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6" r:id="rId9"/>
    <p:sldId id="278" r:id="rId10"/>
    <p:sldId id="320" r:id="rId11"/>
    <p:sldId id="321" r:id="rId12"/>
    <p:sldId id="326" r:id="rId13"/>
    <p:sldId id="322" r:id="rId14"/>
    <p:sldId id="339" r:id="rId15"/>
    <p:sldId id="325" r:id="rId16"/>
    <p:sldId id="324" r:id="rId17"/>
    <p:sldId id="338" r:id="rId18"/>
    <p:sldId id="323" r:id="rId19"/>
    <p:sldId id="327" r:id="rId20"/>
    <p:sldId id="328" r:id="rId21"/>
    <p:sldId id="329" r:id="rId22"/>
    <p:sldId id="335" r:id="rId23"/>
    <p:sldId id="330" r:id="rId24"/>
    <p:sldId id="287" r:id="rId25"/>
    <p:sldId id="286" r:id="rId26"/>
    <p:sldId id="336" r:id="rId27"/>
    <p:sldId id="280" r:id="rId28"/>
    <p:sldId id="296" r:id="rId29"/>
    <p:sldId id="281" r:id="rId30"/>
    <p:sldId id="282" r:id="rId31"/>
    <p:sldId id="312" r:id="rId32"/>
    <p:sldId id="313" r:id="rId33"/>
    <p:sldId id="314" r:id="rId34"/>
    <p:sldId id="340" r:id="rId35"/>
    <p:sldId id="288" r:id="rId36"/>
    <p:sldId id="300" r:id="rId37"/>
    <p:sldId id="292" r:id="rId38"/>
    <p:sldId id="302" r:id="rId39"/>
    <p:sldId id="301" r:id="rId40"/>
    <p:sldId id="303" r:id="rId41"/>
    <p:sldId id="317" r:id="rId42"/>
    <p:sldId id="318" r:id="rId43"/>
    <p:sldId id="304" r:id="rId44"/>
    <p:sldId id="305" r:id="rId45"/>
    <p:sldId id="306" r:id="rId46"/>
    <p:sldId id="307" r:id="rId47"/>
    <p:sldId id="309" r:id="rId48"/>
    <p:sldId id="315" r:id="rId49"/>
    <p:sldId id="308" r:id="rId50"/>
    <p:sldId id="310" r:id="rId51"/>
    <p:sldId id="294" r:id="rId52"/>
    <p:sldId id="289" r:id="rId53"/>
    <p:sldId id="295" r:id="rId54"/>
    <p:sldId id="34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38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3" autoAdjust="0"/>
    <p:restoredTop sz="75962" autoAdjust="0"/>
  </p:normalViewPr>
  <p:slideViewPr>
    <p:cSldViewPr snapToGrid="0">
      <p:cViewPr varScale="1">
        <p:scale>
          <a:sx n="69" d="100"/>
          <a:sy n="69" d="100"/>
        </p:scale>
        <p:origin x="1170" y="78"/>
      </p:cViewPr>
      <p:guideLst/>
    </p:cSldViewPr>
  </p:slideViewPr>
  <p:outlineViewPr>
    <p:cViewPr>
      <p:scale>
        <a:sx n="33" d="100"/>
        <a:sy n="33" d="100"/>
      </p:scale>
      <p:origin x="0" y="-295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20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C4FF1-3C76-4B33-A904-5481BC25FFC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926AD-7B40-405B-86D4-AC3069B30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Hired Stantec to write and submit an EPA Brownfield Community Wide Assessment (CWA) grant, and then opted for a Revolving Loan Fund (RLF) grant</a:t>
            </a:r>
          </a:p>
          <a:p>
            <a:r>
              <a:rPr lang="en-US" dirty="0"/>
              <a:t>Currently preparing for our next round of CWA grant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55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2CD21-3284-F7E4-4367-16DE1D81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34EEB-AB93-482E-1DD3-509C2F4CB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FF888-CCA0-0112-B073-F22DDE097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6846-B3AA-11C9-5740-04D5FDBAA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5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50152-6DC2-EBD0-A6C8-FA8BF2C8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54486-53A7-702A-B66D-AF4073DD5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9B832-90D9-E8B6-D2F2-78085CF71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3E442-3665-0E4A-B751-9A3AA518E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45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B656F-98FF-02D3-F275-DEB67C7AD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BDAAC-1011-8626-7AE1-69CA7B4E2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7E4DE-DA25-C3BC-1A7B-ACC76A772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D878-74EC-C51D-EA81-C938A358A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1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DC34-1716-62AB-DD26-D86450AC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24EE5-3EDE-E10C-6BB2-90CDC10D1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1379B-8767-DBB3-D571-BED697D8F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B11D9-DE97-1DAA-8D59-71B9419FA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1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F7A7-318A-4EEB-84F5-E724F5FFF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3BD2C-D204-CB0B-DECE-78231AC0A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089C66-9510-83F1-BC40-9DF3EB1D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91F38-5FFC-30DA-5AC9-26C1C1E40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04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CD1AE-CA67-D585-D8A1-28D8DB37C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C7A97-D895-E107-B437-912BB0722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787DC-8246-D651-12F3-752D14F01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61FDC-CCA0-271C-D9B1-85C239CA4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1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32B3-25BC-7747-AAB8-208D6FB6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43132-F9CD-CF21-00E5-C32BFBFB1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A9352-42D1-D31C-AFDD-F1B173A8A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E3C42-67D7-A6C6-D868-756F3D236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3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4E488-C41A-CCD9-7BA0-92C3686A2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99D42-1358-BC24-3148-CA63BDDB9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26B26-72EE-1DC4-7D49-BB6C126A1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ABBE6-7A2E-3EF5-E004-62574437C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4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56C2-CAF1-5737-3087-08304B98F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93190E-8EA3-7D71-BBC9-D99CA8DD0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5FEF1-A281-8718-A808-D9A1DC65A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75CB3-7D65-95C7-E28C-467E2BC47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0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9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36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9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AA0A7-8837-4D2F-10D2-F45680333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F52D85-0DCA-BA4B-85E1-71903ED84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EBBBF-D7ED-60CA-10B0-12AC323D7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8DE04-FDAE-D1BE-2252-8F8D81ED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8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Environmental Site Assessment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0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Environmental Site Assessment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1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8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74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33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4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4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C270-1CDC-5CD2-0A35-41600509B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4E10A-F1DF-49AE-0C65-A20A864D0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86376-C684-643A-7BDF-2D2E92226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FEB67-699B-33FA-92FD-40F07E8E8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Okay, quiz time. Think of the communities you spend your time in – living, working, shopping, wherever – do you see properties like these?  How many of you can think of 3 places like this, off the top of your head? 5? 8? 12? More than 12?? </a:t>
            </a:r>
          </a:p>
          <a:p>
            <a:endParaRPr lang="en-US" dirty="0"/>
          </a:p>
          <a:p>
            <a:r>
              <a:rPr lang="en-US" dirty="0"/>
              <a:t>Literally all of us have something like this. Chances are really good they qualify for at least a phase I assessment to determine safety of the building and the community. </a:t>
            </a:r>
          </a:p>
          <a:p>
            <a:endParaRPr lang="en-US" dirty="0"/>
          </a:p>
          <a:p>
            <a:r>
              <a:rPr lang="en-US" dirty="0"/>
              <a:t>Top left – </a:t>
            </a:r>
          </a:p>
          <a:p>
            <a:r>
              <a:rPr lang="en-US" dirty="0"/>
              <a:t>Top right – Farmington</a:t>
            </a:r>
          </a:p>
          <a:p>
            <a:r>
              <a:rPr lang="en-US" dirty="0"/>
              <a:t>Bottom – Abingdon main </a:t>
            </a:r>
            <a:r>
              <a:rPr lang="en-US" dirty="0" err="1"/>
              <a:t>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65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Webb automotive – Macomb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56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9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Munson property – Monmouth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7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06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Former City Hall – Monmouth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91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20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Maple City Dairy in Monmouth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7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4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Briggs - Abingdon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73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1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7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Dallas City school, built in 1895 (castle part anyway)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53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9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St, </a:t>
            </a:r>
            <a:r>
              <a:rPr lang="en-US" dirty="0" err="1"/>
              <a:t>LaHarpe</a:t>
            </a:r>
            <a:r>
              <a:rPr lang="en-US" dirty="0"/>
              <a:t> 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60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St, </a:t>
            </a:r>
            <a:r>
              <a:rPr lang="en-US" dirty="0" err="1"/>
              <a:t>LaHarpe</a:t>
            </a:r>
            <a:r>
              <a:rPr lang="en-US" dirty="0"/>
              <a:t> 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83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78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18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910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421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39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BF2C3-AB03-3F52-D77E-9BEA56B3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8EA45-ADD2-E58A-9C91-C66684A58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D3F4A-1DEE-1A3F-7E2B-22B3F56F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CB721-20A6-4676-DC83-61A5F9EC9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5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FAE28-FC9A-1BE7-F6D2-251F6C620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27421-405F-85DB-953D-FA63B5FD7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27A95-ECA6-2AE9-4FD6-E221D4BF2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F1AF0-A498-D157-432D-12622E310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AB3DD-51BD-DCC1-300B-4AB0FA87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926445-84EE-32DE-DF77-F692E987D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2ED57-7888-388B-B507-CA96037A8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81EB7-5AA1-3179-E540-4D5490124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7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0A54-DDF9-C732-FA48-3B39AF8FC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A7DF5-126D-7285-BE7E-A1A453853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6AA010-9CAA-4494-72DB-73E24B197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91979-C8D1-5177-C317-AAD3C0484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8834C-21D6-96BE-C345-1BDD0077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D1F67-6949-EA28-3FE0-B3EE88E4E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3CCE15-2298-4B4B-E8F1-86A75F2C3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D7405-D171-985A-4C68-10ADA7A6E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68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DEC48-4A31-D978-D62E-C1520A0C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A39D5-C7FB-5166-7085-8D7E58C66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A0374-B96A-7755-15C7-4CB5B2CE9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5ADB0-0992-4454-72F8-7D276090A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926AD-7B40-405B-86D4-AC3069B304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3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9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2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4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5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8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1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9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2450E8F-FF5A-40FC-A705-5D92334F04C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B462D1B-0FCB-443F-BA6F-C7D1E152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1D82-5E34-D72D-2D87-5087F471E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4531" y="1299282"/>
            <a:ext cx="9359194" cy="238760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Rockwell Nova Light" panose="02060303020205020403" pitchFamily="18" charset="0"/>
              </a:rPr>
              <a:t>Every Small Town Could Use One: </a:t>
            </a:r>
            <a:br>
              <a:rPr lang="en-US" sz="4800" dirty="0">
                <a:latin typeface="Rockwell Nova Light" panose="02060303020205020403" pitchFamily="18" charset="0"/>
              </a:rPr>
            </a:br>
            <a:r>
              <a:rPr lang="en-US" sz="4800" dirty="0">
                <a:latin typeface="Rockwell Nova Light" panose="02060303020205020403" pitchFamily="18" charset="0"/>
              </a:rPr>
              <a:t>Brownfield Locations</a:t>
            </a:r>
            <a:br>
              <a:rPr lang="en-US" sz="4800" dirty="0">
                <a:latin typeface="Rockwell Nova Light" panose="02060303020205020403" pitchFamily="18" charset="0"/>
              </a:rPr>
            </a:br>
            <a:r>
              <a:rPr lang="en-US" sz="4800" dirty="0">
                <a:latin typeface="Rockwell Nova Light" panose="02060303020205020403" pitchFamily="18" charset="0"/>
              </a:rPr>
              <a:t>and a Regional Landbank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2B330-E80B-16B6-B231-07DFDC6BF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89" y="4079875"/>
            <a:ext cx="8511822" cy="16557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Dr. Victoria Livingston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Prairie Hills Resource Conservation &amp; Development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7D644E-F523-1507-0FCB-FCECC3C8ED88}"/>
              </a:ext>
            </a:extLst>
          </p:cNvPr>
          <p:cNvCxnSpPr>
            <a:cxnSpLocks/>
          </p:cNvCxnSpPr>
          <p:nvPr/>
        </p:nvCxnSpPr>
        <p:spPr>
          <a:xfrm>
            <a:off x="282222" y="3883378"/>
            <a:ext cx="854568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611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0FFBB-89F6-2B50-9943-E5D5C186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AEE830-2CED-BA1B-4560-13120673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Brownfield Owners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A56A67-76D6-E46B-F729-5E30531C6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Vacant landowners are often hard to find.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Out of state speculators are even more complicated.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Local owners may not be receptive to change.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Properties owned by multiple people come with relationship challenges.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Some grants specify municipal or non-profit ownership for eligibility.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FE0D9A-9151-D0C6-8EAB-B9057AA3C16F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941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7948B-7E62-53BB-3A8B-9D29EE28C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E92D33-083B-258D-920F-A4293C57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Let’s Form a Landbank!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7C769B-87D1-F505-19FC-38372D786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As a potential solution, we decided to explore land banking.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My first question was “What’s a Land Bank?”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It’s an additional set of tools to address vacant or distressed properties.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Functions like a “repair station” – land is held by the land bank for a set period of time and then is passed back into productive use.</a:t>
            </a: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A3AABC-FC61-2264-CBEF-7C9436CEEEAC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40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9D5AB-8852-E78C-0935-6F2073943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032EC-6904-1C2B-35F7-CF77F459D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216" y="202260"/>
            <a:ext cx="3854408" cy="6453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70C7E2-CED9-1AC7-2907-F4AE0CB8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Illinois Land Banks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6E7D72-946E-6E17-B7AF-FA79B985B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7"/>
            <a:ext cx="4329684" cy="3365321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Currently 10 landbanks in the state.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We’re new enough we haven’t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made the map yet.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1704CB-F96A-AAFE-E667-3C38C45D9CDE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5EE2018-3D47-BA19-B83B-E7A5D0313120}"/>
              </a:ext>
            </a:extLst>
          </p:cNvPr>
          <p:cNvSpPr/>
          <p:nvPr/>
        </p:nvSpPr>
        <p:spPr>
          <a:xfrm>
            <a:off x="5308978" y="2593075"/>
            <a:ext cx="1175345" cy="7233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762204-7FB9-65C2-B82B-B545F7061674}"/>
              </a:ext>
            </a:extLst>
          </p:cNvPr>
          <p:cNvSpPr/>
          <p:nvPr/>
        </p:nvSpPr>
        <p:spPr>
          <a:xfrm>
            <a:off x="5896650" y="2845558"/>
            <a:ext cx="191068" cy="21836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6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432C-1F97-E4BE-6F4B-514CAD5D8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80F727-95AA-D643-8E31-1B6F57C1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Illinois Landbanks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7271B6-EE51-87F4-E457-439660DF3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Even within IL, they vary in form and function.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Some are held within a single city – Peoria or the Quad Cities.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Some are more regional like Central Illinois or ourselves.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Two Rivers has members in 2 different counties that are not adjacent.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C872C-08FF-A178-4BC7-AC6A12CFA197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21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B7BA7-9ABA-5E14-9735-4451B3A93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662E35-7F52-D704-0092-7DBC6057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Series of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D80F31-A8CC-DB90-81A3-9BE717DC9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T</a:t>
            </a:r>
            <a:r>
              <a:rPr lang="en-US" dirty="0">
                <a:latin typeface="Arial Narrow" panose="020B0606020202030204" pitchFamily="34" charset="0"/>
              </a:rPr>
              <a:t>o begin, we talked to a US EPA Brownfield Technical Assistance provider.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For our region, it’s Kansas State University.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They connected us with an Illinois based company who worked with multiple landbanks across the state.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C8A03-4471-89EE-F3A7-BFDD9CDD0DB6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26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A565-B56C-4E0A-AF4A-AD3C1BC63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971BD-004C-F698-1F28-6E1DC63E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Series of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3C09F8-C51C-7209-33C7-693185168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Meet our Consultant, Brian. 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Meet with local groups who may be interested in joining.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Draft an Intergovernmental Agreement.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Adopt IGA via resolution and form the LB.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DDA46D-00EC-24E5-A028-5A037EF781D1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30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EBFFA-3D21-C739-2E81-774D0F0BC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B420EA-4803-294A-8150-7E3874CC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Identifying Potential Partners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78393F-99A4-6689-5FF9-356975667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Landbanks are open to municipalities, county boards and economic development agencies.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When starting our LB, we decided to include a 5-county region, totaling 150,000 people. </a:t>
            </a:r>
          </a:p>
          <a:p>
            <a:pPr lvl="1"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Had identified plenty of BF opportunities in those 5 counties.</a:t>
            </a:r>
          </a:p>
          <a:p>
            <a:pPr lvl="1"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Wanted to take a regional approach.</a:t>
            </a:r>
          </a:p>
          <a:p>
            <a:pPr lvl="1"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Economically this area isn’t moving in a lot of places – limiting our members too much could make the economy of a LB more challenging.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6364C2-D8B0-586B-7F78-2E5B235AEB26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2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5EAA7-4B1D-EEAC-259F-0680AB384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ervice area&#10;&#10;AI-generated content may be incorrect.">
            <a:extLst>
              <a:ext uri="{FF2B5EF4-FFF2-40B4-BE49-F238E27FC236}">
                <a16:creationId xmlns:a16="http://schemas.microsoft.com/office/drawing/2014/main" id="{A3424F0D-B937-8F87-40A4-ECA0220F5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228593"/>
            <a:ext cx="7315215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55B2B-CF3B-248D-A01C-619732ED7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FE87E7-4C47-98CF-B42E-92F5536B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Community Meetings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4A67AE-E5BC-2366-5CE8-267425890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We started with a 2-day tour of the region.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Met with city council members, mayors, county board members, economic development directors, anyone who expressed interest in hearing about the opportunity.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Continued for the next few months to meet with committees, councils, and boards.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Held a monthly information meeting to answer questions and provide information.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Assembled an informational packet.</a:t>
            </a: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BFEA0C-438D-2BDC-9731-978B8473E213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04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AA6B7-3E3A-9A6A-69FF-95393826D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4179C4-BFDD-7B84-C722-CB6D91DC4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6E68C01-B983-E7B4-241E-038D93FB5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396207"/>
              </p:ext>
            </p:extLst>
          </p:nvPr>
        </p:nvGraphicFramePr>
        <p:xfrm>
          <a:off x="352806" y="631148"/>
          <a:ext cx="4409694" cy="542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8911" imgH="7543485" progId="Acrobat.Document.DC">
                  <p:embed/>
                </p:oleObj>
              </mc:Choice>
              <mc:Fallback>
                <p:oleObj name="Acrobat Document" r:id="rId3" imgW="5828911" imgH="75434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806" y="631148"/>
                        <a:ext cx="4409694" cy="542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DE16FA3-5C80-741F-78D9-776584921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275" y="650198"/>
            <a:ext cx="3719919" cy="27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2E7B-EDC2-264F-BC12-87635193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66" y="308682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Overview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36B8-C492-34D0-C1C2-1480B73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66" y="1426584"/>
            <a:ext cx="7886700" cy="4351338"/>
          </a:xfrm>
        </p:spPr>
        <p:txBody>
          <a:bodyPr/>
          <a:lstStyle/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Introduction to Prairie Hills RC&amp;D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Brownfield definitions &amp; process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Land Bank process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Community Redevelopment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Community Engagement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Examples from our program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Funding opportunities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Final thoughts &amp;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3C43D-A9CB-8461-1539-C99AE77A4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472" y="719354"/>
            <a:ext cx="3612862" cy="27096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8FBB6B-C9ED-3B13-5ADD-A84C73547643}"/>
              </a:ext>
            </a:extLst>
          </p:cNvPr>
          <p:cNvCxnSpPr>
            <a:cxnSpLocks/>
          </p:cNvCxnSpPr>
          <p:nvPr/>
        </p:nvCxnSpPr>
        <p:spPr>
          <a:xfrm>
            <a:off x="346428" y="1253066"/>
            <a:ext cx="427848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7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1F433-5CAA-6254-F45E-4E3E0C87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96D4E4-FBB5-B7EF-4A11-9B47D31CB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E6D38-EE1E-389E-06C0-B94B7B0F8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31" y="254940"/>
            <a:ext cx="5938255" cy="3479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13019-E2A7-FF3B-F3DE-DC7D55AA1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164" y="3467856"/>
            <a:ext cx="7033768" cy="34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5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D6497-142A-6D68-1C3A-CE3744D6B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F3F44E-6E6C-DB60-2A86-62183358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Land Bank Funding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542D78-E56D-B1E9-B364-385DDBC3B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6A3593-052A-BB9C-FCBC-D8D593C1606B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B3AE04B-F1E6-A1AF-B893-0BB103A80832}"/>
              </a:ext>
            </a:extLst>
          </p:cNvPr>
          <p:cNvSpPr txBox="1">
            <a:spLocks/>
          </p:cNvSpPr>
          <p:nvPr/>
        </p:nvSpPr>
        <p:spPr>
          <a:xfrm>
            <a:off x="571500" y="1701978"/>
            <a:ext cx="75670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38DEB"/>
              </a:buClr>
              <a:buFont typeface="Arial" panose="020B0604020202020204" pitchFamily="34" charset="0"/>
              <a:buNone/>
            </a:pPr>
            <a:r>
              <a:rPr lang="en-US" dirty="0">
                <a:latin typeface="Arial Narrow" panose="020B0606020202030204" pitchFamily="34" charset="0"/>
              </a:rPr>
              <a:t>Currently we do not have state level legislation or funding for landbanks.</a:t>
            </a:r>
          </a:p>
          <a:p>
            <a:pPr marL="0" indent="0">
              <a:buClr>
                <a:srgbClr val="538DEB"/>
              </a:buClr>
              <a:buFont typeface="Arial" panose="020B0604020202020204" pitchFamily="34" charset="0"/>
              <a:buNone/>
            </a:pPr>
            <a:r>
              <a:rPr lang="en-US" dirty="0">
                <a:latin typeface="Arial Narrow" panose="020B0606020202030204" pitchFamily="34" charset="0"/>
              </a:rPr>
              <a:t>Still need starting funds.</a:t>
            </a:r>
          </a:p>
          <a:p>
            <a:pPr marL="0" indent="0">
              <a:buClr>
                <a:srgbClr val="538DEB"/>
              </a:buClr>
              <a:buFont typeface="Arial" panose="020B0604020202020204" pitchFamily="34" charset="0"/>
              <a:buNone/>
            </a:pPr>
            <a:r>
              <a:rPr lang="en-US" dirty="0">
                <a:latin typeface="Arial Narrow" panose="020B0606020202030204" pitchFamily="34" charset="0"/>
              </a:rPr>
              <a:t>Decided to ask member communities for an annual per capita membership fee of $3.</a:t>
            </a:r>
          </a:p>
          <a:p>
            <a:pPr marL="0" indent="0">
              <a:buClr>
                <a:srgbClr val="538DEB"/>
              </a:buClr>
              <a:buFont typeface="Arial" panose="020B0604020202020204" pitchFamily="34" charset="0"/>
              <a:buNone/>
            </a:pPr>
            <a:r>
              <a:rPr lang="en-US" dirty="0">
                <a:latin typeface="Arial Narrow" panose="020B0606020202030204" pitchFamily="34" charset="0"/>
              </a:rPr>
              <a:t>Provides stable annual income for operations.</a:t>
            </a:r>
          </a:p>
        </p:txBody>
      </p:sp>
    </p:spTree>
    <p:extLst>
      <p:ext uri="{BB962C8B-B14F-4D97-AF65-F5344CB8AC3E}">
        <p14:creationId xmlns:p14="http://schemas.microsoft.com/office/powerpoint/2010/main" val="363295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D7F8-B636-63BA-6AC3-1B75B0639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0C51B7-4510-32C4-DABB-AC3A277B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Land Bank Funding Model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A9B8F5-1DA0-85DA-DCED-7C6F18C240BB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B24BF0B-D7F9-03C4-FD40-B28C2B5625CB}"/>
              </a:ext>
            </a:extLst>
          </p:cNvPr>
          <p:cNvSpPr txBox="1">
            <a:spLocks/>
          </p:cNvSpPr>
          <p:nvPr/>
        </p:nvSpPr>
        <p:spPr>
          <a:xfrm>
            <a:off x="628650" y="1602865"/>
            <a:ext cx="75670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Illinois Housing Development Authority (IHDA) tends to look favorably on landbanks.</a:t>
            </a:r>
          </a:p>
          <a:p>
            <a:pPr marL="0" indent="0">
              <a:buClr>
                <a:srgbClr val="538DEB"/>
              </a:buClr>
              <a:buFont typeface="Arial" panose="020B0604020202020204" pitchFamily="34" charset="0"/>
              <a:buNone/>
            </a:pPr>
            <a:r>
              <a:rPr lang="en-US" dirty="0">
                <a:latin typeface="Arial Narrow" panose="020B0606020202030204" pitchFamily="34" charset="0"/>
              </a:rPr>
              <a:t>There are TA grant pools to offer: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Legal services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Regional planning 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06554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171D8-0EC8-A639-2A8C-1DD9DE50D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4AE17A-6538-33C5-7910-1F5B0DE0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Community Redevelopment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09CB3-BF3D-D6DA-C229-82941ACC7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Several plus sides to this sort of development.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Revitalize current corridors and entry points to the city. 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Bring focus back to the heart of the city instead of greenfield or new construction. 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Reduction in blighted properties raises values for others.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Reduces loss of historical places.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C4832E-F408-47F0-F4AC-CE837A8B5A8F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535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Community Engagement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These types of conversations happen best face to face.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Meeting with rural city or village administrations.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Take a walk around the downtown or the main street through town with the city representative. 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Some will have specific properties in mind, and will know the history.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Sometimes, new opportunities come up that they didn’t think about.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638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Community Engagement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Through our brownfield program, we’re able to offer technical assistance and reuse planning support.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We can connect a community with a city planning firm.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They complete the market analysis, draws up the plans and gives the city a tangible goal to take to the developer.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To small communities with few staff, this is huge.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12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30626-330F-B713-F79B-28CC9513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E0E001-CFF2-80BB-F748-86917F0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dirty="0">
                <a:latin typeface="Rockwell Nova Light" panose="02060303020205020403" pitchFamily="18" charset="0"/>
              </a:rPr>
              <a:t>Pairing the Right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B4B15E-EC4A-4F81-5B87-BEDFF4863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Combining our brownfield resources with the capability of the landbank is a great asset.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The brownfield grant program can pay for many requirements to work on these properties.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The landbank can hold title on properties while they work through the brownfield process.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10779E-65C4-D194-F802-544B32D1D00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298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Phase I ESA Reports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First step in determining what could be on the property.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Starts with historical look at land use, neighboring land use.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Reviews land title records, fire insurance maps, aerial photos, etc.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Looking for any uses that include use, storage, treatments, disposal or generation of hazardous substances, petroleum products and wastewater.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Essentially looking for possible problems before getting into the site.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28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Phase I ESA Reports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Phase I investigations may include site visits.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Helpful for identifying things like above ground storage tanks or potentially harmful building materials.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Phase I reports are needed for real estate transactions, so providing this service often makes the sale more attractive.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Phase I reports will also indicate if a Phase II report is needed.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23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Phase II ESA Reports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Can include things like hazardous material surveys, soil testing, water testing, air testing, property conditions, building material testing, etc.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Not always needed, and often don’t look exactly the same.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Reflection of what was found during the Phase I report.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From here, the owner should have a solid idea of what is needed.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304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9219-1155-55C4-CBFC-810E6F4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28" y="316230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PHRCD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B5E1E-781F-3141-D38C-72E1ED655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70" y="1467556"/>
            <a:ext cx="8098380" cy="47094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Arial Narrow" panose="020B0606020202030204" pitchFamily="34" charset="0"/>
              </a:rPr>
              <a:t>Originally formed through RCD program. </a:t>
            </a:r>
          </a:p>
          <a:p>
            <a:pPr marL="0" indent="0">
              <a:buNone/>
            </a:pPr>
            <a:r>
              <a:rPr lang="en-US" sz="2800" dirty="0">
                <a:latin typeface="Arial Narrow" panose="020B0606020202030204" pitchFamily="34" charset="0"/>
              </a:rPr>
              <a:t>Registered 501(c)3 non-profit</a:t>
            </a:r>
          </a:p>
          <a:p>
            <a:pPr marL="0" indent="0">
              <a:buNone/>
            </a:pPr>
            <a:r>
              <a:rPr lang="en-US" sz="2800" dirty="0">
                <a:latin typeface="Arial Narrow" panose="020B0606020202030204" pitchFamily="34" charset="0"/>
              </a:rPr>
              <a:t>Today we have several divisions: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Prairie Land Conservancy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Small Business Loan program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Fiscal Sponsorship Program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Macomb Farmers market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Community Redevelopment &amp; </a:t>
            </a: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   </a:t>
            </a:r>
            <a:r>
              <a:rPr lang="en-US" sz="2800" dirty="0">
                <a:latin typeface="Arial Narrow" panose="020B0606020202030204" pitchFamily="34" charset="0"/>
              </a:rPr>
              <a:t>Brownfield Revitalization program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Prairie Hills Land Bank Authority </a:t>
            </a:r>
            <a:endParaRPr lang="en-US" sz="2800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0D608-A687-C97B-5570-617A00080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556" y="90170"/>
            <a:ext cx="2980837" cy="235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AAFE5-3AF9-3902-D839-8F01E1B0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555" y="4312214"/>
            <a:ext cx="2980837" cy="2353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223890-34B4-516E-90F4-9C720A729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555" y="2454075"/>
            <a:ext cx="2980837" cy="196207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D58FE-647E-0E6D-9309-4C043FDEFB2A}"/>
              </a:ext>
            </a:extLst>
          </p:cNvPr>
          <p:cNvCxnSpPr>
            <a:cxnSpLocks/>
          </p:cNvCxnSpPr>
          <p:nvPr/>
        </p:nvCxnSpPr>
        <p:spPr>
          <a:xfrm>
            <a:off x="346428" y="1253066"/>
            <a:ext cx="427848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768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ABCA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Analysis of Brownfield Cleanup Alternatives.</a:t>
            </a: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Helpful when determining what actually needs to be done.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Sometimes full-scale remediation is unnecessary. </a:t>
            </a:r>
            <a:endParaRPr lang="en-US" sz="2800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If the intended property use would contain the contamination.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If removing the contamination would expose the property to larger levels of contamination.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If the less expensive option isn’t the best option.</a:t>
            </a: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buClr>
                <a:srgbClr val="538DEB"/>
              </a:buClr>
              <a:buFontTx/>
              <a:buChar char="-"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01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building with many doors&#10;&#10;Description automatically generated">
            <a:extLst>
              <a:ext uri="{FF2B5EF4-FFF2-40B4-BE49-F238E27FC236}">
                <a16:creationId xmlns:a16="http://schemas.microsoft.com/office/drawing/2014/main" id="{CBB50919-5810-A392-D8DE-B2DB75D7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0" y="1424692"/>
            <a:ext cx="7164600" cy="505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76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construction site with a crane and a road&#10;&#10;Description automatically generated with medium confidence">
            <a:extLst>
              <a:ext uri="{FF2B5EF4-FFF2-40B4-BE49-F238E27FC236}">
                <a16:creationId xmlns:a16="http://schemas.microsoft.com/office/drawing/2014/main" id="{1D5B75C3-54D3-0A14-90C8-1FB233410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19" y="1479456"/>
            <a:ext cx="6621866" cy="50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4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0169D9E7-08FD-3E12-3EDA-5CDB5F1AC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3" y="1493272"/>
            <a:ext cx="8771993" cy="49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32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DAA1C-2B23-38E8-1340-149D4070F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EF9AB1-784E-0A5A-82C7-7A6135C2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6C2514-3F00-89E8-8F60-3B48BC2CFDBC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B7873DC-4FEF-D428-392F-429A52282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7"/>
            <a:ext cx="8001000" cy="4779607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This site is the first property coming into our landbank.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Originally thought of as a great community meeting space and farmers market location.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Thoughts are moving in a different direction, and now we’re looking to remediate to city park conditions. </a:t>
            </a:r>
          </a:p>
          <a:p>
            <a:pPr lvl="1"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Applying for an EPA clean up grant to help remove contaminated soils. </a:t>
            </a:r>
          </a:p>
          <a:p>
            <a:pPr lvl="1"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Intend to build playground area, shelter house, native pollinator habitat and more. </a:t>
            </a:r>
          </a:p>
          <a:p>
            <a:pPr lvl="1"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Want something the community can be proud of, to potentially help draw new families into vacant housing in the area. </a:t>
            </a:r>
          </a:p>
        </p:txBody>
      </p:sp>
    </p:spTree>
    <p:extLst>
      <p:ext uri="{BB962C8B-B14F-4D97-AF65-F5344CB8AC3E}">
        <p14:creationId xmlns:p14="http://schemas.microsoft.com/office/powerpoint/2010/main" val="2445881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829550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40BC06D-17DE-A0F6-E0EA-B6D49BB7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50" y="1528571"/>
            <a:ext cx="6807799" cy="51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5AAE6-E964-0960-196C-C98561A67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0" y="316090"/>
            <a:ext cx="4798485" cy="6115606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Former gas station (circa 1942-1982)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Auto repair facility (circa 1942-2023)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Bulk fuel storage facility (circa 1942-1981)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Adjacent site to east also used as a gas station and bulk fuel storage facility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Phase I ESA completed (April 2023)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Sampling and Analysis Plan completed (June 2023)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Phase II ESA completed (November 2023)</a:t>
            </a:r>
          </a:p>
          <a:p>
            <a:pPr>
              <a:buClr>
                <a:srgbClr val="538DEB"/>
              </a:buClr>
            </a:pPr>
            <a:endParaRPr lang="en-US" dirty="0"/>
          </a:p>
          <a:p>
            <a:pPr>
              <a:buClr>
                <a:srgbClr val="538DEB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FF11A-0081-EAE2-A056-E00E48973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" y="295844"/>
            <a:ext cx="4108974" cy="30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4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754D1DC-2266-26D3-8123-C7A0532E9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74" y="1537300"/>
            <a:ext cx="658425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6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6190" y="330318"/>
            <a:ext cx="4286254" cy="5156082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3-parcel 4-acre former industrial site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Historic use by the Wier and Monmouth Plow Companies (1871-1920)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Subsequent use for warehouse and distribution, pottery manufacturing, and truck company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Phase I ESA completed (June 2023)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Sampling and Analysis Plan approved by EPA (November 2023)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Phase II ESA completed (June 2024)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DBDA1-FE61-F7DF-FFC9-BE3A2986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09" y="420629"/>
            <a:ext cx="4126481" cy="30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B034A3-4614-4FF2-FC10-9B9334806D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8036" y="1588911"/>
            <a:ext cx="6376497" cy="47882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0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Brownfield Team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US EPA 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IL EPA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Stantec Environmental Consultants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eProperty Innovations – Land Bank Consultant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Illinois Institute for Rural Affairs</a:t>
            </a:r>
          </a:p>
          <a:p>
            <a:pPr>
              <a:buClr>
                <a:srgbClr val="538DEB"/>
              </a:buClr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E632BD-E28C-BB3D-0D24-04242C4658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Prairie Hills Resource Conservation &amp; Development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Fulton County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Knox County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McDonough County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Warren County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Hancock County</a:t>
            </a:r>
          </a:p>
          <a:p>
            <a:pPr>
              <a:buClr>
                <a:srgbClr val="538DEB"/>
              </a:buClr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45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3244" y="146756"/>
            <a:ext cx="3928533" cy="6333066"/>
          </a:xfrm>
        </p:spPr>
        <p:txBody>
          <a:bodyPr>
            <a:normAutofit lnSpcReduction="10000"/>
          </a:bodyPr>
          <a:lstStyle/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0.2-acre site with 3-story brick building constructed in 1915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Initially developed prior to 1886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Primary historic use as a jail and city hall, until the City Hall moved to its current location in 2000.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Purchased by Warren County for use for offices and storage.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Phase I ESA completed (January 2024)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Building sold back to the city</a:t>
            </a:r>
          </a:p>
          <a:p>
            <a:pPr>
              <a:buClr>
                <a:srgbClr val="538DEB"/>
              </a:buClr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1F8DB-5CF9-D66F-AFAB-3FCCB7378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271058"/>
            <a:ext cx="4205397" cy="3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38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white brick building with red paint&#10;&#10;Description automatically generated">
            <a:extLst>
              <a:ext uri="{FF2B5EF4-FFF2-40B4-BE49-F238E27FC236}">
                <a16:creationId xmlns:a16="http://schemas.microsoft.com/office/drawing/2014/main" id="{54131697-4E80-789B-86C4-4733CDC8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8" y="1701978"/>
            <a:ext cx="8236022" cy="38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1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street with cars in the middle&#10;&#10;Description automatically generated">
            <a:extLst>
              <a:ext uri="{FF2B5EF4-FFF2-40B4-BE49-F238E27FC236}">
                <a16:creationId xmlns:a16="http://schemas.microsoft.com/office/drawing/2014/main" id="{6EB3E9F4-4146-1DEB-A660-472239AA7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1" y="1504616"/>
            <a:ext cx="6674072" cy="50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1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6FEE44E-B2C8-DA1B-D2F9-D111E23F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62" y="1537300"/>
            <a:ext cx="658425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15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5812" y="417814"/>
            <a:ext cx="3982156" cy="5824942"/>
          </a:xfrm>
        </p:spPr>
        <p:txBody>
          <a:bodyPr>
            <a:normAutofit/>
          </a:bodyPr>
          <a:lstStyle/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4 parcels totaling &gt;20 acres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~375,000 former manufacturing plant dating to 1920s used to manufacture plumbing fixtures until closed in 2000 after purchased by S. American company.</a:t>
            </a:r>
          </a:p>
          <a:p>
            <a:pPr>
              <a:buClr>
                <a:srgbClr val="538DEB"/>
              </a:buClr>
            </a:pPr>
            <a:r>
              <a:rPr lang="en-US" sz="2800" dirty="0">
                <a:latin typeface="Arial Narrow" panose="020B0606020202030204" pitchFamily="34" charset="0"/>
              </a:rPr>
              <a:t>Sitting vacant with building slowly deteriorating since 2000.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Phase I ESA in progress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0EEE9-5A92-4589-FA29-5FB0DC4E8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75" y="688747"/>
            <a:ext cx="4363525" cy="327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08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1EFC9EA-7788-40F0-68B9-FFDEAF94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569" y="1470378"/>
            <a:ext cx="6447720" cy="48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1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5822" y="275696"/>
            <a:ext cx="3916539" cy="5978348"/>
          </a:xfrm>
        </p:spPr>
        <p:txBody>
          <a:bodyPr>
            <a:normAutofit/>
          </a:bodyPr>
          <a:lstStyle/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Old high school from 1890’s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1.97 acres, centrally located on the main highway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Complicated history of absentee landowners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Finally have access agreement</a:t>
            </a:r>
          </a:p>
          <a:p>
            <a:pPr>
              <a:buClr>
                <a:srgbClr val="538DEB"/>
              </a:buClr>
            </a:pPr>
            <a:r>
              <a:rPr lang="en-US" dirty="0">
                <a:latin typeface="Arial Narrow" panose="020B0606020202030204" pitchFamily="34" charset="0"/>
              </a:rPr>
              <a:t>EPA Approval (July 2024)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DF3D5-9D57-B9CF-1D43-37E62790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47" y="896584"/>
            <a:ext cx="4398653" cy="32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10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38BA54-D7E5-4DA1-BDA1-19E5E2D8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94" y="1890713"/>
            <a:ext cx="6965012" cy="32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240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street with a few buildings&#10;&#10;Description automatically generated with medium confidence">
            <a:extLst>
              <a:ext uri="{FF2B5EF4-FFF2-40B4-BE49-F238E27FC236}">
                <a16:creationId xmlns:a16="http://schemas.microsoft.com/office/drawing/2014/main" id="{6C947432-0338-82FD-5F83-07E78F0BF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45" y="1569492"/>
            <a:ext cx="6583444" cy="49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6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Examples from Our Program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B6400A-81B6-2EBC-370C-FEEC9412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4" y="1579512"/>
            <a:ext cx="7202311" cy="466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5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549674-BB11-B167-726F-E52F75C2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51" y="465666"/>
            <a:ext cx="3072915" cy="1600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Rockwell Nova Light" panose="02060303020205020403" pitchFamily="18" charset="0"/>
              </a:rPr>
              <a:t>Definitions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7B5B3-B1A9-2F4D-1FDF-7BBBD6E6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660049"/>
            <a:ext cx="4629150" cy="4873625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i="0" dirty="0">
                <a:latin typeface="Arial Narrow" panose="020B0606020202030204" pitchFamily="34" charset="0"/>
              </a:rPr>
              <a:t>“Brownfields are real property, the expansion, redevelopment, or reuse of which may be complicated by the presence or potential presence of a hazardous substance, pollutant, or contaminant.” -EPA</a:t>
            </a:r>
          </a:p>
          <a:p>
            <a:pPr marL="0" indent="0" algn="l">
              <a:buNone/>
            </a:pPr>
            <a:endParaRPr lang="en-US" i="0" dirty="0">
              <a:latin typeface="Arial Narrow" panose="020B0606020202030204" pitchFamily="34" charset="0"/>
            </a:endParaRPr>
          </a:p>
          <a:p>
            <a:pPr marL="0" indent="0" algn="l">
              <a:buNone/>
            </a:pPr>
            <a:r>
              <a:rPr lang="en-US" i="0" dirty="0">
                <a:latin typeface="Arial Narrow" panose="020B0606020202030204" pitchFamily="34" charset="0"/>
              </a:rPr>
              <a:t>This is a broad definition – because potential substances and sources are varied.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F70BA4-87F2-45BA-2C95-99A189D35A18}"/>
              </a:ext>
            </a:extLst>
          </p:cNvPr>
          <p:cNvCxnSpPr>
            <a:cxnSpLocks/>
          </p:cNvCxnSpPr>
          <p:nvPr/>
        </p:nvCxnSpPr>
        <p:spPr>
          <a:xfrm>
            <a:off x="293511" y="1930399"/>
            <a:ext cx="3206045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689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C31D93-C501-CE87-E885-831906F0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36" y="580627"/>
            <a:ext cx="4220164" cy="5696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09D050-1A75-B615-A333-96E8BC6A6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814" y="580627"/>
            <a:ext cx="4140200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EPA Funding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US EPA is providing huge levels of funding right now: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- Community Wide Assessment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Clean up 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Revolving Loan Funds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Technical Assistance 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166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EPA Funding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EPA process: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- RFQ – Request for Qualifications.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- Review RFQ’s and select environmental firm.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They (can) write your grant for you.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Upon success of the grant, they should be helping to administer that grant.</a:t>
            </a:r>
          </a:p>
          <a:p>
            <a:pPr>
              <a:buClr>
                <a:srgbClr val="538DEB"/>
              </a:buClr>
              <a:buFontTx/>
              <a:buChar char="-"/>
            </a:pPr>
            <a:r>
              <a:rPr lang="en-US" dirty="0">
                <a:latin typeface="Arial Narrow" panose="020B0606020202030204" pitchFamily="34" charset="0"/>
              </a:rPr>
              <a:t>This process takes ~12 months to complete.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95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Additional Funding Sources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Illinois Housing Development Authority  (IHDA) grants are expected to see another round of funding.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Community Development partners – who’s working in your region right now?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Local Governments – several options for funding, including TIF districts. Some creative options such as video gambling revenue.  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388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AA513-B5CD-D64D-D093-96905D592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2969F0-A79C-A49F-B798-5613CDDFE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Questions?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956509-1A70-C4BF-D653-0714CDD5D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Feel free to contact me: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Dr Victoria Livingston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Prairie Hills RC&amp;D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321 W University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Macomb, Illinois 61455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Director@PrairieHillsRCD.org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309-833-4747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PrairieHillsRCD.org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PrairieLandConservancy.org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652C00-1DB7-CCFE-B67D-5F0566242A9E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3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549674-BB11-B167-726F-E52F75C2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51" y="465666"/>
            <a:ext cx="3072915" cy="1600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Rockwell Nova Light" panose="02060303020205020403" pitchFamily="18" charset="0"/>
              </a:rPr>
              <a:t>Definitions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7B5B3-B1A9-2F4D-1FDF-7BBBD6E6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660049"/>
            <a:ext cx="4629150" cy="487362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000" i="0" dirty="0">
                <a:latin typeface="Arial Narrow" panose="020B0606020202030204" pitchFamily="34" charset="0"/>
              </a:rPr>
              <a:t>Greenfields are properties that have never been developed. </a:t>
            </a:r>
          </a:p>
          <a:p>
            <a:pPr marL="0" indent="0" algn="l">
              <a:buNone/>
            </a:pPr>
            <a:endParaRPr lang="en-US" sz="3000" i="0" dirty="0">
              <a:latin typeface="Arial Narrow" panose="020B0606020202030204" pitchFamily="34" charset="0"/>
            </a:endParaRPr>
          </a:p>
          <a:p>
            <a:pPr marL="0" indent="0" algn="l">
              <a:buNone/>
            </a:pPr>
            <a:r>
              <a:rPr lang="en-US" sz="3000" i="0" dirty="0">
                <a:latin typeface="Arial Narrow" panose="020B0606020202030204" pitchFamily="34" charset="0"/>
              </a:rPr>
              <a:t>They are currently open space or agricultural. </a:t>
            </a:r>
          </a:p>
          <a:p>
            <a:pPr marL="0" indent="0" algn="l">
              <a:buNone/>
            </a:pPr>
            <a:endParaRPr lang="en-US" sz="3000" i="0" dirty="0">
              <a:latin typeface="Arial Narrow" panose="020B0606020202030204" pitchFamily="34" charset="0"/>
            </a:endParaRPr>
          </a:p>
          <a:p>
            <a:pPr marL="0" indent="0" algn="l">
              <a:buNone/>
            </a:pPr>
            <a:r>
              <a:rPr lang="en-US" sz="3000" i="0" dirty="0">
                <a:latin typeface="Arial Narrow" panose="020B0606020202030204" pitchFamily="34" charset="0"/>
              </a:rPr>
              <a:t>The development restrictions are much smaller. </a:t>
            </a:r>
          </a:p>
          <a:p>
            <a:pPr marL="0" indent="0">
              <a:buNone/>
            </a:pPr>
            <a:endParaRPr lang="en-US" sz="3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F70BA4-87F2-45BA-2C95-99A189D35A18}"/>
              </a:ext>
            </a:extLst>
          </p:cNvPr>
          <p:cNvCxnSpPr>
            <a:cxnSpLocks/>
          </p:cNvCxnSpPr>
          <p:nvPr/>
        </p:nvCxnSpPr>
        <p:spPr>
          <a:xfrm>
            <a:off x="293511" y="1930399"/>
            <a:ext cx="3206045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2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Brownfield Varieties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sz="2800" dirty="0">
                <a:latin typeface="Arial Narrow" panose="020B0606020202030204" pitchFamily="34" charset="0"/>
              </a:rPr>
              <a:t>Brownfields come in 2 flavors: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Petroleum sites are usually former gas stations, auto shops or car dealers. </a:t>
            </a:r>
          </a:p>
          <a:p>
            <a:pPr marL="0" indent="0">
              <a:buClr>
                <a:srgbClr val="538DEB"/>
              </a:buClr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Hazardous substances are often manufacturing or industrial sites, commercial buildings, salvage yards. In many cases, they’re public buildings like schools.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en-US" dirty="0">
                <a:solidFill>
                  <a:srgbClr val="538DEB"/>
                </a:solidFill>
                <a:latin typeface="Arial Narrow" panose="020B0606020202030204" pitchFamily="34" charset="0"/>
              </a:rPr>
              <a:t>-</a:t>
            </a:r>
            <a:r>
              <a:rPr lang="en-US" dirty="0">
                <a:latin typeface="Arial Narrow" panose="020B0606020202030204" pitchFamily="34" charset="0"/>
              </a:rPr>
              <a:t> Biggest concerns are asbestos and lead.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579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Brownfield Varieties</a:t>
            </a:r>
            <a:endParaRPr lang="en-US" dirty="0">
              <a:latin typeface="Rockwell Nova Light" panose="020603030202050204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DE6DBDA5-684D-B053-886B-18591D4A7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9846"/>
          <a:stretch/>
        </p:blipFill>
        <p:spPr bwMode="auto">
          <a:xfrm>
            <a:off x="733778" y="1722909"/>
            <a:ext cx="3625470" cy="245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D3D48-CCD4-A16F-B5C0-30E3DE8C1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5295"/>
            <a:ext cx="9144000" cy="245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9C57ED-7462-CC87-E537-AEA931FE7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95" t="18285" r="7449" b="16191"/>
          <a:stretch/>
        </p:blipFill>
        <p:spPr>
          <a:xfrm>
            <a:off x="4572000" y="1722909"/>
            <a:ext cx="3939823" cy="24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12E65F-44B0-6E22-7CA2-B16A3704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6415"/>
            <a:ext cx="7886700" cy="1325563"/>
          </a:xfrm>
        </p:spPr>
        <p:txBody>
          <a:bodyPr/>
          <a:lstStyle/>
          <a:p>
            <a:r>
              <a:rPr lang="en-US" sz="4400" dirty="0">
                <a:latin typeface="Rockwell Nova Light" panose="02060303020205020403" pitchFamily="18" charset="0"/>
              </a:rPr>
              <a:t>Our Brownfield Story</a:t>
            </a:r>
            <a:endParaRPr lang="en-US" dirty="0">
              <a:latin typeface="Rockwell Nova Light" panose="020603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D48F8-BEFB-E41A-08C0-0EF7F5C5E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701978"/>
            <a:ext cx="7567083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Selected for an US EPA Brownfield Community Wide Assessment grant in 2018.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Additional grant dollars awarded in 2022, and most recently in 2025.  </a:t>
            </a:r>
          </a:p>
          <a:p>
            <a:pPr marL="0" indent="0">
              <a:buClr>
                <a:srgbClr val="538DEB"/>
              </a:buClr>
              <a:buNone/>
            </a:pPr>
            <a:r>
              <a:rPr lang="en-US" dirty="0">
                <a:latin typeface="Arial Narrow" panose="020B0606020202030204" pitchFamily="34" charset="0"/>
              </a:rPr>
              <a:t>Started to notice some trends across this project, not only in properties, but in circumstances and property owners.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B10BC-25A5-F544-6F0B-30C9F2C26DE0}"/>
              </a:ext>
            </a:extLst>
          </p:cNvPr>
          <p:cNvCxnSpPr>
            <a:cxnSpLocks/>
          </p:cNvCxnSpPr>
          <p:nvPr/>
        </p:nvCxnSpPr>
        <p:spPr>
          <a:xfrm>
            <a:off x="628650" y="1377244"/>
            <a:ext cx="7205839" cy="0"/>
          </a:xfrm>
          <a:prstGeom prst="line">
            <a:avLst/>
          </a:prstGeom>
          <a:ln>
            <a:solidFill>
              <a:srgbClr val="538DEB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05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5265</TotalTime>
  <Words>2108</Words>
  <Application>Microsoft Office PowerPoint</Application>
  <PresentationFormat>On-screen Show (4:3)</PresentationFormat>
  <Paragraphs>298</Paragraphs>
  <Slides>54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Aptos</vt:lpstr>
      <vt:lpstr>Aptos Display</vt:lpstr>
      <vt:lpstr>Arial</vt:lpstr>
      <vt:lpstr>Arial Narrow</vt:lpstr>
      <vt:lpstr>Rockwell Nova Light</vt:lpstr>
      <vt:lpstr>Office Theme</vt:lpstr>
      <vt:lpstr>Acrobat Document</vt:lpstr>
      <vt:lpstr>Every Small Town Could Use One:  Brownfield Locations and a Regional Landbank</vt:lpstr>
      <vt:lpstr>Overview</vt:lpstr>
      <vt:lpstr>PHRCD</vt:lpstr>
      <vt:lpstr>Brownfield Team</vt:lpstr>
      <vt:lpstr>Definitions</vt:lpstr>
      <vt:lpstr>Definitions</vt:lpstr>
      <vt:lpstr>Brownfield Varieties</vt:lpstr>
      <vt:lpstr>Brownfield Varieties</vt:lpstr>
      <vt:lpstr>Our Brownfield Story</vt:lpstr>
      <vt:lpstr>Brownfield Owners</vt:lpstr>
      <vt:lpstr>Let’s Form a Landbank!</vt:lpstr>
      <vt:lpstr>Illinois Land Banks</vt:lpstr>
      <vt:lpstr>Illinois Landbanks</vt:lpstr>
      <vt:lpstr>Series of Steps</vt:lpstr>
      <vt:lpstr>Series of Steps</vt:lpstr>
      <vt:lpstr>Identifying Potential Partners</vt:lpstr>
      <vt:lpstr>PowerPoint Presentation</vt:lpstr>
      <vt:lpstr>Community Meetings</vt:lpstr>
      <vt:lpstr>PowerPoint Presentation</vt:lpstr>
      <vt:lpstr>PowerPoint Presentation</vt:lpstr>
      <vt:lpstr>Land Bank Funding Model</vt:lpstr>
      <vt:lpstr>Land Bank Funding Model</vt:lpstr>
      <vt:lpstr>Community Redevelopment</vt:lpstr>
      <vt:lpstr>Community Engagement</vt:lpstr>
      <vt:lpstr>Community Engagement</vt:lpstr>
      <vt:lpstr>Pairing the Right Programs</vt:lpstr>
      <vt:lpstr>Phase I ESA Reports</vt:lpstr>
      <vt:lpstr>Phase I ESA Reports</vt:lpstr>
      <vt:lpstr>Phase II ESA Reports</vt:lpstr>
      <vt:lpstr>ABCA</vt:lpstr>
      <vt:lpstr>Examples from Our Program</vt:lpstr>
      <vt:lpstr>Examples from Our Program</vt:lpstr>
      <vt:lpstr>Examples from Our Program</vt:lpstr>
      <vt:lpstr>Examples from Our Program</vt:lpstr>
      <vt:lpstr>Examples from Our Program</vt:lpstr>
      <vt:lpstr>PowerPoint Presentation</vt:lpstr>
      <vt:lpstr>Examples from Our Program</vt:lpstr>
      <vt:lpstr>PowerPoint Presentation</vt:lpstr>
      <vt:lpstr>Examples from Our Program</vt:lpstr>
      <vt:lpstr>PowerPoint Presentation</vt:lpstr>
      <vt:lpstr>Examples from Our Program</vt:lpstr>
      <vt:lpstr>Examples from Our Program</vt:lpstr>
      <vt:lpstr>Examples from Our Program</vt:lpstr>
      <vt:lpstr>PowerPoint Presentation</vt:lpstr>
      <vt:lpstr>Examples from Our Program</vt:lpstr>
      <vt:lpstr>PowerPoint Presentation</vt:lpstr>
      <vt:lpstr>Examples from Our Program</vt:lpstr>
      <vt:lpstr>Examples from Our Program</vt:lpstr>
      <vt:lpstr>Examples from Our Program</vt:lpstr>
      <vt:lpstr>PowerPoint Presentation</vt:lpstr>
      <vt:lpstr>EPA Funding</vt:lpstr>
      <vt:lpstr>EPA Funding</vt:lpstr>
      <vt:lpstr>Additional Funding 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Victoria Livingston</dc:creator>
  <cp:lastModifiedBy>Victoria Livingston</cp:lastModifiedBy>
  <cp:revision>6</cp:revision>
  <dcterms:created xsi:type="dcterms:W3CDTF">2024-07-23T19:46:39Z</dcterms:created>
  <dcterms:modified xsi:type="dcterms:W3CDTF">2025-09-27T18:43:36Z</dcterms:modified>
</cp:coreProperties>
</file>