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1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1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notesSlides/notesSlide20.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1.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2.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338" r:id="rId2"/>
    <p:sldId id="257" r:id="rId3"/>
    <p:sldId id="352" r:id="rId4"/>
    <p:sldId id="387" r:id="rId5"/>
    <p:sldId id="341" r:id="rId6"/>
    <p:sldId id="372" r:id="rId7"/>
    <p:sldId id="385" r:id="rId8"/>
    <p:sldId id="356" r:id="rId9"/>
    <p:sldId id="384" r:id="rId10"/>
    <p:sldId id="434" r:id="rId11"/>
    <p:sldId id="435" r:id="rId12"/>
    <p:sldId id="436" r:id="rId13"/>
    <p:sldId id="439" r:id="rId14"/>
    <p:sldId id="440" r:id="rId15"/>
    <p:sldId id="442" r:id="rId16"/>
    <p:sldId id="443" r:id="rId17"/>
    <p:sldId id="444" r:id="rId18"/>
    <p:sldId id="458" r:id="rId19"/>
    <p:sldId id="459" r:id="rId20"/>
    <p:sldId id="460" r:id="rId21"/>
    <p:sldId id="461" r:id="rId22"/>
    <p:sldId id="462" r:id="rId23"/>
    <p:sldId id="463" r:id="rId24"/>
    <p:sldId id="449" r:id="rId25"/>
    <p:sldId id="450" r:id="rId26"/>
    <p:sldId id="451" r:id="rId27"/>
    <p:sldId id="452" r:id="rId28"/>
    <p:sldId id="464" r:id="rId29"/>
    <p:sldId id="465" r:id="rId30"/>
    <p:sldId id="466" r:id="rId31"/>
    <p:sldId id="467" r:id="rId32"/>
    <p:sldId id="468" r:id="rId33"/>
    <p:sldId id="453" r:id="rId34"/>
    <p:sldId id="455" r:id="rId35"/>
    <p:sldId id="469" r:id="rId36"/>
    <p:sldId id="38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4" autoAdjust="0"/>
    <p:restoredTop sz="94660"/>
  </p:normalViewPr>
  <p:slideViewPr>
    <p:cSldViewPr snapToGrid="0">
      <p:cViewPr varScale="1">
        <p:scale>
          <a:sx n="106" d="100"/>
          <a:sy n="106" d="100"/>
        </p:scale>
        <p:origin x="73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oleObject" Target="file:///\\IHDA.ORG\DEPTS\Strategic%20Planning%20and%20Reporting\Community%20Revitalization%20Planning\Technical%20Assistance\Completed%20Projects\C-065%20Mt.%20Vernon\Housing%20Needs%20Assessment\HSS\Mt._Vernon_Updated_CLEAN.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IHDA.ORG\DEPTS\Strategic%20Planning%20and%20Reporting\Community%20Revitalization%20Planning\Technical%20Assistance\Completed%20Projects\C-065%20Mt.%20Vernon\Housing%20Needs%20Assessment\HSS\Mt._Vernon_Updated_CLEAN.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IHDA.ORG\DEPTS\Strategic%20Planning%20and%20Reporting\Community%20Revitalization%20Planning\Technical%20Assistance\Completed%20Projects\C-065%20Mt.%20Vernon\Housing%20Needs%20Assessment\HSS\Mt._Vernon_Updated_CLEAN.xlsx" TargetMode="External"/><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40" b="0" i="0" u="none" strike="noStrike" kern="1200" spc="0" baseline="0">
                <a:solidFill>
                  <a:schemeClr val="tx1">
                    <a:lumMod val="75000"/>
                    <a:lumOff val="25000"/>
                  </a:schemeClr>
                </a:solidFill>
                <a:latin typeface="Heebo" panose="00000500000000000000" pitchFamily="2" charset="-79"/>
                <a:ea typeface="+mn-ea"/>
                <a:cs typeface="Heebo" panose="00000500000000000000" pitchFamily="2" charset="-79"/>
              </a:defRPr>
            </a:pPr>
            <a:r>
              <a:rPr lang="en-US" sz="1400" b="0">
                <a:solidFill>
                  <a:schemeClr val="tx1">
                    <a:lumMod val="75000"/>
                    <a:lumOff val="25000"/>
                  </a:schemeClr>
                </a:solidFill>
                <a:latin typeface="Heebo" panose="00000500000000000000" pitchFamily="2" charset="-79"/>
                <a:cs typeface="Heebo" panose="00000500000000000000" pitchFamily="2" charset="-79"/>
              </a:rPr>
              <a:t>Mt.</a:t>
            </a:r>
            <a:r>
              <a:rPr lang="en-US" sz="1400" b="0" baseline="0">
                <a:solidFill>
                  <a:schemeClr val="tx1">
                    <a:lumMod val="75000"/>
                    <a:lumOff val="25000"/>
                  </a:schemeClr>
                </a:solidFill>
                <a:latin typeface="Heebo" panose="00000500000000000000" pitchFamily="2" charset="-79"/>
                <a:cs typeface="Heebo" panose="00000500000000000000" pitchFamily="2" charset="-79"/>
              </a:rPr>
              <a:t> Vernon </a:t>
            </a:r>
            <a:r>
              <a:rPr lang="en-US" sz="1400" b="0">
                <a:solidFill>
                  <a:schemeClr val="tx1">
                    <a:lumMod val="75000"/>
                    <a:lumOff val="25000"/>
                  </a:schemeClr>
                </a:solidFill>
                <a:latin typeface="Heebo" panose="00000500000000000000" pitchFamily="2" charset="-79"/>
                <a:cs typeface="Heebo" panose="00000500000000000000" pitchFamily="2" charset="-79"/>
              </a:rPr>
              <a:t>Utilization</a:t>
            </a:r>
          </a:p>
        </c:rich>
      </c:tx>
      <c:layout>
        <c:manualLayout>
          <c:xMode val="edge"/>
          <c:yMode val="edge"/>
          <c:x val="0.31883114610673668"/>
          <c:y val="4.3809869034912838E-2"/>
        </c:manualLayout>
      </c:layout>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75000"/>
                  <a:lumOff val="25000"/>
                </a:schemeClr>
              </a:solidFill>
              <a:latin typeface="Heebo" panose="00000500000000000000" pitchFamily="2" charset="-79"/>
              <a:ea typeface="+mn-ea"/>
              <a:cs typeface="Heebo" panose="00000500000000000000" pitchFamily="2" charset="-79"/>
            </a:defRPr>
          </a:pPr>
          <a:endParaRPr lang="en-US"/>
        </a:p>
      </c:txPr>
    </c:title>
    <c:autoTitleDeleted val="0"/>
    <c:plotArea>
      <c:layout>
        <c:manualLayout>
          <c:layoutTarget val="inner"/>
          <c:xMode val="edge"/>
          <c:yMode val="edge"/>
          <c:x val="4.6844281451119983E-2"/>
          <c:y val="0.17128162571483066"/>
          <c:w val="0.92457627728040848"/>
          <c:h val="0.79401053604910432"/>
        </c:manualLayout>
      </c:layout>
      <c:ofPieChart>
        <c:ofPieType val="bar"/>
        <c:varyColors val="1"/>
        <c:ser>
          <c:idx val="0"/>
          <c:order val="0"/>
          <c:tx>
            <c:strRef>
              <c:f>'Graphs and charts'!$B$4</c:f>
              <c:strCache>
                <c:ptCount val="1"/>
                <c:pt idx="0">
                  <c:v>Count</c:v>
                </c:pt>
              </c:strCache>
            </c:strRef>
          </c:tx>
          <c:dPt>
            <c:idx val="0"/>
            <c:bubble3D val="0"/>
            <c:spPr>
              <a:solidFill>
                <a:srgbClr val="D7B09E"/>
              </a:solidFill>
              <a:ln w="19050">
                <a:solidFill>
                  <a:schemeClr val="lt1"/>
                </a:solidFill>
              </a:ln>
              <a:effectLst/>
            </c:spPr>
            <c:extLst>
              <c:ext xmlns:c16="http://schemas.microsoft.com/office/drawing/2014/chart" uri="{C3380CC4-5D6E-409C-BE32-E72D297353CC}">
                <c16:uniqueId val="{00000001-CA41-4FAB-AD17-58344736D412}"/>
              </c:ext>
            </c:extLst>
          </c:dPt>
          <c:dPt>
            <c:idx val="1"/>
            <c:bubble3D val="0"/>
            <c:spPr>
              <a:solidFill>
                <a:schemeClr val="bg1">
                  <a:lumMod val="65000"/>
                </a:schemeClr>
              </a:solidFill>
              <a:ln w="19050">
                <a:solidFill>
                  <a:schemeClr val="lt1"/>
                </a:solidFill>
              </a:ln>
              <a:effectLst/>
            </c:spPr>
            <c:extLst>
              <c:ext xmlns:c16="http://schemas.microsoft.com/office/drawing/2014/chart" uri="{C3380CC4-5D6E-409C-BE32-E72D297353CC}">
                <c16:uniqueId val="{00000003-CA41-4FAB-AD17-58344736D412}"/>
              </c:ext>
            </c:extLst>
          </c:dPt>
          <c:dPt>
            <c:idx val="2"/>
            <c:bubble3D val="0"/>
            <c:spPr>
              <a:solidFill>
                <a:srgbClr val="20B4A7"/>
              </a:solidFill>
              <a:ln w="19050">
                <a:solidFill>
                  <a:schemeClr val="bg1"/>
                </a:solidFill>
              </a:ln>
              <a:effectLst/>
            </c:spPr>
            <c:extLst>
              <c:ext xmlns:c16="http://schemas.microsoft.com/office/drawing/2014/chart" uri="{C3380CC4-5D6E-409C-BE32-E72D297353CC}">
                <c16:uniqueId val="{00000005-CA41-4FAB-AD17-58344736D412}"/>
              </c:ext>
            </c:extLst>
          </c:dPt>
          <c:dPt>
            <c:idx val="3"/>
            <c:bubble3D val="0"/>
            <c:spPr>
              <a:solidFill>
                <a:srgbClr val="FFAA00"/>
              </a:solidFill>
              <a:ln w="19050">
                <a:solidFill>
                  <a:schemeClr val="lt1"/>
                </a:solidFill>
              </a:ln>
              <a:effectLst/>
            </c:spPr>
            <c:extLst>
              <c:ext xmlns:c16="http://schemas.microsoft.com/office/drawing/2014/chart" uri="{C3380CC4-5D6E-409C-BE32-E72D297353CC}">
                <c16:uniqueId val="{00000007-CA41-4FAB-AD17-58344736D412}"/>
              </c:ext>
            </c:extLst>
          </c:dPt>
          <c:dPt>
            <c:idx val="4"/>
            <c:bubble3D val="0"/>
            <c:spPr>
              <a:solidFill>
                <a:srgbClr val="2D488A"/>
              </a:solidFill>
              <a:ln w="19050">
                <a:solidFill>
                  <a:schemeClr val="lt1"/>
                </a:solidFill>
              </a:ln>
              <a:effectLst/>
            </c:spPr>
            <c:extLst>
              <c:ext xmlns:c16="http://schemas.microsoft.com/office/drawing/2014/chart" uri="{C3380CC4-5D6E-409C-BE32-E72D297353CC}">
                <c16:uniqueId val="{00000009-CA41-4FAB-AD17-58344736D412}"/>
              </c:ext>
            </c:extLst>
          </c:dPt>
          <c:dPt>
            <c:idx val="5"/>
            <c:bubble3D val="0"/>
            <c:spPr>
              <a:solidFill>
                <a:srgbClr val="D7263D"/>
              </a:solidFill>
              <a:ln w="19050">
                <a:solidFill>
                  <a:schemeClr val="lt1"/>
                </a:solidFill>
              </a:ln>
              <a:effectLst/>
            </c:spPr>
            <c:extLst>
              <c:ext xmlns:c16="http://schemas.microsoft.com/office/drawing/2014/chart" uri="{C3380CC4-5D6E-409C-BE32-E72D297353CC}">
                <c16:uniqueId val="{0000000B-CA41-4FAB-AD17-58344736D412}"/>
              </c:ext>
            </c:extLst>
          </c:dPt>
          <c:dPt>
            <c:idx val="6"/>
            <c:bubble3D val="0"/>
            <c:spPr>
              <a:solidFill>
                <a:srgbClr val="8F6A96"/>
              </a:solidFill>
              <a:ln w="19050">
                <a:solidFill>
                  <a:schemeClr val="lt1"/>
                </a:solidFill>
              </a:ln>
              <a:effectLst/>
            </c:spPr>
            <c:extLst>
              <c:ext xmlns:c16="http://schemas.microsoft.com/office/drawing/2014/chart" uri="{C3380CC4-5D6E-409C-BE32-E72D297353CC}">
                <c16:uniqueId val="{0000000D-CA41-4FAB-AD17-58344736D412}"/>
              </c:ext>
            </c:extLst>
          </c:dPt>
          <c:dPt>
            <c:idx val="7"/>
            <c:bubble3D val="0"/>
            <c:spPr>
              <a:solidFill>
                <a:srgbClr val="FF73DF"/>
              </a:solidFill>
              <a:ln w="19050">
                <a:solidFill>
                  <a:schemeClr val="lt1"/>
                </a:solidFill>
              </a:ln>
              <a:effectLst/>
            </c:spPr>
            <c:extLst>
              <c:ext xmlns:c16="http://schemas.microsoft.com/office/drawing/2014/chart" uri="{C3380CC4-5D6E-409C-BE32-E72D297353CC}">
                <c16:uniqueId val="{0000000F-CA41-4FAB-AD17-58344736D412}"/>
              </c:ext>
            </c:extLst>
          </c:dPt>
          <c:dPt>
            <c:idx val="8"/>
            <c:bubble3D val="0"/>
            <c:spPr>
              <a:solidFill>
                <a:schemeClr val="tx1">
                  <a:lumMod val="50000"/>
                  <a:lumOff val="50000"/>
                </a:schemeClr>
              </a:solidFill>
              <a:ln w="19050">
                <a:solidFill>
                  <a:schemeClr val="lt1"/>
                </a:solidFill>
              </a:ln>
              <a:effectLst/>
            </c:spPr>
            <c:extLst>
              <c:ext xmlns:c16="http://schemas.microsoft.com/office/drawing/2014/chart" uri="{C3380CC4-5D6E-409C-BE32-E72D297353CC}">
                <c16:uniqueId val="{00000011-CA41-4FAB-AD17-58344736D412}"/>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CA41-4FAB-AD17-58344736D412}"/>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CA41-4FAB-AD17-58344736D412}"/>
              </c:ext>
            </c:extLst>
          </c:dPt>
          <c:dLbls>
            <c:dLbl>
              <c:idx val="0"/>
              <c:spPr>
                <a:noFill/>
                <a:ln>
                  <a:noFill/>
                </a:ln>
                <a:effectLst/>
              </c:spPr>
              <c:txPr>
                <a:bodyPr rot="0" spcFirstLastPara="1" vertOverflow="ellipsis" vert="horz" wrap="square" lIns="38100" tIns="19050" rIns="38100" bIns="19050" anchor="ctr" anchorCtr="1">
                  <a:noAutofit/>
                </a:bodyPr>
                <a:lstStyle/>
                <a:p>
                  <a:pPr>
                    <a:defRPr sz="800" b="1" i="0" u="none" strike="noStrike" kern="1200" baseline="0">
                      <a:solidFill>
                        <a:sysClr val="windowText" lastClr="000000"/>
                      </a:solidFill>
                      <a:latin typeface="Heebo" panose="00000500000000000000" pitchFamily="2" charset="-79"/>
                      <a:ea typeface="+mn-ea"/>
                      <a:cs typeface="Heebo" panose="00000500000000000000" pitchFamily="2" charset="-79"/>
                    </a:defRPr>
                  </a:pPr>
                  <a:endParaRPr lang="en-US"/>
                </a:p>
              </c:txPr>
              <c:dLblPos val="ctr"/>
              <c:showLegendKey val="0"/>
              <c:showVal val="0"/>
              <c:showCatName val="1"/>
              <c:showSerName val="0"/>
              <c:showPercent val="1"/>
              <c:showBubbleSize val="0"/>
              <c:extLst>
                <c:ext xmlns:c15="http://schemas.microsoft.com/office/drawing/2012/chart" uri="{CE6537A1-D6FC-4f65-9D91-7224C49458BB}">
                  <c15:layout>
                    <c:manualLayout>
                      <c:w val="0.13493792727963799"/>
                      <c:h val="0.16134566071155695"/>
                    </c:manualLayout>
                  </c15:layout>
                </c:ext>
                <c:ext xmlns:c16="http://schemas.microsoft.com/office/drawing/2014/chart" uri="{C3380CC4-5D6E-409C-BE32-E72D297353CC}">
                  <c16:uniqueId val="{00000001-CA41-4FAB-AD17-58344736D412}"/>
                </c:ext>
              </c:extLst>
            </c:dLbl>
            <c:dLbl>
              <c:idx val="1"/>
              <c:layout>
                <c:manualLayout>
                  <c:x val="-0.10591016548463357"/>
                  <c:y val="6.8202536064065847E-3"/>
                </c:manualLayout>
              </c:layout>
              <c:tx>
                <c:rich>
                  <a:bodyPr/>
                  <a:lstStyle/>
                  <a:p>
                    <a:r>
                      <a:rPr lang="en-US">
                        <a:solidFill>
                          <a:sysClr val="windowText" lastClr="000000"/>
                        </a:solidFill>
                      </a:rPr>
                      <a:t>Blank</a:t>
                    </a:r>
                  </a:p>
                </c:rich>
              </c:tx>
              <c:dLblPos val="bestFit"/>
              <c:showLegendKey val="0"/>
              <c:showVal val="1"/>
              <c:showCatName val="0"/>
              <c:showSerName val="0"/>
              <c:showPercent val="0"/>
              <c:showBubbleSize val="0"/>
              <c:extLst>
                <c:ext xmlns:c15="http://schemas.microsoft.com/office/drawing/2012/chart" uri="{CE6537A1-D6FC-4f65-9D91-7224C49458BB}">
                  <c15:layout>
                    <c:manualLayout>
                      <c:w val="0.2729810828440965"/>
                      <c:h val="4.7596261632206441E-2"/>
                    </c:manualLayout>
                  </c15:layout>
                  <c15:showDataLabelsRange val="0"/>
                </c:ext>
                <c:ext xmlns:c16="http://schemas.microsoft.com/office/drawing/2014/chart" uri="{C3380CC4-5D6E-409C-BE32-E72D297353CC}">
                  <c16:uniqueId val="{00000003-CA41-4FAB-AD17-58344736D412}"/>
                </c:ext>
              </c:extLst>
            </c:dLbl>
            <c:dLbl>
              <c:idx val="3"/>
              <c:tx>
                <c:rich>
                  <a:bodyPr rot="0" spcFirstLastPara="1" vertOverflow="ellipsis" vert="horz" wrap="square" lIns="38100" tIns="19050" rIns="38100" bIns="19050" anchor="ctr" anchorCtr="1">
                    <a:noAutofit/>
                  </a:bodyPr>
                  <a:lstStyle/>
                  <a:p>
                    <a:pPr>
                      <a:defRPr sz="900" b="1" i="0" u="none" strike="noStrike" kern="1200" baseline="0">
                        <a:solidFill>
                          <a:sysClr val="windowText" lastClr="000000"/>
                        </a:solidFill>
                        <a:latin typeface="Heebo" panose="00000500000000000000" pitchFamily="2" charset="-79"/>
                        <a:ea typeface="+mn-ea"/>
                        <a:cs typeface="Heebo" panose="00000500000000000000" pitchFamily="2" charset="-79"/>
                      </a:defRPr>
                    </a:pPr>
                    <a:fld id="{836D4C57-CA23-41F0-89C3-C782A6F76EF2}" type="CATEGORYNAME">
                      <a:rPr lang="en-US">
                        <a:solidFill>
                          <a:sysClr val="windowText" lastClr="000000"/>
                        </a:solidFill>
                      </a:rPr>
                      <a:pPr>
                        <a:defRPr b="1">
                          <a:solidFill>
                            <a:sysClr val="windowText" lastClr="000000"/>
                          </a:solidFill>
                          <a:latin typeface="Heebo" panose="00000500000000000000" pitchFamily="2" charset="-79"/>
                          <a:cs typeface="Heebo" panose="00000500000000000000" pitchFamily="2" charset="-79"/>
                        </a:defRPr>
                      </a:pPr>
                      <a:t>[CATEGORY NAME]</a:t>
                    </a:fld>
                    <a:r>
                      <a:rPr lang="en-US" baseline="0">
                        <a:solidFill>
                          <a:sysClr val="windowText" lastClr="000000"/>
                        </a:solidFill>
                      </a:rPr>
                      <a:t> - </a:t>
                    </a:r>
                    <a:fld id="{0E1B0E8B-27FD-4ECD-B10B-0261D3FFF890}" type="PERCENTAGE">
                      <a:rPr lang="en-US" baseline="0">
                        <a:solidFill>
                          <a:sysClr val="windowText" lastClr="000000"/>
                        </a:solidFill>
                      </a:rPr>
                      <a:pPr>
                        <a:defRPr b="1">
                          <a:solidFill>
                            <a:sysClr val="windowText" lastClr="000000"/>
                          </a:solidFill>
                          <a:latin typeface="Heebo" panose="00000500000000000000" pitchFamily="2" charset="-79"/>
                          <a:cs typeface="Heebo" panose="00000500000000000000" pitchFamily="2" charset="-79"/>
                        </a:defRPr>
                      </a:pPr>
                      <a:t>[PERCENTAGE]</a:t>
                    </a:fld>
                    <a:endParaRPr lang="en-US" baseline="0">
                      <a:solidFill>
                        <a:sysClr val="windowText" lastClr="000000"/>
                      </a:solidFill>
                    </a:endParaRPr>
                  </a:p>
                </c:rich>
              </c:tx>
              <c:spPr>
                <a:noFill/>
                <a:ln>
                  <a:noFill/>
                </a:ln>
                <a:effectLst/>
              </c:spPr>
              <c:txPr>
                <a:bodyPr rot="0" spcFirstLastPara="1" vertOverflow="ellipsis" vert="horz" wrap="square" lIns="38100" tIns="19050" rIns="38100" bIns="19050" anchor="ctr" anchorCtr="1">
                  <a:noAutofit/>
                </a:bodyPr>
                <a:lstStyle/>
                <a:p>
                  <a:pPr>
                    <a:defRPr sz="900" b="1" i="0" u="none" strike="noStrike" kern="1200" baseline="0">
                      <a:solidFill>
                        <a:sysClr val="windowText" lastClr="000000"/>
                      </a:solidFill>
                      <a:latin typeface="Heebo" panose="00000500000000000000" pitchFamily="2" charset="-79"/>
                      <a:ea typeface="+mn-ea"/>
                      <a:cs typeface="Heebo" panose="00000500000000000000" pitchFamily="2" charset="-79"/>
                    </a:defRPr>
                  </a:pPr>
                  <a:endParaRPr lang="en-US"/>
                </a:p>
              </c:txPr>
              <c:dLblPos val="ctr"/>
              <c:showLegendKey val="0"/>
              <c:showVal val="0"/>
              <c:showCatName val="1"/>
              <c:showSerName val="0"/>
              <c:showPercent val="1"/>
              <c:showBubbleSize val="0"/>
              <c:extLst>
                <c:ext xmlns:c15="http://schemas.microsoft.com/office/drawing/2012/chart" uri="{CE6537A1-D6FC-4f65-9D91-7224C49458BB}">
                  <c15:layout>
                    <c:manualLayout>
                      <c:w val="0.31966493550008379"/>
                      <c:h val="0.11448859173933182"/>
                    </c:manualLayout>
                  </c15:layout>
                  <c15:dlblFieldTable/>
                  <c15:showDataLabelsRange val="0"/>
                </c:ext>
                <c:ext xmlns:c16="http://schemas.microsoft.com/office/drawing/2014/chart" uri="{C3380CC4-5D6E-409C-BE32-E72D297353CC}">
                  <c16:uniqueId val="{00000007-CA41-4FAB-AD17-58344736D412}"/>
                </c:ext>
              </c:extLst>
            </c:dLbl>
            <c:dLbl>
              <c:idx val="4"/>
              <c:delete val="1"/>
              <c:extLst>
                <c:ext xmlns:c15="http://schemas.microsoft.com/office/drawing/2012/chart" uri="{CE6537A1-D6FC-4f65-9D91-7224C49458BB}">
                  <c15:layout>
                    <c:manualLayout>
                      <c:w val="0.26358773646444877"/>
                      <c:h val="4.7596261632206441E-2"/>
                    </c:manualLayout>
                  </c15:layout>
                </c:ext>
                <c:ext xmlns:c16="http://schemas.microsoft.com/office/drawing/2014/chart" uri="{C3380CC4-5D6E-409C-BE32-E72D297353CC}">
                  <c16:uniqueId val="{00000009-CA41-4FAB-AD17-58344736D412}"/>
                </c:ext>
              </c:extLst>
            </c:dLbl>
            <c:dLbl>
              <c:idx val="5"/>
              <c:tx>
                <c:rich>
                  <a:bodyPr/>
                  <a:lstStyle/>
                  <a:p>
                    <a:fld id="{380CB474-233B-4E31-AB1D-DA2294AB6B8D}" type="CATEGORYNAME">
                      <a:rPr lang="en-US">
                        <a:solidFill>
                          <a:sysClr val="windowText" lastClr="000000"/>
                        </a:solidFill>
                      </a:rPr>
                      <a:pPr/>
                      <a:t>[CATEGORY NAME]</a:t>
                    </a:fld>
                    <a:r>
                      <a:rPr lang="en-US" baseline="0">
                        <a:solidFill>
                          <a:sysClr val="windowText" lastClr="000000"/>
                        </a:solidFill>
                      </a:rPr>
                      <a:t> - </a:t>
                    </a:r>
                    <a:fld id="{EEC2D338-D50D-4314-9038-52941793C084}" type="PERCENTAGE">
                      <a:rPr lang="en-US" baseline="0">
                        <a:solidFill>
                          <a:sysClr val="windowText" lastClr="000000"/>
                        </a:solidFill>
                      </a:rPr>
                      <a:pPr/>
                      <a:t>[PERCENTAGE]</a:t>
                    </a:fld>
                    <a:endParaRPr lang="en-US" baseline="0">
                      <a:solidFill>
                        <a:sysClr val="windowText" lastClr="000000"/>
                      </a:solidFill>
                    </a:endParaRPr>
                  </a:p>
                </c:rich>
              </c:tx>
              <c:dLblPos val="ctr"/>
              <c:showLegendKey val="0"/>
              <c:showVal val="0"/>
              <c:showCatName val="1"/>
              <c:showSerName val="0"/>
              <c:showPercent val="1"/>
              <c:showBubbleSize val="0"/>
              <c:extLst>
                <c:ext xmlns:c15="http://schemas.microsoft.com/office/drawing/2012/chart" uri="{CE6537A1-D6FC-4f65-9D91-7224C49458BB}">
                  <c15:layout>
                    <c:manualLayout>
                      <c:w val="0.20213959556425307"/>
                      <c:h val="0.10425847786102364"/>
                    </c:manualLayout>
                  </c15:layout>
                  <c15:dlblFieldTable/>
                  <c15:showDataLabelsRange val="0"/>
                </c:ext>
                <c:ext xmlns:c16="http://schemas.microsoft.com/office/drawing/2014/chart" uri="{C3380CC4-5D6E-409C-BE32-E72D297353CC}">
                  <c16:uniqueId val="{0000000B-CA41-4FAB-AD17-58344736D412}"/>
                </c:ext>
              </c:extLst>
            </c:dLbl>
            <c:dLbl>
              <c:idx val="6"/>
              <c:layout>
                <c:manualLayout>
                  <c:x val="-0.1105948345860741"/>
                  <c:y val="0.14939147628967903"/>
                </c:manualLayout>
              </c:layout>
              <c:spPr>
                <a:noFill/>
                <a:ln>
                  <a:noFill/>
                </a:ln>
                <a:effectLst/>
              </c:spPr>
              <c:txPr>
                <a:bodyPr rot="0" spcFirstLastPara="1" vertOverflow="ellipsis" vert="horz" wrap="square" lIns="38100" tIns="19050" rIns="38100" bIns="19050" anchor="ctr" anchorCtr="1">
                  <a:noAutofit/>
                </a:bodyPr>
                <a:lstStyle/>
                <a:p>
                  <a:pPr>
                    <a:defRPr sz="900" b="1" i="0" u="none" strike="noStrike" kern="1200" baseline="0">
                      <a:solidFill>
                        <a:sysClr val="windowText" lastClr="000000"/>
                      </a:solidFill>
                      <a:latin typeface="Heebo" panose="00000500000000000000" pitchFamily="2" charset="-79"/>
                      <a:ea typeface="+mn-ea"/>
                      <a:cs typeface="Heebo" panose="00000500000000000000" pitchFamily="2" charset="-79"/>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575391652202415"/>
                      <c:h val="0.23014724056353938"/>
                    </c:manualLayout>
                  </c15:layout>
                </c:ext>
                <c:ext xmlns:c16="http://schemas.microsoft.com/office/drawing/2014/chart" uri="{C3380CC4-5D6E-409C-BE32-E72D297353CC}">
                  <c16:uniqueId val="{0000000D-CA41-4FAB-AD17-58344736D412}"/>
                </c:ext>
              </c:extLst>
            </c:dLbl>
            <c:dLbl>
              <c:idx val="7"/>
              <c:tx>
                <c:rich>
                  <a:bodyPr rot="0" spcFirstLastPara="1" vertOverflow="ellipsis" vert="horz" wrap="square" lIns="38100" tIns="19050" rIns="38100" bIns="19050" anchor="ctr" anchorCtr="1">
                    <a:noAutofit/>
                  </a:bodyPr>
                  <a:lstStyle/>
                  <a:p>
                    <a:pPr>
                      <a:defRPr sz="800" b="1" i="0" u="none" strike="noStrike" kern="1200" baseline="0">
                        <a:solidFill>
                          <a:sysClr val="windowText" lastClr="000000"/>
                        </a:solidFill>
                        <a:latin typeface="Heebo" panose="00000500000000000000" pitchFamily="2" charset="-79"/>
                        <a:ea typeface="+mn-ea"/>
                        <a:cs typeface="Heebo" panose="00000500000000000000" pitchFamily="2" charset="-79"/>
                      </a:defRPr>
                    </a:pPr>
                    <a:fld id="{AB40645E-80EE-4D9A-8DAD-920FDC868573}" type="CATEGORYNAME">
                      <a:rPr lang="en-US">
                        <a:solidFill>
                          <a:sysClr val="windowText" lastClr="000000"/>
                        </a:solidFill>
                      </a:rPr>
                      <a:pPr>
                        <a:defRPr sz="800" b="1">
                          <a:solidFill>
                            <a:sysClr val="windowText" lastClr="000000"/>
                          </a:solidFill>
                          <a:latin typeface="Heebo" panose="00000500000000000000" pitchFamily="2" charset="-79"/>
                          <a:cs typeface="Heebo" panose="00000500000000000000" pitchFamily="2" charset="-79"/>
                        </a:defRPr>
                      </a:pPr>
                      <a:t>[CATEGORY NAME]</a:t>
                    </a:fld>
                    <a:r>
                      <a:rPr lang="en-US" baseline="0">
                        <a:solidFill>
                          <a:sysClr val="windowText" lastClr="000000"/>
                        </a:solidFill>
                      </a:rPr>
                      <a:t> - </a:t>
                    </a:r>
                    <a:fld id="{5EB94FA1-1382-43BC-AD66-BFE1B6D4421A}" type="PERCENTAGE">
                      <a:rPr lang="en-US" baseline="0">
                        <a:solidFill>
                          <a:sysClr val="windowText" lastClr="000000"/>
                        </a:solidFill>
                      </a:rPr>
                      <a:pPr>
                        <a:defRPr sz="800" b="1">
                          <a:solidFill>
                            <a:sysClr val="windowText" lastClr="000000"/>
                          </a:solidFill>
                          <a:latin typeface="Heebo" panose="00000500000000000000" pitchFamily="2" charset="-79"/>
                          <a:cs typeface="Heebo" panose="00000500000000000000" pitchFamily="2" charset="-79"/>
                        </a:defRPr>
                      </a:pPr>
                      <a:t>[PERCENTAGE]</a:t>
                    </a:fld>
                    <a:endParaRPr lang="en-US" baseline="0">
                      <a:solidFill>
                        <a:sysClr val="windowText" lastClr="000000"/>
                      </a:solidFill>
                    </a:endParaRPr>
                  </a:p>
                </c:rich>
              </c:tx>
              <c:spPr>
                <a:noFill/>
                <a:ln>
                  <a:noFill/>
                </a:ln>
                <a:effectLst/>
              </c:spPr>
              <c:txPr>
                <a:bodyPr rot="0" spcFirstLastPara="1" vertOverflow="ellipsis" vert="horz" wrap="square" lIns="38100" tIns="19050" rIns="38100" bIns="19050" anchor="ctr" anchorCtr="1">
                  <a:noAutofit/>
                </a:bodyPr>
                <a:lstStyle/>
                <a:p>
                  <a:pPr>
                    <a:defRPr sz="800" b="1" i="0" u="none" strike="noStrike" kern="1200" baseline="0">
                      <a:solidFill>
                        <a:sysClr val="windowText" lastClr="000000"/>
                      </a:solidFill>
                      <a:latin typeface="Heebo" panose="00000500000000000000" pitchFamily="2" charset="-79"/>
                      <a:ea typeface="+mn-ea"/>
                      <a:cs typeface="Heebo" panose="00000500000000000000" pitchFamily="2" charset="-79"/>
                    </a:defRPr>
                  </a:pPr>
                  <a:endParaRPr lang="en-US"/>
                </a:p>
              </c:txPr>
              <c:dLblPos val="ctr"/>
              <c:showLegendKey val="0"/>
              <c:showVal val="0"/>
              <c:showCatName val="1"/>
              <c:showSerName val="0"/>
              <c:showPercent val="1"/>
              <c:showBubbleSize val="0"/>
              <c:extLst>
                <c:ext xmlns:c15="http://schemas.microsoft.com/office/drawing/2012/chart" uri="{CE6537A1-D6FC-4f65-9D91-7224C49458BB}">
                  <c15:layout>
                    <c:manualLayout>
                      <c:w val="0.16119148936170211"/>
                      <c:h val="0.10741687979539642"/>
                    </c:manualLayout>
                  </c15:layout>
                  <c15:dlblFieldTable/>
                  <c15:showDataLabelsRange val="0"/>
                </c:ext>
                <c:ext xmlns:c16="http://schemas.microsoft.com/office/drawing/2014/chart" uri="{C3380CC4-5D6E-409C-BE32-E72D297353CC}">
                  <c16:uniqueId val="{0000000F-CA41-4FAB-AD17-58344736D412}"/>
                </c:ext>
              </c:extLst>
            </c:dLbl>
            <c:dLbl>
              <c:idx val="8"/>
              <c:delete val="1"/>
              <c:extLst>
                <c:ext xmlns:c15="http://schemas.microsoft.com/office/drawing/2012/chart" uri="{CE6537A1-D6FC-4f65-9D91-7224C49458BB}"/>
                <c:ext xmlns:c16="http://schemas.microsoft.com/office/drawing/2014/chart" uri="{C3380CC4-5D6E-409C-BE32-E72D297353CC}">
                  <c16:uniqueId val="{00000011-CA41-4FAB-AD17-58344736D412}"/>
                </c:ext>
              </c:extLst>
            </c:dLbl>
            <c:dLbl>
              <c:idx val="9"/>
              <c:delete val="1"/>
              <c:extLst>
                <c:ext xmlns:c15="http://schemas.microsoft.com/office/drawing/2012/chart" uri="{CE6537A1-D6FC-4f65-9D91-7224C49458BB}"/>
                <c:ext xmlns:c16="http://schemas.microsoft.com/office/drawing/2014/chart" uri="{C3380CC4-5D6E-409C-BE32-E72D297353CC}">
                  <c16:uniqueId val="{00000013-CA41-4FAB-AD17-58344736D412}"/>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Heebo" panose="00000500000000000000" pitchFamily="2" charset="-79"/>
                    <a:ea typeface="+mn-ea"/>
                    <a:cs typeface="Heebo" panose="00000500000000000000" pitchFamily="2" charset="-79"/>
                  </a:defRPr>
                </a:pPr>
                <a:endParaRPr lang="en-US"/>
              </a:p>
            </c:txPr>
            <c:dLblPos val="ct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'Graphs and charts'!$A$5:$A$14</c:f>
              <c:strCache>
                <c:ptCount val="10"/>
                <c:pt idx="0">
                  <c:v>Vacant or Open Land</c:v>
                </c:pt>
                <c:pt idx="1">
                  <c:v>Unknown</c:v>
                </c:pt>
                <c:pt idx="2">
                  <c:v>Residential</c:v>
                </c:pt>
                <c:pt idx="3">
                  <c:v>Public Space</c:v>
                </c:pt>
                <c:pt idx="4">
                  <c:v>Multi-use</c:v>
                </c:pt>
                <c:pt idx="5">
                  <c:v>Industrial</c:v>
                </c:pt>
                <c:pt idx="6">
                  <c:v>Garage or Accessory Structure</c:v>
                </c:pt>
                <c:pt idx="7">
                  <c:v>Commercial</c:v>
                </c:pt>
                <c:pt idx="8">
                  <c:v>Agriculture</c:v>
                </c:pt>
                <c:pt idx="9">
                  <c:v>Blank</c:v>
                </c:pt>
              </c:strCache>
            </c:strRef>
          </c:cat>
          <c:val>
            <c:numRef>
              <c:f>'Graphs and charts'!$B$5:$B$14</c:f>
              <c:numCache>
                <c:formatCode>General</c:formatCode>
                <c:ptCount val="10"/>
                <c:pt idx="0">
                  <c:v>602</c:v>
                </c:pt>
                <c:pt idx="1">
                  <c:v>35</c:v>
                </c:pt>
                <c:pt idx="2">
                  <c:v>1140</c:v>
                </c:pt>
                <c:pt idx="3">
                  <c:v>71</c:v>
                </c:pt>
                <c:pt idx="4">
                  <c:v>0</c:v>
                </c:pt>
                <c:pt idx="5">
                  <c:v>13</c:v>
                </c:pt>
                <c:pt idx="6">
                  <c:v>222</c:v>
                </c:pt>
                <c:pt idx="7">
                  <c:v>136</c:v>
                </c:pt>
                <c:pt idx="8">
                  <c:v>0</c:v>
                </c:pt>
                <c:pt idx="9">
                  <c:v>0</c:v>
                </c:pt>
              </c:numCache>
            </c:numRef>
          </c:val>
          <c:extLst>
            <c:ext xmlns:c16="http://schemas.microsoft.com/office/drawing/2014/chart" uri="{C3380CC4-5D6E-409C-BE32-E72D297353CC}">
              <c16:uniqueId val="{00000016-CA41-4FAB-AD17-58344736D412}"/>
            </c:ext>
          </c:extLst>
        </c:ser>
        <c:ser>
          <c:idx val="1"/>
          <c:order val="1"/>
          <c:tx>
            <c:strRef>
              <c:f>'Graphs and charts'!$C$4</c:f>
              <c:strCache>
                <c:ptCount val="1"/>
                <c:pt idx="0">
                  <c:v>Percent</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18-CA41-4FAB-AD17-58344736D41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1A-CA41-4FAB-AD17-58344736D41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1C-CA41-4FAB-AD17-58344736D41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E-CA41-4FAB-AD17-58344736D412}"/>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20-CA41-4FAB-AD17-58344736D412}"/>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22-CA41-4FAB-AD17-58344736D412}"/>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24-CA41-4FAB-AD17-58344736D412}"/>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26-CA41-4FAB-AD17-58344736D412}"/>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28-CA41-4FAB-AD17-58344736D412}"/>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2A-CA41-4FAB-AD17-58344736D412}"/>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2C-CA41-4FAB-AD17-58344736D412}"/>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65000"/>
                        <a:lumOff val="3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'Graphs and charts'!$A$5:$A$14</c:f>
              <c:strCache>
                <c:ptCount val="10"/>
                <c:pt idx="0">
                  <c:v>Vacant or Open Land</c:v>
                </c:pt>
                <c:pt idx="1">
                  <c:v>Unknown</c:v>
                </c:pt>
                <c:pt idx="2">
                  <c:v>Residential</c:v>
                </c:pt>
                <c:pt idx="3">
                  <c:v>Public Space</c:v>
                </c:pt>
                <c:pt idx="4">
                  <c:v>Multi-use</c:v>
                </c:pt>
                <c:pt idx="5">
                  <c:v>Industrial</c:v>
                </c:pt>
                <c:pt idx="6">
                  <c:v>Garage or Accessory Structure</c:v>
                </c:pt>
                <c:pt idx="7">
                  <c:v>Commercial</c:v>
                </c:pt>
                <c:pt idx="8">
                  <c:v>Agriculture</c:v>
                </c:pt>
                <c:pt idx="9">
                  <c:v>Blank</c:v>
                </c:pt>
              </c:strCache>
            </c:strRef>
          </c:cat>
          <c:val>
            <c:numRef>
              <c:f>'Graphs and charts'!$C$5:$C$14</c:f>
              <c:numCache>
                <c:formatCode>0.0%</c:formatCode>
                <c:ptCount val="10"/>
                <c:pt idx="0">
                  <c:v>0.27129337539432175</c:v>
                </c:pt>
                <c:pt idx="1">
                  <c:v>1.5772870662460567E-2</c:v>
                </c:pt>
                <c:pt idx="2">
                  <c:v>0.51374493014871558</c:v>
                </c:pt>
                <c:pt idx="3">
                  <c:v>3.1996394772420007E-2</c:v>
                </c:pt>
                <c:pt idx="4">
                  <c:v>0</c:v>
                </c:pt>
                <c:pt idx="5">
                  <c:v>5.8584948174853534E-3</c:v>
                </c:pt>
                <c:pt idx="6">
                  <c:v>0.10004506534474988</c:v>
                </c:pt>
                <c:pt idx="7">
                  <c:v>6.128886885984678E-2</c:v>
                </c:pt>
                <c:pt idx="8">
                  <c:v>0</c:v>
                </c:pt>
                <c:pt idx="9">
                  <c:v>0</c:v>
                </c:pt>
              </c:numCache>
            </c:numRef>
          </c:val>
          <c:extLst>
            <c:ext xmlns:c16="http://schemas.microsoft.com/office/drawing/2014/chart" uri="{C3380CC4-5D6E-409C-BE32-E72D297353CC}">
              <c16:uniqueId val="{0000002D-CA41-4FAB-AD17-58344736D412}"/>
            </c:ext>
          </c:extLst>
        </c:ser>
        <c:dLbls>
          <c:dLblPos val="bestFit"/>
          <c:showLegendKey val="0"/>
          <c:showVal val="1"/>
          <c:showCatName val="0"/>
          <c:showSerName val="0"/>
          <c:showPercent val="0"/>
          <c:showBubbleSize val="0"/>
          <c:showLeaderLines val="1"/>
        </c:dLbls>
        <c:gapWidth val="56"/>
        <c:splitType val="percent"/>
        <c:splitPos val="7"/>
        <c:secondPieSize val="84"/>
        <c:serLines>
          <c:spPr>
            <a:ln w="9525" cap="flat" cmpd="sng" algn="ctr">
              <a:solidFill>
                <a:schemeClr val="tx1">
                  <a:lumMod val="35000"/>
                  <a:lumOff val="65000"/>
                </a:schemeClr>
              </a:solidFill>
              <a:round/>
            </a:ln>
            <a:effectLst/>
          </c:spPr>
        </c:serLines>
      </c:of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40" b="0" i="0" u="none" strike="noStrike" kern="1200" spc="0" baseline="0">
                <a:solidFill>
                  <a:schemeClr val="tx1">
                    <a:lumMod val="75000"/>
                    <a:lumOff val="25000"/>
                  </a:schemeClr>
                </a:solidFill>
                <a:latin typeface="+mn-lt"/>
                <a:ea typeface="+mn-ea"/>
                <a:cs typeface="+mn-cs"/>
              </a:defRPr>
            </a:pPr>
            <a:r>
              <a:rPr lang="en-US" sz="1400" b="0">
                <a:solidFill>
                  <a:schemeClr val="tx1">
                    <a:lumMod val="75000"/>
                    <a:lumOff val="25000"/>
                  </a:schemeClr>
                </a:solidFill>
                <a:latin typeface="Heebo" panose="00000500000000000000" pitchFamily="2" charset="-79"/>
                <a:cs typeface="Heebo" panose="00000500000000000000" pitchFamily="2" charset="-79"/>
              </a:rPr>
              <a:t>Mt. Vernon Residential Utilization</a:t>
            </a:r>
          </a:p>
        </c:rich>
      </c:tx>
      <c:layout>
        <c:manualLayout>
          <c:xMode val="edge"/>
          <c:yMode val="edge"/>
          <c:x val="0.27761882449744579"/>
          <c:y val="3.8955273657311822E-2"/>
        </c:manualLayout>
      </c:layout>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75000"/>
                  <a:lumOff val="25000"/>
                </a:schemeClr>
              </a:solidFill>
              <a:latin typeface="+mn-lt"/>
              <a:ea typeface="+mn-ea"/>
              <a:cs typeface="+mn-cs"/>
            </a:defRPr>
          </a:pPr>
          <a:endParaRPr lang="en-US"/>
        </a:p>
      </c:txPr>
    </c:title>
    <c:autoTitleDeleted val="0"/>
    <c:plotArea>
      <c:layout>
        <c:manualLayout>
          <c:layoutTarget val="inner"/>
          <c:xMode val="edge"/>
          <c:yMode val="edge"/>
          <c:x val="4.2704821548975444E-3"/>
          <c:y val="0.13586774057181991"/>
          <c:w val="0.96715007866396951"/>
          <c:h val="0.82942442119211501"/>
        </c:manualLayout>
      </c:layout>
      <c:ofPieChart>
        <c:ofPieType val="bar"/>
        <c:varyColors val="1"/>
        <c:ser>
          <c:idx val="0"/>
          <c:order val="0"/>
          <c:tx>
            <c:strRef>
              <c:f>'Graphs and charts'!$B$19</c:f>
              <c:strCache>
                <c:ptCount val="1"/>
                <c:pt idx="0">
                  <c:v>Count</c:v>
                </c:pt>
              </c:strCache>
            </c:strRef>
          </c:tx>
          <c:explosion val="1"/>
          <c:dPt>
            <c:idx val="0"/>
            <c:bubble3D val="0"/>
            <c:spPr>
              <a:solidFill>
                <a:srgbClr val="FFF3B0"/>
              </a:solidFill>
              <a:ln w="19050">
                <a:solidFill>
                  <a:schemeClr val="lt1"/>
                </a:solidFill>
              </a:ln>
              <a:effectLst/>
            </c:spPr>
            <c:extLst>
              <c:ext xmlns:c16="http://schemas.microsoft.com/office/drawing/2014/chart" uri="{C3380CC4-5D6E-409C-BE32-E72D297353CC}">
                <c16:uniqueId val="{00000001-C402-4256-8D9C-1A318A40CCD2}"/>
              </c:ext>
            </c:extLst>
          </c:dPt>
          <c:dPt>
            <c:idx val="1"/>
            <c:bubble3D val="0"/>
            <c:spPr>
              <a:solidFill>
                <a:schemeClr val="accent1">
                  <a:lumMod val="40000"/>
                  <a:lumOff val="60000"/>
                </a:schemeClr>
              </a:solidFill>
              <a:ln w="19050">
                <a:solidFill>
                  <a:schemeClr val="lt1"/>
                </a:solidFill>
              </a:ln>
              <a:effectLst/>
            </c:spPr>
            <c:extLst>
              <c:ext xmlns:c16="http://schemas.microsoft.com/office/drawing/2014/chart" uri="{C3380CC4-5D6E-409C-BE32-E72D297353CC}">
                <c16:uniqueId val="{00000003-C402-4256-8D9C-1A318A40CCD2}"/>
              </c:ext>
            </c:extLst>
          </c:dPt>
          <c:dPt>
            <c:idx val="2"/>
            <c:bubble3D val="0"/>
            <c:spPr>
              <a:solidFill>
                <a:schemeClr val="accent5">
                  <a:lumMod val="75000"/>
                </a:schemeClr>
              </a:solidFill>
              <a:ln w="19050">
                <a:solidFill>
                  <a:schemeClr val="bg1"/>
                </a:solidFill>
              </a:ln>
              <a:effectLst/>
            </c:spPr>
            <c:extLst>
              <c:ext xmlns:c16="http://schemas.microsoft.com/office/drawing/2014/chart" uri="{C3380CC4-5D6E-409C-BE32-E72D297353CC}">
                <c16:uniqueId val="{00000005-C402-4256-8D9C-1A318A40CCD2}"/>
              </c:ext>
            </c:extLst>
          </c:dPt>
          <c:dPt>
            <c:idx val="3"/>
            <c:bubble3D val="0"/>
            <c:spPr>
              <a:solidFill>
                <a:schemeClr val="accent1">
                  <a:lumMod val="50000"/>
                </a:schemeClr>
              </a:solidFill>
              <a:ln w="19050">
                <a:solidFill>
                  <a:schemeClr val="lt1"/>
                </a:solidFill>
              </a:ln>
              <a:effectLst/>
            </c:spPr>
            <c:extLst>
              <c:ext xmlns:c16="http://schemas.microsoft.com/office/drawing/2014/chart" uri="{C3380CC4-5D6E-409C-BE32-E72D297353CC}">
                <c16:uniqueId val="{00000007-C402-4256-8D9C-1A318A40CCD2}"/>
              </c:ext>
            </c:extLst>
          </c:dPt>
          <c:dPt>
            <c:idx val="4"/>
            <c:bubble3D val="0"/>
            <c:spPr>
              <a:solidFill>
                <a:srgbClr val="00734C"/>
              </a:solidFill>
              <a:ln w="19050">
                <a:solidFill>
                  <a:schemeClr val="lt1"/>
                </a:solidFill>
              </a:ln>
              <a:effectLst/>
            </c:spPr>
            <c:extLst>
              <c:ext xmlns:c16="http://schemas.microsoft.com/office/drawing/2014/chart" uri="{C3380CC4-5D6E-409C-BE32-E72D297353CC}">
                <c16:uniqueId val="{00000009-C402-4256-8D9C-1A318A40CCD2}"/>
              </c:ext>
            </c:extLst>
          </c:dPt>
          <c:dPt>
            <c:idx val="5"/>
            <c:bubble3D val="0"/>
            <c:spPr>
              <a:solidFill>
                <a:srgbClr val="29B44B"/>
              </a:solidFill>
              <a:ln w="19050">
                <a:solidFill>
                  <a:schemeClr val="lt1"/>
                </a:solidFill>
              </a:ln>
              <a:effectLst/>
            </c:spPr>
            <c:extLst>
              <c:ext xmlns:c16="http://schemas.microsoft.com/office/drawing/2014/chart" uri="{C3380CC4-5D6E-409C-BE32-E72D297353CC}">
                <c16:uniqueId val="{0000000B-C402-4256-8D9C-1A318A40CCD2}"/>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C402-4256-8D9C-1A318A40CCD2}"/>
              </c:ext>
            </c:extLst>
          </c:dPt>
          <c:dLbls>
            <c:dLbl>
              <c:idx val="0"/>
              <c:layout>
                <c:manualLayout>
                  <c:x val="-0.24699687435336151"/>
                  <c:y val="-5.0155907930863483E-2"/>
                </c:manualLayout>
              </c:layout>
              <c:tx>
                <c:rich>
                  <a:bodyPr rot="0" spcFirstLastPara="1" vertOverflow="ellipsis" vert="horz" wrap="square" lIns="38100" tIns="19050" rIns="38100" bIns="19050" anchor="ctr" anchorCtr="1">
                    <a:noAutofit/>
                  </a:bodyPr>
                  <a:lstStyle/>
                  <a:p>
                    <a:pPr>
                      <a:defRPr sz="700" b="1" i="0" u="none" strike="noStrike" kern="1200" baseline="0">
                        <a:solidFill>
                          <a:sysClr val="windowText" lastClr="000000"/>
                        </a:solidFill>
                        <a:latin typeface="Heebo" panose="00000500000000000000" pitchFamily="2" charset="-79"/>
                        <a:ea typeface="+mn-ea"/>
                        <a:cs typeface="Heebo" panose="00000500000000000000" pitchFamily="2" charset="-79"/>
                      </a:defRPr>
                    </a:pPr>
                    <a:fld id="{939C0018-FA68-4F24-AD22-40F0426DEF15}" type="CATEGORYNAME">
                      <a:rPr lang="en-US" sz="900">
                        <a:solidFill>
                          <a:sysClr val="windowText" lastClr="000000"/>
                        </a:solidFill>
                      </a:rPr>
                      <a:pPr>
                        <a:defRPr sz="700" b="1">
                          <a:solidFill>
                            <a:sysClr val="windowText" lastClr="000000"/>
                          </a:solidFill>
                          <a:latin typeface="Heebo" panose="00000500000000000000" pitchFamily="2" charset="-79"/>
                          <a:cs typeface="Heebo" panose="00000500000000000000" pitchFamily="2" charset="-79"/>
                        </a:defRPr>
                      </a:pPr>
                      <a:t>[CATEGORY NAME]</a:t>
                    </a:fld>
                    <a:r>
                      <a:rPr lang="en-US" sz="700" baseline="0">
                        <a:solidFill>
                          <a:sysClr val="windowText" lastClr="000000"/>
                        </a:solidFill>
                      </a:rPr>
                      <a:t> - </a:t>
                    </a:r>
                    <a:fld id="{53007D94-8D39-4032-8248-3AEB378910E9}" type="PERCENTAGE">
                      <a:rPr lang="en-US" baseline="0">
                        <a:solidFill>
                          <a:sysClr val="windowText" lastClr="000000"/>
                        </a:solidFill>
                      </a:rPr>
                      <a:pPr>
                        <a:defRPr sz="700" b="1">
                          <a:solidFill>
                            <a:sysClr val="windowText" lastClr="000000"/>
                          </a:solidFill>
                          <a:latin typeface="Heebo" panose="00000500000000000000" pitchFamily="2" charset="-79"/>
                          <a:cs typeface="Heebo" panose="00000500000000000000" pitchFamily="2" charset="-79"/>
                        </a:defRPr>
                      </a:pPr>
                      <a:t>[PERCENTAGE]</a:t>
                    </a:fld>
                    <a:endParaRPr lang="en-US" sz="700" baseline="0">
                      <a:solidFill>
                        <a:sysClr val="windowText" lastClr="000000"/>
                      </a:solidFill>
                    </a:endParaRPr>
                  </a:p>
                </c:rich>
              </c:tx>
              <c:spPr>
                <a:noFill/>
                <a:ln>
                  <a:noFill/>
                </a:ln>
                <a:effectLst/>
              </c:spPr>
              <c:txPr>
                <a:bodyPr rot="0" spcFirstLastPara="1" vertOverflow="ellipsis" vert="horz" wrap="square" lIns="38100" tIns="19050" rIns="38100" bIns="19050" anchor="ctr" anchorCtr="1">
                  <a:noAutofit/>
                </a:bodyPr>
                <a:lstStyle/>
                <a:p>
                  <a:pPr>
                    <a:defRPr sz="700" b="1" i="0" u="none" strike="noStrike" kern="1200" baseline="0">
                      <a:solidFill>
                        <a:sysClr val="windowText" lastClr="000000"/>
                      </a:solidFill>
                      <a:latin typeface="Heebo" panose="00000500000000000000" pitchFamily="2" charset="-79"/>
                      <a:ea typeface="+mn-ea"/>
                      <a:cs typeface="Heebo" panose="00000500000000000000" pitchFamily="2" charset="-79"/>
                    </a:defRPr>
                  </a:pPr>
                  <a:endParaRPr lang="en-US"/>
                </a:p>
              </c:txPr>
              <c:dLblPos val="bestFit"/>
              <c:showLegendKey val="0"/>
              <c:showVal val="0"/>
              <c:showCatName val="1"/>
              <c:showSerName val="0"/>
              <c:showPercent val="1"/>
              <c:showBubbleSize val="0"/>
              <c:extLst xmlns:c15="http://schemas.microsoft.com/office/drawing/2012/chart">
                <c:ext xmlns:c15="http://schemas.microsoft.com/office/drawing/2012/chart" uri="{CE6537A1-D6FC-4f65-9D91-7224C49458BB}">
                  <c15:layout>
                    <c:manualLayout>
                      <c:w val="0.31297380280295151"/>
                      <c:h val="4.0938451225320416E-2"/>
                    </c:manualLayout>
                  </c15:layout>
                  <c15:dlblFieldTable/>
                  <c15:showDataLabelsRange val="0"/>
                </c:ext>
                <c:ext xmlns:c16="http://schemas.microsoft.com/office/drawing/2014/chart" uri="{C3380CC4-5D6E-409C-BE32-E72D297353CC}">
                  <c16:uniqueId val="{00000001-C402-4256-8D9C-1A318A40CCD2}"/>
                </c:ext>
              </c:extLst>
            </c:dLbl>
            <c:dLbl>
              <c:idx val="1"/>
              <c:tx>
                <c:rich>
                  <a:bodyPr rot="0" spcFirstLastPara="1" vertOverflow="ellipsis" vert="horz" wrap="square" lIns="38100" tIns="19050" rIns="38100" bIns="19050" anchor="ctr" anchorCtr="1">
                    <a:noAutofit/>
                  </a:bodyPr>
                  <a:lstStyle/>
                  <a:p>
                    <a:pPr>
                      <a:defRPr sz="900" b="1" i="0" u="none" strike="noStrike" kern="1200" baseline="0">
                        <a:solidFill>
                          <a:sysClr val="windowText" lastClr="000000"/>
                        </a:solidFill>
                        <a:latin typeface="Heebo" panose="00000500000000000000" pitchFamily="2" charset="-79"/>
                        <a:ea typeface="+mn-ea"/>
                        <a:cs typeface="Heebo" panose="00000500000000000000" pitchFamily="2" charset="-79"/>
                      </a:defRPr>
                    </a:pPr>
                    <a:fld id="{A52ABF9D-9B90-4A4D-A260-C5CC007B6507}" type="CATEGORYNAME">
                      <a:rPr lang="en-US">
                        <a:solidFill>
                          <a:sysClr val="windowText" lastClr="000000"/>
                        </a:solidFill>
                      </a:rPr>
                      <a:pPr>
                        <a:defRPr b="1">
                          <a:solidFill>
                            <a:sysClr val="windowText" lastClr="000000"/>
                          </a:solidFill>
                          <a:latin typeface="Heebo" panose="00000500000000000000" pitchFamily="2" charset="-79"/>
                          <a:cs typeface="Heebo" panose="00000500000000000000" pitchFamily="2" charset="-79"/>
                        </a:defRPr>
                      </a:pPr>
                      <a:t>[CATEGORY NAME]</a:t>
                    </a:fld>
                    <a:r>
                      <a:rPr lang="en-US" baseline="0">
                        <a:solidFill>
                          <a:sysClr val="windowText" lastClr="000000"/>
                        </a:solidFill>
                      </a:rPr>
                      <a:t>, 0.2%</a:t>
                    </a:r>
                  </a:p>
                </c:rich>
              </c:tx>
              <c:spPr>
                <a:noFill/>
                <a:ln>
                  <a:noFill/>
                </a:ln>
                <a:effectLst/>
              </c:spPr>
              <c:txPr>
                <a:bodyPr rot="0" spcFirstLastPara="1" vertOverflow="ellipsis" vert="horz" wrap="square" lIns="38100" tIns="19050" rIns="38100" bIns="19050" anchor="ctr" anchorCtr="1">
                  <a:noAutofit/>
                </a:bodyPr>
                <a:lstStyle/>
                <a:p>
                  <a:pPr>
                    <a:defRPr sz="900" b="1" i="0" u="none" strike="noStrike" kern="1200" baseline="0">
                      <a:solidFill>
                        <a:sysClr val="windowText" lastClr="000000"/>
                      </a:solidFill>
                      <a:latin typeface="Heebo" panose="00000500000000000000" pitchFamily="2" charset="-79"/>
                      <a:ea typeface="+mn-ea"/>
                      <a:cs typeface="Heebo" panose="00000500000000000000" pitchFamily="2" charset="-79"/>
                    </a:defRPr>
                  </a:pPr>
                  <a:endParaRPr lang="en-US"/>
                </a:p>
              </c:txPr>
              <c:dLblPos val="ctr"/>
              <c:showLegendKey val="0"/>
              <c:showVal val="0"/>
              <c:showCatName val="1"/>
              <c:showSerName val="0"/>
              <c:showPercent val="1"/>
              <c:showBubbleSize val="0"/>
              <c:extLst xmlns:c15="http://schemas.microsoft.com/office/drawing/2012/chart">
                <c:ext xmlns:c15="http://schemas.microsoft.com/office/drawing/2012/chart" uri="{CE6537A1-D6FC-4f65-9D91-7224C49458BB}">
                  <c15:layout>
                    <c:manualLayout>
                      <c:w val="0.2729810828440965"/>
                      <c:h val="4.7596261632206441E-2"/>
                    </c:manualLayout>
                  </c15:layout>
                  <c15:dlblFieldTable/>
                  <c15:showDataLabelsRange val="0"/>
                </c:ext>
                <c:ext xmlns:c16="http://schemas.microsoft.com/office/drawing/2014/chart" uri="{C3380CC4-5D6E-409C-BE32-E72D297353CC}">
                  <c16:uniqueId val="{00000003-C402-4256-8D9C-1A318A40CCD2}"/>
                </c:ext>
              </c:extLst>
            </c:dLbl>
            <c:dLbl>
              <c:idx val="2"/>
              <c:tx>
                <c:rich>
                  <a:bodyPr/>
                  <a:lstStyle/>
                  <a:p>
                    <a:r>
                      <a:rPr lang="en-US"/>
                      <a:t>Mulifamily:</a:t>
                    </a:r>
                    <a:r>
                      <a:rPr lang="en-US" baseline="0"/>
                      <a:t> 3-4 Units</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C402-4256-8D9C-1A318A40CCD2}"/>
                </c:ext>
              </c:extLst>
            </c:dLbl>
            <c:dLbl>
              <c:idx val="3"/>
              <c:layout>
                <c:manualLayout>
                  <c:x val="-9.8656114710753404E-2"/>
                  <c:y val="9.6853571269692983E-3"/>
                </c:manualLayout>
              </c:layout>
              <c:tx>
                <c:rich>
                  <a:bodyPr rot="0" spcFirstLastPara="1" vertOverflow="ellipsis" vert="horz" wrap="square" lIns="38100" tIns="19050" rIns="38100" bIns="19050" anchor="ctr" anchorCtr="1">
                    <a:noAutofit/>
                  </a:bodyPr>
                  <a:lstStyle/>
                  <a:p>
                    <a:pPr>
                      <a:defRPr sz="900" b="1" i="0" u="none" strike="noStrike" kern="1200" baseline="0">
                        <a:solidFill>
                          <a:schemeClr val="bg1"/>
                        </a:solidFill>
                        <a:latin typeface="Heebo" panose="00000500000000000000" pitchFamily="2" charset="-79"/>
                        <a:ea typeface="+mn-ea"/>
                        <a:cs typeface="Heebo" panose="00000500000000000000" pitchFamily="2" charset="-79"/>
                      </a:defRPr>
                    </a:pPr>
                    <a:fld id="{836D4C57-CA23-41F0-89C3-C782A6F76EF2}" type="CATEGORYNAME">
                      <a:rPr lang="en-US">
                        <a:solidFill>
                          <a:schemeClr val="bg1"/>
                        </a:solidFill>
                      </a:rPr>
                      <a:pPr>
                        <a:defRPr b="1">
                          <a:solidFill>
                            <a:schemeClr val="bg1"/>
                          </a:solidFill>
                          <a:latin typeface="Heebo" panose="00000500000000000000" pitchFamily="2" charset="-79"/>
                          <a:cs typeface="Heebo" panose="00000500000000000000" pitchFamily="2" charset="-79"/>
                        </a:defRPr>
                      </a:pPr>
                      <a:t>[CATEGORY NAME]</a:t>
                    </a:fld>
                    <a:endParaRPr lang="en-US" baseline="0">
                      <a:solidFill>
                        <a:schemeClr val="bg1"/>
                      </a:solidFill>
                    </a:endParaRPr>
                  </a:p>
                  <a:p>
                    <a:pPr>
                      <a:defRPr b="1">
                        <a:solidFill>
                          <a:schemeClr val="bg1"/>
                        </a:solidFill>
                        <a:latin typeface="Heebo" panose="00000500000000000000" pitchFamily="2" charset="-79"/>
                        <a:cs typeface="Heebo" panose="00000500000000000000" pitchFamily="2" charset="-79"/>
                      </a:defRPr>
                    </a:pPr>
                    <a:r>
                      <a:rPr lang="en-US" baseline="0">
                        <a:solidFill>
                          <a:schemeClr val="bg1"/>
                        </a:solidFill>
                      </a:rPr>
                      <a:t> 0.6%</a:t>
                    </a:r>
                  </a:p>
                </c:rich>
              </c:tx>
              <c:spPr>
                <a:noFill/>
                <a:ln>
                  <a:noFill/>
                </a:ln>
                <a:effectLst/>
              </c:spPr>
              <c:txPr>
                <a:bodyPr rot="0" spcFirstLastPara="1" vertOverflow="ellipsis" vert="horz" wrap="square" lIns="38100" tIns="19050" rIns="38100" bIns="19050" anchor="ctr" anchorCtr="1">
                  <a:noAutofit/>
                </a:bodyPr>
                <a:lstStyle/>
                <a:p>
                  <a:pPr>
                    <a:defRPr sz="900" b="1" i="0" u="none" strike="noStrike" kern="1200" baseline="0">
                      <a:solidFill>
                        <a:schemeClr val="bg1"/>
                      </a:solidFill>
                      <a:latin typeface="Heebo" panose="00000500000000000000" pitchFamily="2" charset="-79"/>
                      <a:ea typeface="+mn-ea"/>
                      <a:cs typeface="Heebo" panose="00000500000000000000" pitchFamily="2" charset="-79"/>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8662404751273307"/>
                      <c:h val="0.14649805871040314"/>
                    </c:manualLayout>
                  </c15:layout>
                  <c15:dlblFieldTable/>
                  <c15:showDataLabelsRange val="0"/>
                </c:ext>
                <c:ext xmlns:c16="http://schemas.microsoft.com/office/drawing/2014/chart" uri="{C3380CC4-5D6E-409C-BE32-E72D297353CC}">
                  <c16:uniqueId val="{00000007-C402-4256-8D9C-1A318A40CCD2}"/>
                </c:ext>
              </c:extLst>
            </c:dLbl>
            <c:dLbl>
              <c:idx val="4"/>
              <c:delete val="1"/>
              <c:extLst xmlns:c15="http://schemas.microsoft.com/office/drawing/2012/chart">
                <c:ext xmlns:c15="http://schemas.microsoft.com/office/drawing/2012/chart" uri="{CE6537A1-D6FC-4f65-9D91-7224C49458BB}">
                  <c15:layout>
                    <c:manualLayout>
                      <c:w val="0.13827899233931026"/>
                      <c:h val="0.16092069408984083"/>
                    </c:manualLayout>
                  </c15:layout>
                </c:ext>
                <c:ext xmlns:c16="http://schemas.microsoft.com/office/drawing/2014/chart" uri="{C3380CC4-5D6E-409C-BE32-E72D297353CC}">
                  <c16:uniqueId val="{00000009-C402-4256-8D9C-1A318A40CCD2}"/>
                </c:ext>
              </c:extLst>
            </c:dLbl>
            <c:dLbl>
              <c:idx val="5"/>
              <c:layout>
                <c:manualLayout>
                  <c:x val="0.16974169741697417"/>
                  <c:y val="2.5827407167324422E-2"/>
                </c:manualLayout>
              </c:layout>
              <c:spPr>
                <a:noFill/>
                <a:ln>
                  <a:noFill/>
                </a:ln>
                <a:effectLst/>
              </c:spPr>
              <c:txPr>
                <a:bodyPr rot="0" spcFirstLastPara="1" vertOverflow="ellipsis" vert="horz" wrap="square" lIns="38100" tIns="19050" rIns="38100" bIns="19050" anchor="ctr" anchorCtr="1">
                  <a:noAutofit/>
                </a:bodyPr>
                <a:lstStyle/>
                <a:p>
                  <a:pPr>
                    <a:defRPr sz="900" b="1" i="0" u="none" strike="noStrike" kern="1200" baseline="0">
                      <a:solidFill>
                        <a:sysClr val="windowText" lastClr="000000"/>
                      </a:solidFill>
                      <a:latin typeface="Heebo" panose="00000500000000000000" pitchFamily="2" charset="-79"/>
                      <a:ea typeface="+mn-ea"/>
                      <a:cs typeface="Heebo" panose="00000500000000000000" pitchFamily="2" charset="-79"/>
                    </a:defRPr>
                  </a:pPr>
                  <a:endParaRPr lang="en-US"/>
                </a:p>
              </c:txPr>
              <c:dLblPos val="bestFit"/>
              <c:showLegendKey val="0"/>
              <c:showVal val="0"/>
              <c:showCatName val="1"/>
              <c:showSerName val="0"/>
              <c:showPercent val="1"/>
              <c:showBubbleSize val="0"/>
              <c:extLst xmlns:c15="http://schemas.microsoft.com/office/drawing/2012/chart">
                <c:ext xmlns:c15="http://schemas.microsoft.com/office/drawing/2012/chart" uri="{CE6537A1-D6FC-4f65-9D91-7224C49458BB}">
                  <c15:layout>
                    <c:manualLayout>
                      <c:w val="0.14807566862361382"/>
                      <c:h val="0.2319609476867204"/>
                    </c:manualLayout>
                  </c15:layout>
                </c:ext>
                <c:ext xmlns:c16="http://schemas.microsoft.com/office/drawing/2014/chart" uri="{C3380CC4-5D6E-409C-BE32-E72D297353CC}">
                  <c16:uniqueId val="{0000000B-C402-4256-8D9C-1A318A40CCD2}"/>
                </c:ext>
              </c:extLst>
            </c:dLbl>
            <c:dLbl>
              <c:idx val="6"/>
              <c:layout>
                <c:manualLayout>
                  <c:x val="-8.4900630502368082E-2"/>
                  <c:y val="5.9186833083289075E-17"/>
                </c:manualLayout>
              </c:layout>
              <c:tx>
                <c:rich>
                  <a:bodyPr/>
                  <a:lstStyle/>
                  <a:p>
                    <a:fld id="{A62A9094-11FB-439A-BBDF-C0F1E3358E39}" type="CATEGORYNAME">
                      <a:rPr lang="en-US" sz="700">
                        <a:solidFill>
                          <a:schemeClr val="bg1"/>
                        </a:solidFill>
                      </a:rPr>
                      <a:pPr/>
                      <a:t>[CATEGORY NAME]</a:t>
                    </a:fld>
                    <a:r>
                      <a:rPr lang="en-US" sz="700" baseline="0">
                        <a:solidFill>
                          <a:schemeClr val="bg1"/>
                        </a:solidFill>
                      </a:rPr>
                      <a:t>  - </a:t>
                    </a:r>
                    <a:fld id="{D6EAE613-74A4-421A-9459-28649E4E536C}" type="PERCENTAGE">
                      <a:rPr lang="en-US" sz="700" baseline="0">
                        <a:solidFill>
                          <a:schemeClr val="bg1"/>
                        </a:solidFill>
                      </a:rPr>
                      <a:pPr/>
                      <a:t>[PERCENTAGE]</a:t>
                    </a:fld>
                    <a:endParaRPr lang="en-US" sz="700" baseline="0">
                      <a:solidFill>
                        <a:schemeClr val="bg1"/>
                      </a:solidFill>
                    </a:endParaRPr>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C402-4256-8D9C-1A318A40CCD2}"/>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Heebo" panose="00000500000000000000" pitchFamily="2" charset="-79"/>
                    <a:ea typeface="+mn-ea"/>
                    <a:cs typeface="Heebo" panose="00000500000000000000" pitchFamily="2" charset="-79"/>
                  </a:defRPr>
                </a:pPr>
                <a:endParaRPr lang="en-US"/>
              </a:p>
            </c:txPr>
            <c:dLblPos val="ct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5="http://schemas.microsoft.com/office/drawing/2012/chart">
              <c:ext xmlns:c15="http://schemas.microsoft.com/office/drawing/2012/chart" uri="{CE6537A1-D6FC-4f65-9D91-7224C49458BB}"/>
            </c:extLst>
          </c:dLbls>
          <c:cat>
            <c:strRef>
              <c:f>('Graphs and charts'!$A$20:$A$23,'Graphs and charts'!$A$25:$A$26)</c:f>
              <c:strCache>
                <c:ptCount val="6"/>
                <c:pt idx="0">
                  <c:v>Mobile Home</c:v>
                </c:pt>
                <c:pt idx="1">
                  <c:v>Multifamily: 2 Units</c:v>
                </c:pt>
                <c:pt idx="2">
                  <c:v>Multifamily: 3 to 4 Units</c:v>
                </c:pt>
                <c:pt idx="3">
                  <c:v>Multifamily: 5 to 19 Units</c:v>
                </c:pt>
                <c:pt idx="4">
                  <c:v>Single Family Home Attached</c:v>
                </c:pt>
                <c:pt idx="5">
                  <c:v>Single Family Home Detached</c:v>
                </c:pt>
              </c:strCache>
              <c:extLst/>
            </c:strRef>
          </c:cat>
          <c:val>
            <c:numRef>
              <c:f>('Graphs and charts'!$B$20:$B$23,'Graphs and charts'!$B$25:$B$26)</c:f>
              <c:numCache>
                <c:formatCode>General</c:formatCode>
                <c:ptCount val="6"/>
                <c:pt idx="0">
                  <c:v>67</c:v>
                </c:pt>
                <c:pt idx="1">
                  <c:v>14</c:v>
                </c:pt>
                <c:pt idx="2">
                  <c:v>5</c:v>
                </c:pt>
                <c:pt idx="3">
                  <c:v>2</c:v>
                </c:pt>
                <c:pt idx="4">
                  <c:v>1</c:v>
                </c:pt>
                <c:pt idx="5">
                  <c:v>1043</c:v>
                </c:pt>
              </c:numCache>
              <c:extLst/>
            </c:numRef>
          </c:val>
          <c:extLst xmlns:c15="http://schemas.microsoft.com/office/drawing/2012/chart">
            <c:ext xmlns:c16="http://schemas.microsoft.com/office/drawing/2014/chart" uri="{C3380CC4-5D6E-409C-BE32-E72D297353CC}">
              <c16:uniqueId val="{0000000E-C402-4256-8D9C-1A318A40CCD2}"/>
            </c:ext>
          </c:extLst>
        </c:ser>
        <c:dLbls>
          <c:dLblPos val="ctr"/>
          <c:showLegendKey val="0"/>
          <c:showVal val="1"/>
          <c:showCatName val="0"/>
          <c:showSerName val="0"/>
          <c:showPercent val="0"/>
          <c:showBubbleSize val="0"/>
          <c:showLeaderLines val="1"/>
        </c:dLbls>
        <c:gapWidth val="56"/>
        <c:splitType val="percent"/>
        <c:splitPos val="5"/>
        <c:secondPieSize val="94"/>
        <c:serLines>
          <c:spPr>
            <a:ln w="9525" cap="flat" cmpd="sng" algn="ctr">
              <a:solidFill>
                <a:schemeClr val="tx1">
                  <a:lumMod val="35000"/>
                  <a:lumOff val="65000"/>
                </a:schemeClr>
              </a:solidFill>
              <a:round/>
            </a:ln>
            <a:effectLst/>
          </c:spPr>
        </c:serLines>
        <c:extLst>
          <c:ext xmlns:c15="http://schemas.microsoft.com/office/drawing/2012/chart" uri="{02D57815-91ED-43cb-92C2-25804820EDAC}">
            <c15:filteredPieSeries>
              <c15:ser>
                <c:idx val="1"/>
                <c:order val="1"/>
                <c:tx>
                  <c:strRef>
                    <c:extLst>
                      <c:ext uri="{02D57815-91ED-43cb-92C2-25804820EDAC}">
                        <c15:formulaRef>
                          <c15:sqref>'Graphs and charts'!$C$19</c15:sqref>
                        </c15:formulaRef>
                      </c:ext>
                    </c:extLst>
                    <c:strCache>
                      <c:ptCount val="1"/>
                      <c:pt idx="0">
                        <c:v>Percent</c:v>
                      </c:pt>
                    </c:strCache>
                  </c:strRef>
                </c:tx>
                <c:dPt>
                  <c:idx val="0"/>
                  <c:bubble3D val="0"/>
                  <c:spPr>
                    <a:solidFill>
                      <a:srgbClr val="FFF3B0"/>
                    </a:solidFill>
                    <a:ln w="19050">
                      <a:solidFill>
                        <a:schemeClr val="lt1"/>
                      </a:solidFill>
                    </a:ln>
                    <a:effectLst/>
                  </c:spPr>
                  <c:extLst>
                    <c:ext xmlns:c16="http://schemas.microsoft.com/office/drawing/2014/chart" uri="{C3380CC4-5D6E-409C-BE32-E72D297353CC}">
                      <c16:uniqueId val="{00000010-C402-4256-8D9C-1A318A40CCD2}"/>
                    </c:ext>
                  </c:extLst>
                </c:dPt>
                <c:dPt>
                  <c:idx val="1"/>
                  <c:bubble3D val="0"/>
                  <c:spPr>
                    <a:solidFill>
                      <a:srgbClr val="00B0F0"/>
                    </a:solidFill>
                    <a:ln w="19050">
                      <a:solidFill>
                        <a:schemeClr val="lt1"/>
                      </a:solidFill>
                    </a:ln>
                    <a:effectLst/>
                  </c:spPr>
                  <c:extLst>
                    <c:ext xmlns:c16="http://schemas.microsoft.com/office/drawing/2014/chart" uri="{C3380CC4-5D6E-409C-BE32-E72D297353CC}">
                      <c16:uniqueId val="{00000012-C402-4256-8D9C-1A318A40CCD2}"/>
                    </c:ext>
                  </c:extLst>
                </c:dPt>
                <c:dPt>
                  <c:idx val="2"/>
                  <c:bubble3D val="0"/>
                  <c:spPr>
                    <a:solidFill>
                      <a:srgbClr val="005CE6"/>
                    </a:solidFill>
                    <a:ln w="19050">
                      <a:solidFill>
                        <a:schemeClr val="lt1"/>
                      </a:solidFill>
                    </a:ln>
                    <a:effectLst/>
                  </c:spPr>
                  <c:extLst>
                    <c:ext xmlns:c16="http://schemas.microsoft.com/office/drawing/2014/chart" uri="{C3380CC4-5D6E-409C-BE32-E72D297353CC}">
                      <c16:uniqueId val="{00000014-C402-4256-8D9C-1A318A40CCD2}"/>
                    </c:ext>
                  </c:extLst>
                </c:dPt>
                <c:dPt>
                  <c:idx val="3"/>
                  <c:bubble3D val="0"/>
                  <c:spPr>
                    <a:solidFill>
                      <a:schemeClr val="tx2">
                        <a:lumMod val="75000"/>
                      </a:schemeClr>
                    </a:solidFill>
                    <a:ln w="19050">
                      <a:solidFill>
                        <a:schemeClr val="lt1"/>
                      </a:solidFill>
                    </a:ln>
                    <a:effectLst/>
                  </c:spPr>
                  <c:extLst>
                    <c:ext xmlns:c16="http://schemas.microsoft.com/office/drawing/2014/chart" uri="{C3380CC4-5D6E-409C-BE32-E72D297353CC}">
                      <c16:uniqueId val="{00000016-C402-4256-8D9C-1A318A40CCD2}"/>
                    </c:ext>
                  </c:extLst>
                </c:dPt>
                <c:dPt>
                  <c:idx val="4"/>
                  <c:bubble3D val="0"/>
                  <c:spPr>
                    <a:solidFill>
                      <a:srgbClr val="00734C"/>
                    </a:solidFill>
                    <a:ln w="19050">
                      <a:solidFill>
                        <a:schemeClr val="lt1"/>
                      </a:solidFill>
                    </a:ln>
                    <a:effectLst/>
                  </c:spPr>
                  <c:extLst>
                    <c:ext xmlns:c16="http://schemas.microsoft.com/office/drawing/2014/chart" uri="{C3380CC4-5D6E-409C-BE32-E72D297353CC}">
                      <c16:uniqueId val="{00000018-C402-4256-8D9C-1A318A40CCD2}"/>
                    </c:ext>
                  </c:extLst>
                </c:dPt>
                <c:dPt>
                  <c:idx val="5"/>
                  <c:bubble3D val="0"/>
                  <c:spPr>
                    <a:solidFill>
                      <a:srgbClr val="29B44B"/>
                    </a:solidFill>
                    <a:ln w="19050">
                      <a:solidFill>
                        <a:schemeClr val="lt1"/>
                      </a:solidFill>
                    </a:ln>
                    <a:effectLst/>
                  </c:spPr>
                  <c:extLst>
                    <c:ext xmlns:c16="http://schemas.microsoft.com/office/drawing/2014/chart" uri="{C3380CC4-5D6E-409C-BE32-E72D297353CC}">
                      <c16:uniqueId val="{0000001A-C402-4256-8D9C-1A318A40CCD2}"/>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1C-C402-4256-8D9C-1A318A40CCD2}"/>
                    </c:ext>
                  </c:extLst>
                </c:dPt>
                <c:dLbls>
                  <c:dLbl>
                    <c:idx val="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Heebo" panose="00000500000000000000" pitchFamily="2" charset="-79"/>
                            <a:ea typeface="+mn-ea"/>
                            <a:cs typeface="Heebo" panose="00000500000000000000" pitchFamily="2" charset="-79"/>
                          </a:defRPr>
                        </a:pPr>
                        <a:endParaRPr lang="en-US"/>
                      </a:p>
                    </c:txPr>
                    <c:dLblPos val="ctr"/>
                    <c:showLegendKey val="0"/>
                    <c:showVal val="1"/>
                    <c:showCatName val="1"/>
                    <c:showSerName val="0"/>
                    <c:showPercent val="0"/>
                    <c:showBubbleSize val="0"/>
                    <c:extLst>
                      <c:ext xmlns:c16="http://schemas.microsoft.com/office/drawing/2014/chart" uri="{C3380CC4-5D6E-409C-BE32-E72D297353CC}">
                        <c16:uniqueId val="{00000010-C402-4256-8D9C-1A318A40CCD2}"/>
                      </c:ext>
                    </c:extLst>
                  </c:dLbl>
                  <c:dLbl>
                    <c:idx val="1"/>
                    <c:tx>
                      <c:rich>
                        <a:bodyPr rot="0" spcFirstLastPara="1" vertOverflow="ellipsis" vert="horz" wrap="square" lIns="38100" tIns="19050" rIns="38100" bIns="19050" anchor="ctr" anchorCtr="1">
                          <a:noAutofit/>
                        </a:bodyPr>
                        <a:lstStyle/>
                        <a:p>
                          <a:pPr>
                            <a:defRPr sz="700" b="1" i="0" u="none" strike="noStrike" kern="1200" baseline="0">
                              <a:solidFill>
                                <a:schemeClr val="bg1"/>
                              </a:solidFill>
                              <a:latin typeface="Heebo" panose="00000500000000000000" pitchFamily="2" charset="-79"/>
                              <a:ea typeface="+mn-ea"/>
                              <a:cs typeface="Heebo" panose="00000500000000000000" pitchFamily="2" charset="-79"/>
                            </a:defRPr>
                          </a:pPr>
                          <a:fld id="{AF2DE2B2-801D-4176-BB91-F4B4B7DBFB82}" type="CATEGORYNAME">
                            <a:rPr lang="en-US" sz="700">
                              <a:solidFill>
                                <a:schemeClr val="bg1"/>
                              </a:solidFill>
                            </a:rPr>
                            <a:pPr>
                              <a:defRPr sz="700" b="1">
                                <a:solidFill>
                                  <a:schemeClr val="bg1"/>
                                </a:solidFill>
                                <a:latin typeface="Heebo" panose="00000500000000000000" pitchFamily="2" charset="-79"/>
                                <a:cs typeface="Heebo" panose="00000500000000000000" pitchFamily="2" charset="-79"/>
                              </a:defRPr>
                            </a:pPr>
                            <a:t>[CATEGORY NAME]</a:t>
                          </a:fld>
                          <a:r>
                            <a:rPr lang="en-US" sz="700" baseline="0">
                              <a:solidFill>
                                <a:schemeClr val="bg1"/>
                              </a:solidFill>
                            </a:rPr>
                            <a:t>, </a:t>
                          </a:r>
                          <a:fld id="{8DF48F46-B1BD-4332-A2FC-0963637819ED}" type="VALUE">
                            <a:rPr lang="en-US" sz="700" baseline="0">
                              <a:solidFill>
                                <a:schemeClr val="bg1"/>
                              </a:solidFill>
                            </a:rPr>
                            <a:pPr>
                              <a:defRPr sz="700" b="1">
                                <a:solidFill>
                                  <a:schemeClr val="bg1"/>
                                </a:solidFill>
                                <a:latin typeface="Heebo" panose="00000500000000000000" pitchFamily="2" charset="-79"/>
                                <a:cs typeface="Heebo" panose="00000500000000000000" pitchFamily="2" charset="-79"/>
                              </a:defRPr>
                            </a:pPr>
                            <a:t>[VALUE]</a:t>
                          </a:fld>
                          <a:endParaRPr lang="en-US" sz="700" baseline="0">
                            <a:solidFill>
                              <a:schemeClr val="bg1"/>
                            </a:solidFill>
                          </a:endParaRPr>
                        </a:p>
                      </c:rich>
                    </c:tx>
                    <c:spPr>
                      <a:noFill/>
                      <a:ln>
                        <a:noFill/>
                      </a:ln>
                      <a:effectLst/>
                    </c:spPr>
                    <c:txPr>
                      <a:bodyPr rot="0" spcFirstLastPara="1" vertOverflow="ellipsis" vert="horz" wrap="square" lIns="38100" tIns="19050" rIns="38100" bIns="19050" anchor="ctr" anchorCtr="1">
                        <a:noAutofit/>
                      </a:bodyPr>
                      <a:lstStyle/>
                      <a:p>
                        <a:pPr>
                          <a:defRPr sz="700" b="1" i="0" u="none" strike="noStrike" kern="1200" baseline="0">
                            <a:solidFill>
                              <a:schemeClr val="bg1"/>
                            </a:solidFill>
                            <a:latin typeface="Heebo" panose="00000500000000000000" pitchFamily="2" charset="-79"/>
                            <a:ea typeface="+mn-ea"/>
                            <a:cs typeface="Heebo" panose="00000500000000000000" pitchFamily="2" charset="-79"/>
                          </a:defRPr>
                        </a:pPr>
                        <a:endParaRPr lang="en-US"/>
                      </a:p>
                    </c:txPr>
                    <c:dLblPos val="ctr"/>
                    <c:showLegendKey val="0"/>
                    <c:showVal val="1"/>
                    <c:showCatName val="1"/>
                    <c:showSerName val="0"/>
                    <c:showPercent val="0"/>
                    <c:showBubbleSize val="0"/>
                    <c:extLst>
                      <c:ext uri="{CE6537A1-D6FC-4f65-9D91-7224C49458BB}">
                        <c15:layout>
                          <c:manualLayout>
                            <c:w val="0.2547460087082728"/>
                            <c:h val="5.1137650146507514E-2"/>
                          </c:manualLayout>
                        </c15:layout>
                        <c15:dlblFieldTable/>
                        <c15:showDataLabelsRange val="0"/>
                      </c:ext>
                      <c:ext xmlns:c16="http://schemas.microsoft.com/office/drawing/2014/chart" uri="{C3380CC4-5D6E-409C-BE32-E72D297353CC}">
                        <c16:uniqueId val="{00000012-C402-4256-8D9C-1A318A40CCD2}"/>
                      </c:ext>
                    </c:extLst>
                  </c:dLbl>
                  <c:dLbl>
                    <c:idx val="2"/>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Heebo" panose="00000500000000000000" pitchFamily="2" charset="-79"/>
                            <a:ea typeface="+mn-ea"/>
                            <a:cs typeface="Heebo" panose="00000500000000000000" pitchFamily="2" charset="-79"/>
                          </a:defRPr>
                        </a:pPr>
                        <a:endParaRPr lang="en-US"/>
                      </a:p>
                    </c:txPr>
                    <c:dLblPos val="ctr"/>
                    <c:showLegendKey val="0"/>
                    <c:showVal val="1"/>
                    <c:showCatName val="1"/>
                    <c:showSerName val="0"/>
                    <c:showPercent val="0"/>
                    <c:showBubbleSize val="0"/>
                    <c:extLst>
                      <c:ext xmlns:c16="http://schemas.microsoft.com/office/drawing/2014/chart" uri="{C3380CC4-5D6E-409C-BE32-E72D297353CC}">
                        <c16:uniqueId val="{00000014-C402-4256-8D9C-1A318A40CCD2}"/>
                      </c:ext>
                    </c:extLst>
                  </c:dLbl>
                  <c:dLbl>
                    <c:idx val="3"/>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Heebo" panose="00000500000000000000" pitchFamily="2" charset="-79"/>
                            <a:ea typeface="+mn-ea"/>
                            <a:cs typeface="Heebo" panose="00000500000000000000" pitchFamily="2" charset="-79"/>
                          </a:defRPr>
                        </a:pPr>
                        <a:endParaRPr lang="en-US"/>
                      </a:p>
                    </c:txPr>
                    <c:dLblPos val="ctr"/>
                    <c:showLegendKey val="0"/>
                    <c:showVal val="1"/>
                    <c:showCatName val="1"/>
                    <c:showSerName val="0"/>
                    <c:showPercent val="0"/>
                    <c:showBubbleSize val="0"/>
                    <c:extLst>
                      <c:ext xmlns:c16="http://schemas.microsoft.com/office/drawing/2014/chart" uri="{C3380CC4-5D6E-409C-BE32-E72D297353CC}">
                        <c16:uniqueId val="{00000016-C402-4256-8D9C-1A318A40CCD2}"/>
                      </c:ext>
                    </c:extLst>
                  </c:dLbl>
                  <c:dLbl>
                    <c:idx val="4"/>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Heebo" panose="00000500000000000000" pitchFamily="2" charset="-79"/>
                            <a:ea typeface="+mn-ea"/>
                            <a:cs typeface="Heebo" panose="00000500000000000000" pitchFamily="2" charset="-79"/>
                          </a:defRPr>
                        </a:pPr>
                        <a:endParaRPr lang="en-US"/>
                      </a:p>
                    </c:txPr>
                    <c:dLblPos val="ctr"/>
                    <c:showLegendKey val="0"/>
                    <c:showVal val="1"/>
                    <c:showCatName val="1"/>
                    <c:showSerName val="0"/>
                    <c:showPercent val="0"/>
                    <c:showBubbleSize val="0"/>
                    <c:extLst>
                      <c:ext xmlns:c16="http://schemas.microsoft.com/office/drawing/2014/chart" uri="{C3380CC4-5D6E-409C-BE32-E72D297353CC}">
                        <c16:uniqueId val="{00000018-C402-4256-8D9C-1A318A40CCD2}"/>
                      </c:ext>
                    </c:extLst>
                  </c:dLbl>
                  <c:dLbl>
                    <c:idx val="5"/>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Heebo" panose="00000500000000000000" pitchFamily="2" charset="-79"/>
                            <a:ea typeface="+mn-ea"/>
                            <a:cs typeface="Heebo" panose="00000500000000000000" pitchFamily="2" charset="-79"/>
                          </a:defRPr>
                        </a:pPr>
                        <a:endParaRPr lang="en-US"/>
                      </a:p>
                    </c:txPr>
                    <c:dLblPos val="ctr"/>
                    <c:showLegendKey val="0"/>
                    <c:showVal val="1"/>
                    <c:showCatName val="1"/>
                    <c:showSerName val="0"/>
                    <c:showPercent val="0"/>
                    <c:showBubbleSize val="0"/>
                    <c:extLst>
                      <c:ext xmlns:c16="http://schemas.microsoft.com/office/drawing/2014/chart" uri="{C3380CC4-5D6E-409C-BE32-E72D297353CC}">
                        <c16:uniqueId val="{0000001A-C402-4256-8D9C-1A318A40CCD2}"/>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65000"/>
                              <a:lumOff val="35000"/>
                            </a:schemeClr>
                          </a:solidFill>
                          <a:latin typeface="Heebo" panose="00000500000000000000" pitchFamily="2" charset="-79"/>
                          <a:ea typeface="+mn-ea"/>
                          <a:cs typeface="Heebo" panose="00000500000000000000" pitchFamily="2" charset="-79"/>
                        </a:defRPr>
                      </a:pPr>
                      <a:endParaRPr lang="en-US"/>
                    </a:p>
                  </c:txPr>
                  <c:dLblPos val="ct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uri="{CE6537A1-D6FC-4f65-9D91-7224C49458BB}"/>
                  </c:extLst>
                </c:dLbls>
                <c:cat>
                  <c:strRef>
                    <c:extLst>
                      <c:ext uri="{02D57815-91ED-43cb-92C2-25804820EDAC}">
                        <c15:formulaRef>
                          <c15:sqref>('Graphs and charts'!$A$20:$A$23,'Graphs and charts'!$A$25:$A$26)</c15:sqref>
                        </c15:formulaRef>
                      </c:ext>
                    </c:extLst>
                    <c:strCache>
                      <c:ptCount val="6"/>
                      <c:pt idx="0">
                        <c:v>Mobile Home</c:v>
                      </c:pt>
                      <c:pt idx="1">
                        <c:v>Multifamily: 2 Units</c:v>
                      </c:pt>
                      <c:pt idx="2">
                        <c:v>Multifamily: 3 to 4 Units</c:v>
                      </c:pt>
                      <c:pt idx="3">
                        <c:v>Multifamily: 5 to 19 Units</c:v>
                      </c:pt>
                      <c:pt idx="4">
                        <c:v>Single Family Home Attached</c:v>
                      </c:pt>
                      <c:pt idx="5">
                        <c:v>Single Family Home Detached</c:v>
                      </c:pt>
                    </c:strCache>
                  </c:strRef>
                </c:cat>
                <c:val>
                  <c:numRef>
                    <c:extLst>
                      <c:ext uri="{02D57815-91ED-43cb-92C2-25804820EDAC}">
                        <c15:formulaRef>
                          <c15:sqref>('Graphs and charts'!$C$20:$C$23,'Graphs and charts'!$C$25:$C$26)</c15:sqref>
                        </c15:formulaRef>
                      </c:ext>
                    </c:extLst>
                    <c:numCache>
                      <c:formatCode>0.0%</c:formatCode>
                      <c:ptCount val="6"/>
                      <c:pt idx="0">
                        <c:v>5.8771929824561406E-2</c:v>
                      </c:pt>
                      <c:pt idx="1">
                        <c:v>1.2280701754385965E-2</c:v>
                      </c:pt>
                      <c:pt idx="2">
                        <c:v>4.3859649122807015E-3</c:v>
                      </c:pt>
                      <c:pt idx="3">
                        <c:v>1.7543859649122807E-3</c:v>
                      </c:pt>
                      <c:pt idx="4">
                        <c:v>8.7719298245614037E-4</c:v>
                      </c:pt>
                      <c:pt idx="5">
                        <c:v>0.91491228070175434</c:v>
                      </c:pt>
                    </c:numCache>
                  </c:numRef>
                </c:val>
                <c:extLst>
                  <c:ext xmlns:c16="http://schemas.microsoft.com/office/drawing/2014/chart" uri="{C3380CC4-5D6E-409C-BE32-E72D297353CC}">
                    <c16:uniqueId val="{0000001D-C402-4256-8D9C-1A318A40CCD2}"/>
                  </c:ext>
                </c:extLst>
              </c15:ser>
            </c15:filteredPieSeries>
          </c:ext>
        </c:extLst>
      </c:of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Heebo" panose="00000500000000000000" pitchFamily="2" charset="-79"/>
                <a:ea typeface="+mn-ea"/>
                <a:cs typeface="Heebo" panose="00000500000000000000" pitchFamily="2" charset="-79"/>
              </a:defRPr>
            </a:pPr>
            <a:r>
              <a:rPr lang="en-US">
                <a:latin typeface="Heebo" panose="00000500000000000000" pitchFamily="2" charset="-79"/>
                <a:cs typeface="Heebo" panose="00000500000000000000" pitchFamily="2" charset="-79"/>
              </a:rPr>
              <a:t>Mt. Vernon Overall Exterior</a:t>
            </a:r>
            <a:r>
              <a:rPr lang="en-US" baseline="0">
                <a:latin typeface="Heebo" panose="00000500000000000000" pitchFamily="2" charset="-79"/>
                <a:cs typeface="Heebo" panose="00000500000000000000" pitchFamily="2" charset="-79"/>
              </a:rPr>
              <a:t> Condition</a:t>
            </a:r>
            <a:endParaRPr lang="en-US">
              <a:latin typeface="Heebo" panose="00000500000000000000" pitchFamily="2" charset="-79"/>
              <a:cs typeface="Heebo" panose="00000500000000000000" pitchFamily="2" charset="-79"/>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Heebo" panose="00000500000000000000" pitchFamily="2" charset="-79"/>
              <a:ea typeface="+mn-ea"/>
              <a:cs typeface="Heebo" panose="00000500000000000000" pitchFamily="2" charset="-79"/>
            </a:defRPr>
          </a:pPr>
          <a:endParaRPr lang="en-US"/>
        </a:p>
      </c:txPr>
    </c:title>
    <c:autoTitleDeleted val="0"/>
    <c:plotArea>
      <c:layout>
        <c:manualLayout>
          <c:layoutTarget val="inner"/>
          <c:xMode val="edge"/>
          <c:yMode val="edge"/>
          <c:x val="3.0555555555555555E-2"/>
          <c:y val="0.24742508196576438"/>
          <c:w val="0.93888888888888888"/>
          <c:h val="0.63217405905069934"/>
        </c:manualLayout>
      </c:layout>
      <c:barChart>
        <c:barDir val="col"/>
        <c:grouping val="clustered"/>
        <c:varyColors val="0"/>
        <c:ser>
          <c:idx val="0"/>
          <c:order val="0"/>
          <c:tx>
            <c:strRef>
              <c:f>'Graphs and charts'!$B$51</c:f>
              <c:strCache>
                <c:ptCount val="1"/>
                <c:pt idx="0">
                  <c:v>Count</c:v>
                </c:pt>
              </c:strCache>
            </c:strRef>
          </c:tx>
          <c:spPr>
            <a:solidFill>
              <a:schemeClr val="accent1"/>
            </a:solidFill>
            <a:ln>
              <a:noFill/>
            </a:ln>
            <a:effectLst/>
          </c:spPr>
          <c:invertIfNegative val="0"/>
          <c:dPt>
            <c:idx val="0"/>
            <c:invertIfNegative val="0"/>
            <c:bubble3D val="0"/>
            <c:spPr>
              <a:solidFill>
                <a:srgbClr val="267B57"/>
              </a:solidFill>
              <a:ln>
                <a:noFill/>
              </a:ln>
              <a:effectLst/>
            </c:spPr>
            <c:extLst>
              <c:ext xmlns:c16="http://schemas.microsoft.com/office/drawing/2014/chart" uri="{C3380CC4-5D6E-409C-BE32-E72D297353CC}">
                <c16:uniqueId val="{00000001-1443-4F1D-B945-AEB6DEB638F6}"/>
              </c:ext>
            </c:extLst>
          </c:dPt>
          <c:dPt>
            <c:idx val="1"/>
            <c:invertIfNegative val="0"/>
            <c:bubble3D val="0"/>
            <c:spPr>
              <a:solidFill>
                <a:srgbClr val="60D489"/>
              </a:solidFill>
              <a:ln>
                <a:noFill/>
              </a:ln>
              <a:effectLst/>
            </c:spPr>
            <c:extLst>
              <c:ext xmlns:c16="http://schemas.microsoft.com/office/drawing/2014/chart" uri="{C3380CC4-5D6E-409C-BE32-E72D297353CC}">
                <c16:uniqueId val="{00000003-1443-4F1D-B945-AEB6DEB638F6}"/>
              </c:ext>
            </c:extLst>
          </c:dPt>
          <c:dPt>
            <c:idx val="2"/>
            <c:invertIfNegative val="0"/>
            <c:bubble3D val="0"/>
            <c:spPr>
              <a:solidFill>
                <a:srgbClr val="F2E47E"/>
              </a:solidFill>
              <a:ln>
                <a:noFill/>
              </a:ln>
              <a:effectLst/>
            </c:spPr>
            <c:extLst>
              <c:ext xmlns:c16="http://schemas.microsoft.com/office/drawing/2014/chart" uri="{C3380CC4-5D6E-409C-BE32-E72D297353CC}">
                <c16:uniqueId val="{00000005-1443-4F1D-B945-AEB6DEB638F6}"/>
              </c:ext>
            </c:extLst>
          </c:dPt>
          <c:dPt>
            <c:idx val="3"/>
            <c:invertIfNegative val="0"/>
            <c:bubble3D val="0"/>
            <c:spPr>
              <a:solidFill>
                <a:srgbClr val="FF7F51"/>
              </a:solidFill>
              <a:ln>
                <a:noFill/>
              </a:ln>
              <a:effectLst/>
            </c:spPr>
            <c:extLst>
              <c:ext xmlns:c16="http://schemas.microsoft.com/office/drawing/2014/chart" uri="{C3380CC4-5D6E-409C-BE32-E72D297353CC}">
                <c16:uniqueId val="{00000007-1443-4F1D-B945-AEB6DEB638F6}"/>
              </c:ext>
            </c:extLst>
          </c:dPt>
          <c:dPt>
            <c:idx val="4"/>
            <c:invertIfNegative val="0"/>
            <c:bubble3D val="0"/>
            <c:spPr>
              <a:solidFill>
                <a:srgbClr val="B33648"/>
              </a:solidFill>
              <a:ln>
                <a:noFill/>
              </a:ln>
              <a:effectLst/>
            </c:spPr>
            <c:extLst>
              <c:ext xmlns:c16="http://schemas.microsoft.com/office/drawing/2014/chart" uri="{C3380CC4-5D6E-409C-BE32-E72D297353CC}">
                <c16:uniqueId val="{00000009-1443-4F1D-B945-AEB6DEB638F6}"/>
              </c:ext>
            </c:extLst>
          </c:dPt>
          <c:dLbls>
            <c:dLbl>
              <c:idx val="0"/>
              <c:tx>
                <c:rich>
                  <a:bodyPr/>
                  <a:lstStyle/>
                  <a:p>
                    <a:r>
                      <a:rPr lang="en-US"/>
                      <a:t>1.8%</a:t>
                    </a:r>
                    <a:r>
                      <a:rPr lang="en-US" baseline="0"/>
                      <a:t>,</a:t>
                    </a:r>
                  </a:p>
                  <a:p>
                    <a:r>
                      <a:rPr lang="en-US" baseline="0"/>
                      <a:t> </a:t>
                    </a:r>
                    <a:fld id="{B84EF344-BB3C-4A99-8C2F-159E441D232A}" type="VALUE">
                      <a:rPr lang="en-US" baseline="0"/>
                      <a:pPr/>
                      <a:t>[VALUE]</a:t>
                    </a:fld>
                    <a:endParaRPr lang="en-US" baseline="0"/>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1443-4F1D-B945-AEB6DEB638F6}"/>
                </c:ext>
              </c:extLst>
            </c:dLbl>
            <c:dLbl>
              <c:idx val="1"/>
              <c:tx>
                <c:rich>
                  <a:bodyPr/>
                  <a:lstStyle/>
                  <a:p>
                    <a:r>
                      <a:rPr lang="en-US"/>
                      <a:t>9.7%</a:t>
                    </a:r>
                    <a:r>
                      <a:rPr lang="en-US" baseline="0"/>
                      <a:t>,</a:t>
                    </a:r>
                  </a:p>
                  <a:p>
                    <a:r>
                      <a:rPr lang="en-US" baseline="0"/>
                      <a:t> </a:t>
                    </a:r>
                    <a:fld id="{149B63BA-C4A2-402C-BC1D-4717AFF091DB}" type="VALUE">
                      <a:rPr lang="en-US" baseline="0"/>
                      <a:pPr/>
                      <a:t>[VALUE]</a:t>
                    </a:fld>
                    <a:endParaRPr lang="en-US" baseline="0"/>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1443-4F1D-B945-AEB6DEB638F6}"/>
                </c:ext>
              </c:extLst>
            </c:dLbl>
            <c:dLbl>
              <c:idx val="2"/>
              <c:tx>
                <c:rich>
                  <a:bodyPr/>
                  <a:lstStyle/>
                  <a:p>
                    <a:r>
                      <a:rPr lang="en-US"/>
                      <a:t>39.2%</a:t>
                    </a:r>
                    <a:r>
                      <a:rPr lang="en-US" baseline="0"/>
                      <a:t>, </a:t>
                    </a:r>
                  </a:p>
                  <a:p>
                    <a:fld id="{D099AF1A-12E1-45FB-B979-57AA0FCFFD91}" type="VALUE">
                      <a:rPr lang="en-US" baseline="0"/>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1443-4F1D-B945-AEB6DEB638F6}"/>
                </c:ext>
              </c:extLst>
            </c:dLbl>
            <c:dLbl>
              <c:idx val="3"/>
              <c:tx>
                <c:rich>
                  <a:bodyPr/>
                  <a:lstStyle/>
                  <a:p>
                    <a:r>
                      <a:rPr lang="en-US"/>
                      <a:t>37.2%</a:t>
                    </a:r>
                    <a:r>
                      <a:rPr lang="en-US" baseline="0"/>
                      <a:t>, </a:t>
                    </a:r>
                  </a:p>
                  <a:p>
                    <a:fld id="{74FABAB1-51C9-40F2-8985-CE587800E89F}" type="VALUE">
                      <a:rPr lang="en-US" baseline="0"/>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1443-4F1D-B945-AEB6DEB638F6}"/>
                </c:ext>
              </c:extLst>
            </c:dLbl>
            <c:dLbl>
              <c:idx val="4"/>
              <c:tx>
                <c:rich>
                  <a:bodyPr/>
                  <a:lstStyle/>
                  <a:p>
                    <a:r>
                      <a:rPr lang="en-US"/>
                      <a:t>12.1%</a:t>
                    </a:r>
                    <a:r>
                      <a:rPr lang="en-US" baseline="0"/>
                      <a:t>, </a:t>
                    </a:r>
                  </a:p>
                  <a:p>
                    <a:fld id="{B9BE1AD7-D59B-44A5-A18D-8809BDAE924A}" type="VALUE">
                      <a:rPr lang="en-US" baseline="0"/>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1443-4F1D-B945-AEB6DEB638F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Heebo" panose="00000500000000000000" pitchFamily="2" charset="-79"/>
                    <a:ea typeface="+mn-ea"/>
                    <a:cs typeface="Heebo" panose="00000500000000000000" pitchFamily="2" charset="-79"/>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'Graphs and charts'!$A$52:$A$56</c:f>
              <c:strCache>
                <c:ptCount val="5"/>
                <c:pt idx="0">
                  <c:v>4: Excellent</c:v>
                </c:pt>
                <c:pt idx="1">
                  <c:v>3: Good</c:v>
                </c:pt>
                <c:pt idx="2">
                  <c:v>2: Average</c:v>
                </c:pt>
                <c:pt idx="3">
                  <c:v>1: Fair</c:v>
                </c:pt>
                <c:pt idx="4">
                  <c:v>0: Poor</c:v>
                </c:pt>
              </c:strCache>
            </c:strRef>
          </c:cat>
          <c:val>
            <c:numRef>
              <c:f>'Graphs and charts'!$B$52:$B$56</c:f>
              <c:numCache>
                <c:formatCode>General</c:formatCode>
                <c:ptCount val="5"/>
                <c:pt idx="0">
                  <c:v>24</c:v>
                </c:pt>
                <c:pt idx="1">
                  <c:v>129</c:v>
                </c:pt>
                <c:pt idx="2">
                  <c:v>520</c:v>
                </c:pt>
                <c:pt idx="3">
                  <c:v>493</c:v>
                </c:pt>
                <c:pt idx="4">
                  <c:v>161</c:v>
                </c:pt>
              </c:numCache>
            </c:numRef>
          </c:val>
          <c:extLst>
            <c:ext xmlns:c15="http://schemas.microsoft.com/office/drawing/2012/chart" uri="{02D57815-91ED-43cb-92C2-25804820EDAC}">
              <c15:datalabelsRange>
                <c15:f>'T:\Strategic Planning and Reporting\Community Revitalization Planning\Technical Assistance\C-088 Sauk Village\HSS\[All Data Parcels_HSS.xlsx]Graphs and Charts'!$D$49:$D$53</c15:f>
                <c15:dlblRangeCache>
                  <c:ptCount val="5"/>
                  <c:pt idx="0">
                    <c:v>0.250138966</c:v>
                  </c:pt>
                  <c:pt idx="1">
                    <c:v>0.518621456</c:v>
                  </c:pt>
                  <c:pt idx="2">
                    <c:v>0.161756531</c:v>
                  </c:pt>
                  <c:pt idx="3">
                    <c:v>0.038910506</c:v>
                  </c:pt>
                  <c:pt idx="4">
                    <c:v>0.03057254</c:v>
                  </c:pt>
                </c15:dlblRangeCache>
              </c15:datalabelsRange>
            </c:ext>
            <c:ext xmlns:c16="http://schemas.microsoft.com/office/drawing/2014/chart" uri="{C3380CC4-5D6E-409C-BE32-E72D297353CC}">
              <c16:uniqueId val="{0000000A-1443-4F1D-B945-AEB6DEB638F6}"/>
            </c:ext>
          </c:extLst>
        </c:ser>
        <c:dLbls>
          <c:showLegendKey val="0"/>
          <c:showVal val="0"/>
          <c:showCatName val="0"/>
          <c:showSerName val="0"/>
          <c:showPercent val="0"/>
          <c:showBubbleSize val="0"/>
        </c:dLbls>
        <c:gapWidth val="47"/>
        <c:overlap val="-27"/>
        <c:axId val="389930296"/>
        <c:axId val="389931936"/>
      </c:barChart>
      <c:catAx>
        <c:axId val="3899302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Heebo" panose="00000500000000000000" pitchFamily="2" charset="-79"/>
                <a:ea typeface="+mn-ea"/>
                <a:cs typeface="Heebo" panose="00000500000000000000" pitchFamily="2" charset="-79"/>
              </a:defRPr>
            </a:pPr>
            <a:endParaRPr lang="en-US"/>
          </a:p>
        </c:txPr>
        <c:crossAx val="389931936"/>
        <c:crosses val="autoZero"/>
        <c:auto val="1"/>
        <c:lblAlgn val="ctr"/>
        <c:lblOffset val="100"/>
        <c:noMultiLvlLbl val="0"/>
      </c:catAx>
      <c:valAx>
        <c:axId val="389931936"/>
        <c:scaling>
          <c:orientation val="minMax"/>
        </c:scaling>
        <c:delete val="1"/>
        <c:axPos val="l"/>
        <c:numFmt formatCode="General" sourceLinked="1"/>
        <c:majorTickMark val="none"/>
        <c:minorTickMark val="none"/>
        <c:tickLblPos val="nextTo"/>
        <c:crossAx val="389930296"/>
        <c:crosses val="autoZero"/>
        <c:crossBetween val="between"/>
        <c:majorUnit val="200"/>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latin typeface="Heebo" panose="00000500000000000000" pitchFamily="2" charset="-79"/>
                <a:cs typeface="Heebo" panose="00000500000000000000" pitchFamily="2" charset="-79"/>
              </a:rPr>
              <a:t>Mt. Vernon Overall Occupancy</a:t>
            </a:r>
          </a:p>
        </c:rich>
      </c:tx>
      <c:layout>
        <c:manualLayout>
          <c:xMode val="edge"/>
          <c:yMode val="edge"/>
          <c:x val="0.17417344706911636"/>
          <c:y val="3.1425364758698095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5256167979002627"/>
          <c:y val="0.12282225138524348"/>
          <c:w val="0.52543241469816271"/>
          <c:h val="0.87572069116360451"/>
        </c:manualLayout>
      </c:layout>
      <c:doughnutChart>
        <c:varyColors val="1"/>
        <c:ser>
          <c:idx val="0"/>
          <c:order val="0"/>
          <c:tx>
            <c:strRef>
              <c:f>'Graphs and charts'!$B$33</c:f>
              <c:strCache>
                <c:ptCount val="1"/>
                <c:pt idx="0">
                  <c:v>Count</c:v>
                </c:pt>
              </c:strCache>
            </c:strRef>
          </c:tx>
          <c:dPt>
            <c:idx val="0"/>
            <c:bubble3D val="0"/>
            <c:spPr>
              <a:solidFill>
                <a:srgbClr val="EEC81A"/>
              </a:solidFill>
              <a:ln w="19050">
                <a:solidFill>
                  <a:schemeClr val="lt1"/>
                </a:solidFill>
              </a:ln>
              <a:effectLst/>
            </c:spPr>
            <c:extLst>
              <c:ext xmlns:c16="http://schemas.microsoft.com/office/drawing/2014/chart" uri="{C3380CC4-5D6E-409C-BE32-E72D297353CC}">
                <c16:uniqueId val="{00000001-3123-4A22-9CFA-87DBA9741345}"/>
              </c:ext>
            </c:extLst>
          </c:dPt>
          <c:dPt>
            <c:idx val="1"/>
            <c:bubble3D val="0"/>
            <c:spPr>
              <a:solidFill>
                <a:srgbClr val="4F9FF7"/>
              </a:solidFill>
              <a:ln w="19050">
                <a:solidFill>
                  <a:schemeClr val="lt1"/>
                </a:solidFill>
              </a:ln>
              <a:effectLst/>
            </c:spPr>
            <c:extLst>
              <c:ext xmlns:c16="http://schemas.microsoft.com/office/drawing/2014/chart" uri="{C3380CC4-5D6E-409C-BE32-E72D297353CC}">
                <c16:uniqueId val="{00000003-3123-4A22-9CFA-87DBA9741345}"/>
              </c:ext>
            </c:extLst>
          </c:dPt>
          <c:dPt>
            <c:idx val="2"/>
            <c:bubble3D val="0"/>
            <c:spPr>
              <a:solidFill>
                <a:srgbClr val="C0C0C0"/>
              </a:solidFill>
              <a:ln w="19050">
                <a:solidFill>
                  <a:schemeClr val="lt1"/>
                </a:solidFill>
              </a:ln>
              <a:effectLst/>
            </c:spPr>
            <c:extLst>
              <c:ext xmlns:c16="http://schemas.microsoft.com/office/drawing/2014/chart" uri="{C3380CC4-5D6E-409C-BE32-E72D297353CC}">
                <c16:uniqueId val="{00000005-3123-4A22-9CFA-87DBA9741345}"/>
              </c:ext>
            </c:extLst>
          </c:dPt>
          <c:dLbls>
            <c:dLbl>
              <c:idx val="0"/>
              <c:layout>
                <c:manualLayout>
                  <c:x val="0.14999999999999991"/>
                  <c:y val="-1.0729517396184145E-2"/>
                </c:manualLayout>
              </c:layout>
              <c:tx>
                <c:rich>
                  <a:bodyPr/>
                  <a:lstStyle/>
                  <a:p>
                    <a:fld id="{957B70C9-43D2-4AF1-87C5-17166302BC2A}" type="CATEGORYNAME">
                      <a:rPr lang="en-US">
                        <a:solidFill>
                          <a:sysClr val="windowText" lastClr="000000"/>
                        </a:solidFill>
                      </a:rPr>
                      <a:pPr/>
                      <a:t>[CATEGORY NAME]</a:t>
                    </a:fld>
                    <a:r>
                      <a:rPr lang="en-US" baseline="0">
                        <a:solidFill>
                          <a:sysClr val="windowText" lastClr="000000"/>
                        </a:solidFill>
                      </a:rPr>
                      <a:t> </a:t>
                    </a:r>
                  </a:p>
                  <a:p>
                    <a:fld id="{CE29C06E-E485-4334-99E2-0A9CA86A63CD}" type="VALUE">
                      <a:rPr lang="en-US" baseline="0">
                        <a:solidFill>
                          <a:sysClr val="windowText" lastClr="000000"/>
                        </a:solidFill>
                      </a:rPr>
                      <a:pPr/>
                      <a:t>[VALUE]</a:t>
                    </a:fld>
                    <a:r>
                      <a:rPr lang="en-US" baseline="0">
                        <a:solidFill>
                          <a:sysClr val="windowText" lastClr="000000"/>
                        </a:solidFill>
                      </a:rPr>
                      <a:t> - </a:t>
                    </a:r>
                    <a:fld id="{8EA186A2-9B30-474D-8F88-56C036396427}" type="PERCENTAGE">
                      <a:rPr lang="en-US" baseline="0">
                        <a:solidFill>
                          <a:sysClr val="windowText" lastClr="000000"/>
                        </a:solidFill>
                      </a:rPr>
                      <a:pPr/>
                      <a:t>[PERCENTAGE]</a:t>
                    </a:fld>
                    <a:endParaRPr lang="en-US" baseline="0">
                      <a:solidFill>
                        <a:sysClr val="windowText" lastClr="000000"/>
                      </a:solidFill>
                    </a:endParaRPr>
                  </a:p>
                </c:rich>
              </c:tx>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3123-4A22-9CFA-87DBA9741345}"/>
                </c:ext>
              </c:extLst>
            </c:dLbl>
            <c:dLbl>
              <c:idx val="1"/>
              <c:tx>
                <c:rich>
                  <a:bodyPr/>
                  <a:lstStyle/>
                  <a:p>
                    <a:fld id="{4143771F-CFFC-4740-9A18-18D69E660845}" type="CATEGORYNAME">
                      <a:rPr lang="en-US"/>
                      <a:pPr/>
                      <a:t>[CATEGORY NAME]</a:t>
                    </a:fld>
                    <a:endParaRPr lang="en-US" baseline="0"/>
                  </a:p>
                  <a:p>
                    <a:fld id="{13D57808-9F17-4C05-AB33-05564A2B728C}" type="VALUE">
                      <a:rPr lang="en-US" baseline="0"/>
                      <a:pPr/>
                      <a:t>[VALUE]</a:t>
                    </a:fld>
                    <a:r>
                      <a:rPr lang="en-US" baseline="0"/>
                      <a:t> - </a:t>
                    </a:r>
                    <a:fld id="{6A212788-4C3A-4502-AF95-F9E2F70138CB}" type="PERCENTAGE">
                      <a:rPr lang="en-US" baseline="0"/>
                      <a:pPr/>
                      <a:t>[PERCENTAGE]</a:t>
                    </a:fld>
                    <a:endParaRPr lang="en-US" baseline="0"/>
                  </a:p>
                </c:rich>
              </c:tx>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3123-4A22-9CFA-87DBA9741345}"/>
                </c:ext>
              </c:extLst>
            </c:dLbl>
            <c:dLbl>
              <c:idx val="2"/>
              <c:layout>
                <c:manualLayout>
                  <c:x val="0"/>
                  <c:y val="2.2446689113355778E-2"/>
                </c:manualLayout>
              </c:layout>
              <c:tx>
                <c:rich>
                  <a:bodyPr/>
                  <a:lstStyle/>
                  <a:p>
                    <a:fld id="{CB4C6770-0C54-4749-95F6-0CCE1B380D71}" type="CATEGORYNAME">
                      <a:rPr lang="en-US"/>
                      <a:pPr/>
                      <a:t>[CATEGORY NAME]</a:t>
                    </a:fld>
                    <a:endParaRPr lang="en-US" baseline="0"/>
                  </a:p>
                  <a:p>
                    <a:fld id="{9A122EAF-1CE4-462B-907C-79A4C6BDFCB8}" type="VALUE">
                      <a:rPr lang="en-US" baseline="0"/>
                      <a:pPr/>
                      <a:t>[VALUE]</a:t>
                    </a:fld>
                    <a:r>
                      <a:rPr lang="en-US" baseline="0"/>
                      <a:t> - </a:t>
                    </a:r>
                    <a:fld id="{E5261F30-0AF3-4A2B-9F04-EF5E57FECDBF}" type="PERCENTAGE">
                      <a:rPr lang="en-US" baseline="0"/>
                      <a:pPr/>
                      <a:t>[PERCENTAGE]</a:t>
                    </a:fld>
                    <a:endParaRPr lang="en-US" baseline="0"/>
                  </a:p>
                </c:rich>
              </c:tx>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3123-4A22-9CFA-87DBA9741345}"/>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Heebo" pitchFamily="2" charset="-79"/>
                    <a:ea typeface="+mn-ea"/>
                    <a:cs typeface="Heebo" pitchFamily="2" charset="-79"/>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'Graphs and charts'!$A$34:$A$36</c:f>
              <c:strCache>
                <c:ptCount val="3"/>
                <c:pt idx="0">
                  <c:v>Vacant </c:v>
                </c:pt>
                <c:pt idx="1">
                  <c:v>Occupied</c:v>
                </c:pt>
                <c:pt idx="2">
                  <c:v>Unknown </c:v>
                </c:pt>
              </c:strCache>
            </c:strRef>
          </c:cat>
          <c:val>
            <c:numRef>
              <c:f>'Graphs and charts'!$B$34:$B$36</c:f>
              <c:numCache>
                <c:formatCode>General</c:formatCode>
                <c:ptCount val="3"/>
                <c:pt idx="0">
                  <c:v>65</c:v>
                </c:pt>
                <c:pt idx="1">
                  <c:v>839</c:v>
                </c:pt>
                <c:pt idx="2">
                  <c:v>353</c:v>
                </c:pt>
              </c:numCache>
            </c:numRef>
          </c:val>
          <c:extLst>
            <c:ext xmlns:c16="http://schemas.microsoft.com/office/drawing/2014/chart" uri="{C3380CC4-5D6E-409C-BE32-E72D297353CC}">
              <c16:uniqueId val="{00000006-3123-4A22-9CFA-87DBA9741345}"/>
            </c:ext>
          </c:extLst>
        </c:ser>
        <c:dLbls>
          <c:showLegendKey val="0"/>
          <c:showVal val="0"/>
          <c:showCatName val="0"/>
          <c:showSerName val="0"/>
          <c:showPercent val="0"/>
          <c:showBubbleSize val="0"/>
          <c:showLeaderLines val="1"/>
        </c:dLbls>
        <c:firstSliceAng val="80"/>
        <c:holeSize val="31"/>
        <c:extLst>
          <c:ext xmlns:c15="http://schemas.microsoft.com/office/drawing/2012/chart" uri="{02D57815-91ED-43cb-92C2-25804820EDAC}">
            <c15:filteredPieSeries>
              <c15:ser>
                <c:idx val="1"/>
                <c:order val="1"/>
                <c:tx>
                  <c:strRef>
                    <c:extLst>
                      <c:ext uri="{02D57815-91ED-43cb-92C2-25804820EDAC}">
                        <c15:formulaRef>
                          <c15:sqref>'Graphs and charts'!$C$33</c15:sqref>
                        </c15:formulaRef>
                      </c:ext>
                    </c:extLst>
                    <c:strCache>
                      <c:ptCount val="1"/>
                      <c:pt idx="0">
                        <c:v>Percent </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8-3123-4A22-9CFA-87DBA974134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A-3123-4A22-9CFA-87DBA974134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C-3123-4A22-9CFA-87DBA9741345}"/>
                    </c:ext>
                  </c:extLst>
                </c:dPt>
                <c:cat>
                  <c:strRef>
                    <c:extLst>
                      <c:ext uri="{02D57815-91ED-43cb-92C2-25804820EDAC}">
                        <c15:formulaRef>
                          <c15:sqref>'Graphs and charts'!$A$34:$A$36</c15:sqref>
                        </c15:formulaRef>
                      </c:ext>
                    </c:extLst>
                    <c:strCache>
                      <c:ptCount val="3"/>
                      <c:pt idx="0">
                        <c:v>Vacant </c:v>
                      </c:pt>
                      <c:pt idx="1">
                        <c:v>Occupied</c:v>
                      </c:pt>
                      <c:pt idx="2">
                        <c:v>Unknown </c:v>
                      </c:pt>
                    </c:strCache>
                  </c:strRef>
                </c:cat>
                <c:val>
                  <c:numRef>
                    <c:extLst>
                      <c:ext uri="{02D57815-91ED-43cb-92C2-25804820EDAC}">
                        <c15:formulaRef>
                          <c15:sqref>'Graphs and charts'!$C$34:$C$36</c15:sqref>
                        </c15:formulaRef>
                      </c:ext>
                    </c:extLst>
                    <c:numCache>
                      <c:formatCode>0.0%</c:formatCode>
                      <c:ptCount val="3"/>
                      <c:pt idx="0">
                        <c:v>2.929247408742677E-2</c:v>
                      </c:pt>
                      <c:pt idx="1">
                        <c:v>0.37809824245155477</c:v>
                      </c:pt>
                      <c:pt idx="2">
                        <c:v>0.1590806669671023</c:v>
                      </c:pt>
                    </c:numCache>
                  </c:numRef>
                </c:val>
                <c:extLst>
                  <c:ext xmlns:c16="http://schemas.microsoft.com/office/drawing/2014/chart" uri="{C3380CC4-5D6E-409C-BE32-E72D297353CC}">
                    <c16:uniqueId val="{0000000D-3123-4A22-9CFA-87DBA9741345}"/>
                  </c:ext>
                </c:extLst>
              </c15:ser>
            </c15:filteredPieSeries>
          </c:ext>
        </c:extLst>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Heebo" panose="00000500000000000000" pitchFamily="2" charset="-79"/>
                <a:ea typeface="+mn-ea"/>
                <a:cs typeface="Heebo" panose="00000500000000000000" pitchFamily="2" charset="-79"/>
              </a:defRPr>
            </a:pPr>
            <a:r>
              <a:rPr lang="en-US">
                <a:latin typeface="Heebo" panose="00000500000000000000" pitchFamily="2" charset="-79"/>
                <a:cs typeface="Heebo" panose="00000500000000000000" pitchFamily="2" charset="-79"/>
              </a:rPr>
              <a:t>Mt.  Vernon Residential Roof </a:t>
            </a:r>
            <a:r>
              <a:rPr lang="en-US" baseline="0">
                <a:latin typeface="Heebo" panose="00000500000000000000" pitchFamily="2" charset="-79"/>
                <a:cs typeface="Heebo" panose="00000500000000000000" pitchFamily="2" charset="-79"/>
              </a:rPr>
              <a:t>Condition</a:t>
            </a:r>
            <a:endParaRPr lang="en-US">
              <a:latin typeface="Heebo" panose="00000500000000000000" pitchFamily="2" charset="-79"/>
              <a:cs typeface="Heebo" panose="00000500000000000000" pitchFamily="2" charset="-79"/>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Heebo" panose="00000500000000000000" pitchFamily="2" charset="-79"/>
              <a:ea typeface="+mn-ea"/>
              <a:cs typeface="Heebo" panose="00000500000000000000" pitchFamily="2" charset="-79"/>
            </a:defRPr>
          </a:pPr>
          <a:endParaRPr lang="en-US"/>
        </a:p>
      </c:txPr>
    </c:title>
    <c:autoTitleDeleted val="0"/>
    <c:plotArea>
      <c:layout>
        <c:manualLayout>
          <c:layoutTarget val="inner"/>
          <c:xMode val="edge"/>
          <c:yMode val="edge"/>
          <c:x val="3.0555555555555555E-2"/>
          <c:y val="0.22497839285240859"/>
          <c:w val="0.93888888888888888"/>
          <c:h val="0.65462074816405524"/>
        </c:manualLayout>
      </c:layout>
      <c:barChart>
        <c:barDir val="col"/>
        <c:grouping val="clustered"/>
        <c:varyColors val="0"/>
        <c:ser>
          <c:idx val="0"/>
          <c:order val="0"/>
          <c:tx>
            <c:strRef>
              <c:f>'Graphs and charts'!$B$126</c:f>
              <c:strCache>
                <c:ptCount val="1"/>
                <c:pt idx="0">
                  <c:v>Count </c:v>
                </c:pt>
              </c:strCache>
            </c:strRef>
          </c:tx>
          <c:spPr>
            <a:solidFill>
              <a:schemeClr val="accent1"/>
            </a:solidFill>
            <a:ln>
              <a:noFill/>
            </a:ln>
            <a:effectLst/>
          </c:spPr>
          <c:invertIfNegative val="0"/>
          <c:dPt>
            <c:idx val="0"/>
            <c:invertIfNegative val="0"/>
            <c:bubble3D val="0"/>
            <c:spPr>
              <a:solidFill>
                <a:srgbClr val="267B57"/>
              </a:solidFill>
              <a:ln>
                <a:noFill/>
              </a:ln>
              <a:effectLst/>
            </c:spPr>
            <c:extLst>
              <c:ext xmlns:c16="http://schemas.microsoft.com/office/drawing/2014/chart" uri="{C3380CC4-5D6E-409C-BE32-E72D297353CC}">
                <c16:uniqueId val="{00000001-E408-4033-9D4A-7CE4D17A5805}"/>
              </c:ext>
            </c:extLst>
          </c:dPt>
          <c:dPt>
            <c:idx val="1"/>
            <c:invertIfNegative val="0"/>
            <c:bubble3D val="0"/>
            <c:spPr>
              <a:solidFill>
                <a:srgbClr val="FF7F51"/>
              </a:solidFill>
              <a:ln>
                <a:noFill/>
              </a:ln>
              <a:effectLst/>
            </c:spPr>
            <c:extLst>
              <c:ext xmlns:c16="http://schemas.microsoft.com/office/drawing/2014/chart" uri="{C3380CC4-5D6E-409C-BE32-E72D297353CC}">
                <c16:uniqueId val="{00000003-E408-4033-9D4A-7CE4D17A5805}"/>
              </c:ext>
            </c:extLst>
          </c:dPt>
          <c:dPt>
            <c:idx val="2"/>
            <c:invertIfNegative val="0"/>
            <c:bubble3D val="0"/>
            <c:spPr>
              <a:solidFill>
                <a:srgbClr val="B33648"/>
              </a:solidFill>
              <a:ln>
                <a:noFill/>
              </a:ln>
              <a:effectLst/>
            </c:spPr>
            <c:extLst>
              <c:ext xmlns:c16="http://schemas.microsoft.com/office/drawing/2014/chart" uri="{C3380CC4-5D6E-409C-BE32-E72D297353CC}">
                <c16:uniqueId val="{00000005-E408-4033-9D4A-7CE4D17A5805}"/>
              </c:ext>
            </c:extLst>
          </c:dPt>
          <c:dPt>
            <c:idx val="3"/>
            <c:invertIfNegative val="0"/>
            <c:bubble3D val="0"/>
            <c:spPr>
              <a:solidFill>
                <a:schemeClr val="bg1">
                  <a:lumMod val="75000"/>
                </a:schemeClr>
              </a:solidFill>
              <a:ln>
                <a:noFill/>
              </a:ln>
              <a:effectLst/>
            </c:spPr>
            <c:extLst>
              <c:ext xmlns:c16="http://schemas.microsoft.com/office/drawing/2014/chart" uri="{C3380CC4-5D6E-409C-BE32-E72D297353CC}">
                <c16:uniqueId val="{00000007-E408-4033-9D4A-7CE4D17A5805}"/>
              </c:ext>
            </c:extLst>
          </c:dPt>
          <c:dPt>
            <c:idx val="4"/>
            <c:invertIfNegative val="0"/>
            <c:bubble3D val="0"/>
            <c:spPr>
              <a:solidFill>
                <a:srgbClr val="B33648"/>
              </a:solidFill>
              <a:ln>
                <a:noFill/>
              </a:ln>
              <a:effectLst/>
            </c:spPr>
            <c:extLst>
              <c:ext xmlns:c16="http://schemas.microsoft.com/office/drawing/2014/chart" uri="{C3380CC4-5D6E-409C-BE32-E72D297353CC}">
                <c16:uniqueId val="{00000009-E408-4033-9D4A-7CE4D17A5805}"/>
              </c:ext>
            </c:extLst>
          </c:dPt>
          <c:dLbls>
            <c:dLbl>
              <c:idx val="0"/>
              <c:tx>
                <c:rich>
                  <a:bodyPr/>
                  <a:lstStyle/>
                  <a:p>
                    <a:r>
                      <a:rPr lang="en-US"/>
                      <a:t>29.4%</a:t>
                    </a:r>
                    <a:r>
                      <a:rPr lang="en-US" baseline="0"/>
                      <a:t>,</a:t>
                    </a:r>
                  </a:p>
                  <a:p>
                    <a:r>
                      <a:rPr lang="en-US" baseline="0"/>
                      <a:t> </a:t>
                    </a:r>
                    <a:fld id="{B84EF344-BB3C-4A99-8C2F-159E441D232A}" type="VALUE">
                      <a:rPr lang="en-US" baseline="0"/>
                      <a:pPr/>
                      <a:t>[VALUE]</a:t>
                    </a:fld>
                    <a:endParaRPr lang="en-US" baseline="0"/>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E408-4033-9D4A-7CE4D17A5805}"/>
                </c:ext>
              </c:extLst>
            </c:dLbl>
            <c:dLbl>
              <c:idx val="1"/>
              <c:tx>
                <c:rich>
                  <a:bodyPr/>
                  <a:lstStyle/>
                  <a:p>
                    <a:r>
                      <a:rPr lang="en-US"/>
                      <a:t>45.7%</a:t>
                    </a:r>
                    <a:r>
                      <a:rPr lang="en-US" baseline="0"/>
                      <a:t>,</a:t>
                    </a:r>
                  </a:p>
                  <a:p>
                    <a:r>
                      <a:rPr lang="en-US" baseline="0"/>
                      <a:t> </a:t>
                    </a:r>
                    <a:fld id="{149B63BA-C4A2-402C-BC1D-4717AFF091DB}" type="VALUE">
                      <a:rPr lang="en-US" baseline="0"/>
                      <a:pPr/>
                      <a:t>[VALUE]</a:t>
                    </a:fld>
                    <a:endParaRPr lang="en-US" baseline="0"/>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E408-4033-9D4A-7CE4D17A5805}"/>
                </c:ext>
              </c:extLst>
            </c:dLbl>
            <c:dLbl>
              <c:idx val="2"/>
              <c:tx>
                <c:rich>
                  <a:bodyPr/>
                  <a:lstStyle/>
                  <a:p>
                    <a:r>
                      <a:rPr lang="en-US"/>
                      <a:t>11.3%</a:t>
                    </a:r>
                    <a:r>
                      <a:rPr lang="en-US" baseline="0"/>
                      <a:t>, </a:t>
                    </a:r>
                  </a:p>
                  <a:p>
                    <a:fld id="{D099AF1A-12E1-45FB-B979-57AA0FCFFD91}" type="VALUE">
                      <a:rPr lang="en-US" baseline="0"/>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E408-4033-9D4A-7CE4D17A5805}"/>
                </c:ext>
              </c:extLst>
            </c:dLbl>
            <c:dLbl>
              <c:idx val="3"/>
              <c:tx>
                <c:rich>
                  <a:bodyPr/>
                  <a:lstStyle/>
                  <a:p>
                    <a:r>
                      <a:rPr lang="en-US"/>
                      <a:t>12.5%</a:t>
                    </a:r>
                    <a:r>
                      <a:rPr lang="en-US" baseline="0"/>
                      <a:t>, </a:t>
                    </a:r>
                  </a:p>
                  <a:p>
                    <a:fld id="{74FABAB1-51C9-40F2-8985-CE587800E89F}" type="VALUE">
                      <a:rPr lang="en-US" baseline="0"/>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E408-4033-9D4A-7CE4D17A5805}"/>
                </c:ext>
              </c:extLst>
            </c:dLbl>
            <c:dLbl>
              <c:idx val="4"/>
              <c:tx>
                <c:rich>
                  <a:bodyPr/>
                  <a:lstStyle/>
                  <a:p>
                    <a:fld id="{06F10370-74BA-4E4E-B5AC-2212305F111A}" type="CELLRANGE">
                      <a:rPr lang="en-US"/>
                      <a:pPr/>
                      <a:t>[CELLRANGE]</a:t>
                    </a:fld>
                    <a:r>
                      <a:rPr lang="en-US" baseline="0"/>
                      <a:t>, </a:t>
                    </a:r>
                  </a:p>
                  <a:p>
                    <a:fld id="{B9BE1AD7-D59B-44A5-A18D-8809BDAE924A}" type="VALUE">
                      <a:rPr lang="en-US" baseline="0"/>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E408-4033-9D4A-7CE4D17A5805}"/>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Heebo" panose="00000500000000000000" pitchFamily="2" charset="-79"/>
                    <a:ea typeface="+mn-ea"/>
                    <a:cs typeface="Heebo" panose="00000500000000000000" pitchFamily="2" charset="-79"/>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'Graphs and charts'!$A$127:$A$130</c:f>
              <c:strCache>
                <c:ptCount val="4"/>
                <c:pt idx="0">
                  <c:v>Good </c:v>
                </c:pt>
                <c:pt idx="1">
                  <c:v>Fair </c:v>
                </c:pt>
                <c:pt idx="2">
                  <c:v>Poor</c:v>
                </c:pt>
                <c:pt idx="3">
                  <c:v>Roof Not Visible</c:v>
                </c:pt>
              </c:strCache>
            </c:strRef>
          </c:cat>
          <c:val>
            <c:numRef>
              <c:f>'Graphs and charts'!$B$127:$B$130</c:f>
              <c:numCache>
                <c:formatCode>General</c:formatCode>
                <c:ptCount val="4"/>
                <c:pt idx="0">
                  <c:v>365</c:v>
                </c:pt>
                <c:pt idx="1">
                  <c:v>567</c:v>
                </c:pt>
                <c:pt idx="2">
                  <c:v>140</c:v>
                </c:pt>
                <c:pt idx="3">
                  <c:v>155</c:v>
                </c:pt>
              </c:numCache>
            </c:numRef>
          </c:val>
          <c:extLst>
            <c:ext xmlns:c15="http://schemas.microsoft.com/office/drawing/2012/chart" uri="{02D57815-91ED-43cb-92C2-25804820EDAC}">
              <c15:datalabelsRange>
                <c15:f>'T:\Strategic Planning and Reporting\Community Revitalization Planning\Technical Assistance\C-088 Sauk Village\HSS\[All Data Parcels_HSS.xlsx]Graphs and Charts'!$D$140:$D$143</c15:f>
                <c15:dlblRangeCache>
                  <c:ptCount val="4"/>
                  <c:pt idx="0">
                    <c:v>0.704573548</c:v>
                  </c:pt>
                  <c:pt idx="1">
                    <c:v>0.213844252</c:v>
                  </c:pt>
                  <c:pt idx="2">
                    <c:v>0.036464771</c:v>
                  </c:pt>
                  <c:pt idx="3">
                    <c:v>0.045117429</c:v>
                  </c:pt>
                </c15:dlblRangeCache>
              </c15:datalabelsRange>
            </c:ext>
            <c:ext xmlns:c16="http://schemas.microsoft.com/office/drawing/2014/chart" uri="{C3380CC4-5D6E-409C-BE32-E72D297353CC}">
              <c16:uniqueId val="{0000000A-E408-4033-9D4A-7CE4D17A5805}"/>
            </c:ext>
          </c:extLst>
        </c:ser>
        <c:dLbls>
          <c:showLegendKey val="0"/>
          <c:showVal val="0"/>
          <c:showCatName val="0"/>
          <c:showSerName val="0"/>
          <c:showPercent val="0"/>
          <c:showBubbleSize val="0"/>
        </c:dLbls>
        <c:gapWidth val="47"/>
        <c:overlap val="-27"/>
        <c:axId val="389930296"/>
        <c:axId val="389931936"/>
      </c:barChart>
      <c:catAx>
        <c:axId val="3899302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Heebo" panose="00000500000000000000" pitchFamily="2" charset="-79"/>
                <a:ea typeface="+mn-ea"/>
                <a:cs typeface="Heebo" panose="00000500000000000000" pitchFamily="2" charset="-79"/>
              </a:defRPr>
            </a:pPr>
            <a:endParaRPr lang="en-US"/>
          </a:p>
        </c:txPr>
        <c:crossAx val="389931936"/>
        <c:crosses val="autoZero"/>
        <c:auto val="1"/>
        <c:lblAlgn val="ctr"/>
        <c:lblOffset val="100"/>
        <c:noMultiLvlLbl val="0"/>
      </c:catAx>
      <c:valAx>
        <c:axId val="389931936"/>
        <c:scaling>
          <c:orientation val="minMax"/>
        </c:scaling>
        <c:delete val="1"/>
        <c:axPos val="l"/>
        <c:numFmt formatCode="General" sourceLinked="1"/>
        <c:majorTickMark val="out"/>
        <c:minorTickMark val="none"/>
        <c:tickLblPos val="nextTo"/>
        <c:crossAx val="389930296"/>
        <c:crosses val="autoZero"/>
        <c:crossBetween val="between"/>
        <c:majorUnit val="200"/>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Heebo" panose="00000500000000000000" pitchFamily="2" charset="-79"/>
                <a:ea typeface="+mn-ea"/>
                <a:cs typeface="Heebo" panose="00000500000000000000" pitchFamily="2" charset="-79"/>
              </a:defRPr>
            </a:pPr>
            <a:r>
              <a:rPr lang="en-US">
                <a:latin typeface="Heebo" panose="00000500000000000000" pitchFamily="2" charset="-79"/>
                <a:cs typeface="Heebo" panose="00000500000000000000" pitchFamily="2" charset="-79"/>
              </a:rPr>
              <a:t>Mt. Vernon Residential Paint </a:t>
            </a:r>
            <a:r>
              <a:rPr lang="en-US" baseline="0">
                <a:latin typeface="Heebo" panose="00000500000000000000" pitchFamily="2" charset="-79"/>
                <a:cs typeface="Heebo" panose="00000500000000000000" pitchFamily="2" charset="-79"/>
              </a:rPr>
              <a:t>Condition</a:t>
            </a:r>
            <a:endParaRPr lang="en-US">
              <a:latin typeface="Heebo" panose="00000500000000000000" pitchFamily="2" charset="-79"/>
              <a:cs typeface="Heebo" panose="00000500000000000000" pitchFamily="2" charset="-79"/>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Heebo" panose="00000500000000000000" pitchFamily="2" charset="-79"/>
              <a:ea typeface="+mn-ea"/>
              <a:cs typeface="Heebo" panose="00000500000000000000" pitchFamily="2" charset="-79"/>
            </a:defRPr>
          </a:pPr>
          <a:endParaRPr lang="en-US"/>
        </a:p>
      </c:txPr>
    </c:title>
    <c:autoTitleDeleted val="0"/>
    <c:plotArea>
      <c:layout>
        <c:manualLayout>
          <c:layoutTarget val="inner"/>
          <c:xMode val="edge"/>
          <c:yMode val="edge"/>
          <c:x val="3.0555555555555555E-2"/>
          <c:y val="0.1935530280937105"/>
          <c:w val="0.93888888888888888"/>
          <c:h val="0.6860461129227533"/>
        </c:manualLayout>
      </c:layout>
      <c:barChart>
        <c:barDir val="col"/>
        <c:grouping val="clustered"/>
        <c:varyColors val="0"/>
        <c:ser>
          <c:idx val="0"/>
          <c:order val="0"/>
          <c:tx>
            <c:strRef>
              <c:f>'Graphs and charts'!$B$104</c:f>
              <c:strCache>
                <c:ptCount val="1"/>
                <c:pt idx="0">
                  <c:v>Count </c:v>
                </c:pt>
              </c:strCache>
            </c:strRef>
          </c:tx>
          <c:spPr>
            <a:solidFill>
              <a:schemeClr val="accent1"/>
            </a:solidFill>
            <a:ln>
              <a:noFill/>
            </a:ln>
            <a:effectLst/>
          </c:spPr>
          <c:invertIfNegative val="0"/>
          <c:dPt>
            <c:idx val="0"/>
            <c:invertIfNegative val="0"/>
            <c:bubble3D val="0"/>
            <c:spPr>
              <a:solidFill>
                <a:srgbClr val="267B57"/>
              </a:solidFill>
              <a:ln>
                <a:noFill/>
              </a:ln>
              <a:effectLst/>
            </c:spPr>
            <c:extLst>
              <c:ext xmlns:c16="http://schemas.microsoft.com/office/drawing/2014/chart" uri="{C3380CC4-5D6E-409C-BE32-E72D297353CC}">
                <c16:uniqueId val="{00000001-A842-426C-A6D4-95783DD79302}"/>
              </c:ext>
            </c:extLst>
          </c:dPt>
          <c:dPt>
            <c:idx val="1"/>
            <c:invertIfNegative val="0"/>
            <c:bubble3D val="0"/>
            <c:spPr>
              <a:solidFill>
                <a:srgbClr val="FF7F51"/>
              </a:solidFill>
              <a:ln>
                <a:noFill/>
              </a:ln>
              <a:effectLst/>
            </c:spPr>
            <c:extLst>
              <c:ext xmlns:c16="http://schemas.microsoft.com/office/drawing/2014/chart" uri="{C3380CC4-5D6E-409C-BE32-E72D297353CC}">
                <c16:uniqueId val="{00000003-A842-426C-A6D4-95783DD79302}"/>
              </c:ext>
            </c:extLst>
          </c:dPt>
          <c:dPt>
            <c:idx val="2"/>
            <c:invertIfNegative val="0"/>
            <c:bubble3D val="0"/>
            <c:spPr>
              <a:solidFill>
                <a:srgbClr val="B33648"/>
              </a:solidFill>
              <a:ln>
                <a:noFill/>
              </a:ln>
              <a:effectLst/>
            </c:spPr>
            <c:extLst>
              <c:ext xmlns:c16="http://schemas.microsoft.com/office/drawing/2014/chart" uri="{C3380CC4-5D6E-409C-BE32-E72D297353CC}">
                <c16:uniqueId val="{00000005-A842-426C-A6D4-95783DD79302}"/>
              </c:ext>
            </c:extLst>
          </c:dPt>
          <c:dPt>
            <c:idx val="3"/>
            <c:invertIfNegative val="0"/>
            <c:bubble3D val="0"/>
            <c:spPr>
              <a:solidFill>
                <a:schemeClr val="bg1">
                  <a:lumMod val="75000"/>
                </a:schemeClr>
              </a:solidFill>
              <a:ln>
                <a:noFill/>
              </a:ln>
              <a:effectLst/>
            </c:spPr>
            <c:extLst>
              <c:ext xmlns:c16="http://schemas.microsoft.com/office/drawing/2014/chart" uri="{C3380CC4-5D6E-409C-BE32-E72D297353CC}">
                <c16:uniqueId val="{00000007-A842-426C-A6D4-95783DD79302}"/>
              </c:ext>
            </c:extLst>
          </c:dPt>
          <c:dLbls>
            <c:dLbl>
              <c:idx val="0"/>
              <c:tx>
                <c:rich>
                  <a:bodyPr/>
                  <a:lstStyle/>
                  <a:p>
                    <a:r>
                      <a:rPr lang="en-US"/>
                      <a:t>8.5%</a:t>
                    </a:r>
                    <a:r>
                      <a:rPr lang="en-US" baseline="0"/>
                      <a:t>,</a:t>
                    </a:r>
                  </a:p>
                  <a:p>
                    <a:r>
                      <a:rPr lang="en-US" baseline="0"/>
                      <a:t> </a:t>
                    </a:r>
                    <a:fld id="{B84EF344-BB3C-4A99-8C2F-159E441D232A}" type="VALUE">
                      <a:rPr lang="en-US" baseline="0"/>
                      <a:pPr/>
                      <a:t>[VALUE]</a:t>
                    </a:fld>
                    <a:endParaRPr lang="en-US" baseline="0"/>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A842-426C-A6D4-95783DD79302}"/>
                </c:ext>
              </c:extLst>
            </c:dLbl>
            <c:dLbl>
              <c:idx val="1"/>
              <c:tx>
                <c:rich>
                  <a:bodyPr/>
                  <a:lstStyle/>
                  <a:p>
                    <a:r>
                      <a:rPr lang="en-US"/>
                      <a:t>21.7%</a:t>
                    </a:r>
                    <a:r>
                      <a:rPr lang="en-US" baseline="0"/>
                      <a:t>,</a:t>
                    </a:r>
                  </a:p>
                  <a:p>
                    <a:r>
                      <a:rPr lang="en-US" baseline="0"/>
                      <a:t> </a:t>
                    </a:r>
                    <a:fld id="{149B63BA-C4A2-402C-BC1D-4717AFF091DB}" type="VALUE">
                      <a:rPr lang="en-US" baseline="0"/>
                      <a:pPr/>
                      <a:t>[VALUE]</a:t>
                    </a:fld>
                    <a:endParaRPr lang="en-US" baseline="0"/>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A842-426C-A6D4-95783DD79302}"/>
                </c:ext>
              </c:extLst>
            </c:dLbl>
            <c:dLbl>
              <c:idx val="2"/>
              <c:tx>
                <c:rich>
                  <a:bodyPr/>
                  <a:lstStyle/>
                  <a:p>
                    <a:r>
                      <a:rPr lang="en-US"/>
                      <a:t>19%</a:t>
                    </a:r>
                    <a:r>
                      <a:rPr lang="en-US" baseline="0"/>
                      <a:t>, </a:t>
                    </a:r>
                  </a:p>
                  <a:p>
                    <a:fld id="{D099AF1A-12E1-45FB-B979-57AA0FCFFD91}" type="VALUE">
                      <a:rPr lang="en-US" baseline="0"/>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A842-426C-A6D4-95783DD79302}"/>
                </c:ext>
              </c:extLst>
            </c:dLbl>
            <c:dLbl>
              <c:idx val="3"/>
              <c:tx>
                <c:rich>
                  <a:bodyPr/>
                  <a:lstStyle/>
                  <a:p>
                    <a:r>
                      <a:rPr lang="en-US"/>
                      <a:t>50%</a:t>
                    </a:r>
                    <a:r>
                      <a:rPr lang="en-US" baseline="0"/>
                      <a:t>, </a:t>
                    </a:r>
                  </a:p>
                  <a:p>
                    <a:fld id="{74FABAB1-51C9-40F2-8985-CE587800E89F}" type="VALUE">
                      <a:rPr lang="en-US" baseline="0"/>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A842-426C-A6D4-95783DD79302}"/>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Heebo" panose="00000500000000000000" pitchFamily="2" charset="-79"/>
                    <a:ea typeface="+mn-ea"/>
                    <a:cs typeface="Heebo" panose="00000500000000000000" pitchFamily="2" charset="-79"/>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'Graphs and charts'!$A$105:$A$108</c:f>
              <c:strCache>
                <c:ptCount val="4"/>
                <c:pt idx="0">
                  <c:v>Good </c:v>
                </c:pt>
                <c:pt idx="1">
                  <c:v>Fair </c:v>
                </c:pt>
                <c:pt idx="2">
                  <c:v>Poor</c:v>
                </c:pt>
                <c:pt idx="3">
                  <c:v>Structure Not Painted</c:v>
                </c:pt>
              </c:strCache>
              <c:extLst/>
            </c:strRef>
          </c:cat>
          <c:val>
            <c:numRef>
              <c:f>'Graphs and charts'!$B$105:$B$108</c:f>
              <c:numCache>
                <c:formatCode>General</c:formatCode>
                <c:ptCount val="4"/>
                <c:pt idx="0">
                  <c:v>106</c:v>
                </c:pt>
                <c:pt idx="1">
                  <c:v>270</c:v>
                </c:pt>
                <c:pt idx="2">
                  <c:v>236</c:v>
                </c:pt>
                <c:pt idx="3">
                  <c:v>622</c:v>
                </c:pt>
              </c:numCache>
              <c:extLst/>
            </c:numRef>
          </c:val>
          <c:extLst>
            <c:ext xmlns:c15="http://schemas.microsoft.com/office/drawing/2012/chart" uri="{02D57815-91ED-43cb-92C2-25804820EDAC}">
              <c15:datalabelsRange>
                <c15:f>'T:\Strategic Planning and Reporting\Community Revitalization Planning\Technical Assistance\C-088 Sauk Village\HSS\[All Data Parcels_HSS.xlsx]Graphs and Charts'!$D$120:$D$123</c15:f>
                <c15:dlblRangeCache>
                  <c:ptCount val="4"/>
                  <c:pt idx="0">
                    <c:v>0.427688504</c:v>
                  </c:pt>
                  <c:pt idx="1">
                    <c:v>0.24907293</c:v>
                  </c:pt>
                  <c:pt idx="2">
                    <c:v>0.048207664</c:v>
                  </c:pt>
                  <c:pt idx="3">
                    <c:v>0.275030902</c:v>
                  </c:pt>
                </c15:dlblRangeCache>
              </c15:datalabelsRange>
            </c:ext>
            <c:ext xmlns:c16="http://schemas.microsoft.com/office/drawing/2014/chart" uri="{C3380CC4-5D6E-409C-BE32-E72D297353CC}">
              <c16:uniqueId val="{00000008-A842-426C-A6D4-95783DD79302}"/>
            </c:ext>
          </c:extLst>
        </c:ser>
        <c:dLbls>
          <c:showLegendKey val="0"/>
          <c:showVal val="0"/>
          <c:showCatName val="0"/>
          <c:showSerName val="0"/>
          <c:showPercent val="0"/>
          <c:showBubbleSize val="0"/>
        </c:dLbls>
        <c:gapWidth val="47"/>
        <c:overlap val="-27"/>
        <c:axId val="389930296"/>
        <c:axId val="389931936"/>
      </c:barChart>
      <c:catAx>
        <c:axId val="3899302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Heebo" panose="00000500000000000000" pitchFamily="2" charset="-79"/>
                <a:ea typeface="+mn-ea"/>
                <a:cs typeface="Heebo" panose="00000500000000000000" pitchFamily="2" charset="-79"/>
              </a:defRPr>
            </a:pPr>
            <a:endParaRPr lang="en-US"/>
          </a:p>
        </c:txPr>
        <c:crossAx val="389931936"/>
        <c:crosses val="autoZero"/>
        <c:auto val="1"/>
        <c:lblAlgn val="ctr"/>
        <c:lblOffset val="100"/>
        <c:noMultiLvlLbl val="0"/>
      </c:catAx>
      <c:valAx>
        <c:axId val="389931936"/>
        <c:scaling>
          <c:orientation val="minMax"/>
        </c:scaling>
        <c:delete val="1"/>
        <c:axPos val="l"/>
        <c:numFmt formatCode="General" sourceLinked="1"/>
        <c:majorTickMark val="out"/>
        <c:minorTickMark val="none"/>
        <c:tickLblPos val="nextTo"/>
        <c:crossAx val="389930296"/>
        <c:crosses val="autoZero"/>
        <c:crossBetween val="between"/>
        <c:majorUnit val="200"/>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Heebo" panose="00000500000000000000" pitchFamily="2" charset="-79"/>
                <a:ea typeface="+mn-ea"/>
                <a:cs typeface="Heebo" panose="00000500000000000000" pitchFamily="2" charset="-79"/>
              </a:defRPr>
            </a:pPr>
            <a:r>
              <a:rPr lang="en-US">
                <a:latin typeface="Heebo" panose="00000500000000000000" pitchFamily="2" charset="-79"/>
                <a:cs typeface="Heebo" panose="00000500000000000000" pitchFamily="2" charset="-79"/>
              </a:rPr>
              <a:t>Mt. Vernon</a:t>
            </a:r>
            <a:r>
              <a:rPr lang="en-US" baseline="0">
                <a:latin typeface="Heebo" panose="00000500000000000000" pitchFamily="2" charset="-79"/>
                <a:cs typeface="Heebo" panose="00000500000000000000" pitchFamily="2" charset="-79"/>
              </a:rPr>
              <a:t> </a:t>
            </a:r>
            <a:r>
              <a:rPr lang="en-US">
                <a:latin typeface="Heebo" panose="00000500000000000000" pitchFamily="2" charset="-79"/>
                <a:cs typeface="Heebo" panose="00000500000000000000" pitchFamily="2" charset="-79"/>
              </a:rPr>
              <a:t>Residential Yard </a:t>
            </a:r>
            <a:r>
              <a:rPr lang="en-US" baseline="0">
                <a:latin typeface="Heebo" panose="00000500000000000000" pitchFamily="2" charset="-79"/>
                <a:cs typeface="Heebo" panose="00000500000000000000" pitchFamily="2" charset="-79"/>
              </a:rPr>
              <a:t>Condition</a:t>
            </a:r>
            <a:endParaRPr lang="en-US">
              <a:latin typeface="Heebo" panose="00000500000000000000" pitchFamily="2" charset="-79"/>
              <a:cs typeface="Heebo" panose="00000500000000000000" pitchFamily="2" charset="-79"/>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Heebo" panose="00000500000000000000" pitchFamily="2" charset="-79"/>
              <a:ea typeface="+mn-ea"/>
              <a:cs typeface="Heebo" panose="00000500000000000000" pitchFamily="2" charset="-79"/>
            </a:defRPr>
          </a:pPr>
          <a:endParaRPr lang="en-US"/>
        </a:p>
      </c:txPr>
    </c:title>
    <c:autoTitleDeleted val="0"/>
    <c:plotArea>
      <c:layout>
        <c:manualLayout>
          <c:layoutTarget val="inner"/>
          <c:xMode val="edge"/>
          <c:yMode val="edge"/>
          <c:x val="3.0555555555555555E-2"/>
          <c:y val="0.23844640632042208"/>
          <c:w val="0.93888888888888888"/>
          <c:h val="0.58180368868032906"/>
        </c:manualLayout>
      </c:layout>
      <c:barChart>
        <c:barDir val="col"/>
        <c:grouping val="clustered"/>
        <c:varyColors val="0"/>
        <c:ser>
          <c:idx val="0"/>
          <c:order val="0"/>
          <c:tx>
            <c:strRef>
              <c:f>'Graphs and charts'!$B$84</c:f>
              <c:strCache>
                <c:ptCount val="1"/>
                <c:pt idx="0">
                  <c:v>Count</c:v>
                </c:pt>
              </c:strCache>
            </c:strRef>
          </c:tx>
          <c:spPr>
            <a:solidFill>
              <a:schemeClr val="accent1"/>
            </a:solidFill>
            <a:ln>
              <a:noFill/>
            </a:ln>
            <a:effectLst/>
          </c:spPr>
          <c:invertIfNegative val="0"/>
          <c:dPt>
            <c:idx val="0"/>
            <c:invertIfNegative val="0"/>
            <c:bubble3D val="0"/>
            <c:spPr>
              <a:solidFill>
                <a:srgbClr val="267B57"/>
              </a:solidFill>
              <a:ln>
                <a:noFill/>
              </a:ln>
              <a:effectLst/>
            </c:spPr>
            <c:extLst>
              <c:ext xmlns:c16="http://schemas.microsoft.com/office/drawing/2014/chart" uri="{C3380CC4-5D6E-409C-BE32-E72D297353CC}">
                <c16:uniqueId val="{00000001-5497-47BC-A1F8-30E2B1E31260}"/>
              </c:ext>
            </c:extLst>
          </c:dPt>
          <c:dPt>
            <c:idx val="1"/>
            <c:invertIfNegative val="0"/>
            <c:bubble3D val="0"/>
            <c:spPr>
              <a:solidFill>
                <a:srgbClr val="60D489"/>
              </a:solidFill>
              <a:ln>
                <a:noFill/>
              </a:ln>
              <a:effectLst/>
            </c:spPr>
            <c:extLst>
              <c:ext xmlns:c16="http://schemas.microsoft.com/office/drawing/2014/chart" uri="{C3380CC4-5D6E-409C-BE32-E72D297353CC}">
                <c16:uniqueId val="{00000003-5497-47BC-A1F8-30E2B1E31260}"/>
              </c:ext>
            </c:extLst>
          </c:dPt>
          <c:dPt>
            <c:idx val="2"/>
            <c:invertIfNegative val="0"/>
            <c:bubble3D val="0"/>
            <c:spPr>
              <a:solidFill>
                <a:srgbClr val="FF7F51"/>
              </a:solidFill>
              <a:ln>
                <a:noFill/>
              </a:ln>
              <a:effectLst/>
            </c:spPr>
            <c:extLst>
              <c:ext xmlns:c16="http://schemas.microsoft.com/office/drawing/2014/chart" uri="{C3380CC4-5D6E-409C-BE32-E72D297353CC}">
                <c16:uniqueId val="{00000005-5497-47BC-A1F8-30E2B1E31260}"/>
              </c:ext>
            </c:extLst>
          </c:dPt>
          <c:dPt>
            <c:idx val="3"/>
            <c:invertIfNegative val="0"/>
            <c:bubble3D val="0"/>
            <c:spPr>
              <a:solidFill>
                <a:srgbClr val="B33648"/>
              </a:solidFill>
              <a:ln>
                <a:noFill/>
              </a:ln>
              <a:effectLst/>
            </c:spPr>
            <c:extLst>
              <c:ext xmlns:c16="http://schemas.microsoft.com/office/drawing/2014/chart" uri="{C3380CC4-5D6E-409C-BE32-E72D297353CC}">
                <c16:uniqueId val="{00000007-5497-47BC-A1F8-30E2B1E31260}"/>
              </c:ext>
            </c:extLst>
          </c:dPt>
          <c:dPt>
            <c:idx val="4"/>
            <c:invertIfNegative val="0"/>
            <c:bubble3D val="0"/>
            <c:spPr>
              <a:solidFill>
                <a:srgbClr val="B33648"/>
              </a:solidFill>
              <a:ln>
                <a:noFill/>
              </a:ln>
              <a:effectLst/>
            </c:spPr>
            <c:extLst>
              <c:ext xmlns:c16="http://schemas.microsoft.com/office/drawing/2014/chart" uri="{C3380CC4-5D6E-409C-BE32-E72D297353CC}">
                <c16:uniqueId val="{00000009-5497-47BC-A1F8-30E2B1E31260}"/>
              </c:ext>
            </c:extLst>
          </c:dPt>
          <c:dLbls>
            <c:dLbl>
              <c:idx val="0"/>
              <c:tx>
                <c:rich>
                  <a:bodyPr/>
                  <a:lstStyle/>
                  <a:p>
                    <a:r>
                      <a:rPr lang="en-US"/>
                      <a:t>69.2%</a:t>
                    </a:r>
                    <a:r>
                      <a:rPr lang="en-US" baseline="0"/>
                      <a:t>,</a:t>
                    </a:r>
                  </a:p>
                  <a:p>
                    <a:r>
                      <a:rPr lang="en-US" baseline="0"/>
                      <a:t> </a:t>
                    </a:r>
                    <a:fld id="{B84EF344-BB3C-4A99-8C2F-159E441D232A}" type="VALUE">
                      <a:rPr lang="en-US" baseline="0"/>
                      <a:pPr/>
                      <a:t>[VALUE]</a:t>
                    </a:fld>
                    <a:endParaRPr lang="en-US" baseline="0"/>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5497-47BC-A1F8-30E2B1E31260}"/>
                </c:ext>
              </c:extLst>
            </c:dLbl>
            <c:dLbl>
              <c:idx val="1"/>
              <c:tx>
                <c:rich>
                  <a:bodyPr/>
                  <a:lstStyle/>
                  <a:p>
                    <a:r>
                      <a:rPr lang="en-US"/>
                      <a:t>20.9%</a:t>
                    </a:r>
                    <a:r>
                      <a:rPr lang="en-US" baseline="0"/>
                      <a:t>,</a:t>
                    </a:r>
                  </a:p>
                  <a:p>
                    <a:r>
                      <a:rPr lang="en-US" baseline="0"/>
                      <a:t> </a:t>
                    </a:r>
                    <a:fld id="{149B63BA-C4A2-402C-BC1D-4717AFF091DB}" type="VALUE">
                      <a:rPr lang="en-US" baseline="0"/>
                      <a:pPr/>
                      <a:t>[VALUE]</a:t>
                    </a:fld>
                    <a:endParaRPr lang="en-US" baseline="0"/>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5497-47BC-A1F8-30E2B1E31260}"/>
                </c:ext>
              </c:extLst>
            </c:dLbl>
            <c:dLbl>
              <c:idx val="2"/>
              <c:tx>
                <c:rich>
                  <a:bodyPr/>
                  <a:lstStyle/>
                  <a:p>
                    <a:r>
                      <a:rPr lang="en-US"/>
                      <a:t>5.6%</a:t>
                    </a:r>
                    <a:r>
                      <a:rPr lang="en-US" baseline="0"/>
                      <a:t>, </a:t>
                    </a:r>
                  </a:p>
                  <a:p>
                    <a:fld id="{D099AF1A-12E1-45FB-B979-57AA0FCFFD91}" type="VALUE">
                      <a:rPr lang="en-US" baseline="0"/>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5497-47BC-A1F8-30E2B1E31260}"/>
                </c:ext>
              </c:extLst>
            </c:dLbl>
            <c:dLbl>
              <c:idx val="3"/>
              <c:tx>
                <c:rich>
                  <a:bodyPr/>
                  <a:lstStyle/>
                  <a:p>
                    <a:r>
                      <a:rPr lang="en-US"/>
                      <a:t>4.3%</a:t>
                    </a:r>
                    <a:r>
                      <a:rPr lang="en-US" baseline="0"/>
                      <a:t>, </a:t>
                    </a:r>
                  </a:p>
                  <a:p>
                    <a:fld id="{74FABAB1-51C9-40F2-8985-CE587800E89F}" type="VALUE">
                      <a:rPr lang="en-US" baseline="0"/>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5497-47BC-A1F8-30E2B1E31260}"/>
                </c:ext>
              </c:extLst>
            </c:dLbl>
            <c:dLbl>
              <c:idx val="4"/>
              <c:tx>
                <c:rich>
                  <a:bodyPr/>
                  <a:lstStyle/>
                  <a:p>
                    <a:fld id="{06F10370-74BA-4E4E-B5AC-2212305F111A}" type="CELLRANGE">
                      <a:rPr lang="en-US"/>
                      <a:pPr/>
                      <a:t>[CELLRANGE]</a:t>
                    </a:fld>
                    <a:r>
                      <a:rPr lang="en-US" baseline="0"/>
                      <a:t>, </a:t>
                    </a:r>
                  </a:p>
                  <a:p>
                    <a:fld id="{B9BE1AD7-D59B-44A5-A18D-8809BDAE924A}" type="VALUE">
                      <a:rPr lang="en-US" baseline="0"/>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5497-47BC-A1F8-30E2B1E31260}"/>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Heebo" panose="00000500000000000000" pitchFamily="2" charset="-79"/>
                    <a:ea typeface="+mn-ea"/>
                    <a:cs typeface="Heebo" panose="00000500000000000000" pitchFamily="2" charset="-79"/>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cat>
            <c:strRef>
              <c:f>'Graphs and charts'!$A$85:$A$88</c:f>
              <c:strCache>
                <c:ptCount val="4"/>
                <c:pt idx="0">
                  <c:v>Good Condition</c:v>
                </c:pt>
                <c:pt idx="1">
                  <c:v>Slightly overgrown weeds and plants</c:v>
                </c:pt>
                <c:pt idx="2">
                  <c:v>Very overgrown weeds and plants</c:v>
                </c:pt>
                <c:pt idx="3">
                  <c:v>Garbage or debris present</c:v>
                </c:pt>
              </c:strCache>
            </c:strRef>
          </c:cat>
          <c:val>
            <c:numRef>
              <c:f>'Graphs and charts'!$B$85:$B$88</c:f>
              <c:numCache>
                <c:formatCode>General</c:formatCode>
                <c:ptCount val="4"/>
                <c:pt idx="0">
                  <c:v>781</c:v>
                </c:pt>
                <c:pt idx="1">
                  <c:v>236</c:v>
                </c:pt>
                <c:pt idx="2">
                  <c:v>63</c:v>
                </c:pt>
                <c:pt idx="3">
                  <c:v>48</c:v>
                </c:pt>
              </c:numCache>
            </c:numRef>
          </c:val>
          <c:extLst>
            <c:ext xmlns:c15="http://schemas.microsoft.com/office/drawing/2012/chart" uri="{02D57815-91ED-43cb-92C2-25804820EDAC}">
              <c15:datalabelsRange>
                <c15:f>'T:\Strategic Planning and Reporting\Community Revitalization Planning\Technical Assistance\C-088 Sauk Village\HSS\[All Data Parcels_HSS.xlsx]Graphs and Charts'!$D$101:$D$104</c15:f>
                <c15:dlblRangeCache>
                  <c:ptCount val="4"/>
                  <c:pt idx="0">
                    <c:v>0.8125</c:v>
                  </c:pt>
                  <c:pt idx="1">
                    <c:v>0.163366337</c:v>
                  </c:pt>
                  <c:pt idx="2">
                    <c:v>0.021658416</c:v>
                  </c:pt>
                  <c:pt idx="3">
                    <c:v>0.002475248</c:v>
                  </c:pt>
                </c15:dlblRangeCache>
              </c15:datalabelsRange>
            </c:ext>
            <c:ext xmlns:c16="http://schemas.microsoft.com/office/drawing/2014/chart" uri="{C3380CC4-5D6E-409C-BE32-E72D297353CC}">
              <c16:uniqueId val="{0000000A-5497-47BC-A1F8-30E2B1E31260}"/>
            </c:ext>
          </c:extLst>
        </c:ser>
        <c:dLbls>
          <c:showLegendKey val="0"/>
          <c:showVal val="0"/>
          <c:showCatName val="0"/>
          <c:showSerName val="0"/>
          <c:showPercent val="0"/>
          <c:showBubbleSize val="0"/>
        </c:dLbls>
        <c:gapWidth val="47"/>
        <c:overlap val="-27"/>
        <c:axId val="389930296"/>
        <c:axId val="389931936"/>
      </c:barChart>
      <c:catAx>
        <c:axId val="3899302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Heebo" panose="00000500000000000000" pitchFamily="2" charset="-79"/>
                <a:ea typeface="+mn-ea"/>
                <a:cs typeface="Heebo" panose="00000500000000000000" pitchFamily="2" charset="-79"/>
              </a:defRPr>
            </a:pPr>
            <a:endParaRPr lang="en-US"/>
          </a:p>
        </c:txPr>
        <c:crossAx val="389931936"/>
        <c:crosses val="autoZero"/>
        <c:auto val="1"/>
        <c:lblAlgn val="ctr"/>
        <c:lblOffset val="100"/>
        <c:noMultiLvlLbl val="0"/>
      </c:catAx>
      <c:valAx>
        <c:axId val="389931936"/>
        <c:scaling>
          <c:orientation val="minMax"/>
        </c:scaling>
        <c:delete val="1"/>
        <c:axPos val="l"/>
        <c:numFmt formatCode="General" sourceLinked="1"/>
        <c:majorTickMark val="out"/>
        <c:minorTickMark val="none"/>
        <c:tickLblPos val="nextTo"/>
        <c:crossAx val="389930296"/>
        <c:crosses val="autoZero"/>
        <c:crossBetween val="between"/>
        <c:majorUnit val="200"/>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3">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50000"/>
            <a:lumOff val="50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40" b="0" kern="1200" spc="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3">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50000"/>
            <a:lumOff val="50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40" b="0" kern="1200" spc="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934BE4-4D3B-4A3C-8A5B-04684D515CAA}"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4C1485C9-114F-41A1-B1DC-1488B9B3463E}">
      <dgm:prSet phldrT="[Text]" custT="1"/>
      <dgm:spPr/>
      <dgm:t>
        <a:bodyPr/>
        <a:lstStyle/>
        <a:p>
          <a:r>
            <a:rPr lang="en-US" sz="2000" dirty="0">
              <a:latin typeface="Calibri" panose="020F0502020204030204" pitchFamily="34" charset="0"/>
              <a:cs typeface="Calibri" panose="020F0502020204030204" pitchFamily="34" charset="0"/>
            </a:rPr>
            <a:t>Low-Income Housing Tax Credits (4% and 9%)</a:t>
          </a:r>
        </a:p>
      </dgm:t>
    </dgm:pt>
    <dgm:pt modelId="{703D71FE-1278-4412-A187-F39B9AF2E828}" type="parTrans" cxnId="{15D518EA-FD2C-4E13-8072-3D82D786CBB5}">
      <dgm:prSet/>
      <dgm:spPr/>
      <dgm:t>
        <a:bodyPr/>
        <a:lstStyle/>
        <a:p>
          <a:endParaRPr lang="en-US"/>
        </a:p>
      </dgm:t>
    </dgm:pt>
    <dgm:pt modelId="{C1F5A4E1-685D-435F-94C8-A04DB460C071}" type="sibTrans" cxnId="{15D518EA-FD2C-4E13-8072-3D82D786CBB5}">
      <dgm:prSet/>
      <dgm:spPr/>
      <dgm:t>
        <a:bodyPr/>
        <a:lstStyle/>
        <a:p>
          <a:endParaRPr lang="en-US"/>
        </a:p>
      </dgm:t>
    </dgm:pt>
    <dgm:pt modelId="{32405DED-196A-4677-B47B-925C1B14C75F}">
      <dgm:prSet phldrT="[Text]" custT="1"/>
      <dgm:spPr/>
      <dgm:t>
        <a:bodyPr/>
        <a:lstStyle/>
        <a:p>
          <a:r>
            <a:rPr lang="en-US" sz="2000" dirty="0">
              <a:latin typeface="Calibri" panose="020F0502020204030204" pitchFamily="34" charset="0"/>
              <a:cs typeface="Calibri" panose="020F0502020204030204" pitchFamily="34" charset="0"/>
            </a:rPr>
            <a:t>Illinois Affordable Housing Tax Credits (Donation Tax Credit)</a:t>
          </a:r>
        </a:p>
      </dgm:t>
    </dgm:pt>
    <dgm:pt modelId="{2E8B06C2-38F9-4C84-A94A-3F11B4D351D9}" type="parTrans" cxnId="{F5D4233C-90A6-443A-8C1A-50E3CA0012C8}">
      <dgm:prSet/>
      <dgm:spPr/>
      <dgm:t>
        <a:bodyPr/>
        <a:lstStyle/>
        <a:p>
          <a:endParaRPr lang="en-US"/>
        </a:p>
      </dgm:t>
    </dgm:pt>
    <dgm:pt modelId="{271C80D0-5A44-42F1-8F8F-221226775759}" type="sibTrans" cxnId="{F5D4233C-90A6-443A-8C1A-50E3CA0012C8}">
      <dgm:prSet/>
      <dgm:spPr/>
      <dgm:t>
        <a:bodyPr/>
        <a:lstStyle/>
        <a:p>
          <a:endParaRPr lang="en-US"/>
        </a:p>
      </dgm:t>
    </dgm:pt>
    <dgm:pt modelId="{03F0E447-B024-4385-BA2D-9B6623F8E95E}">
      <dgm:prSet phldrT="[Text]" custT="1"/>
      <dgm:spPr/>
      <dgm:t>
        <a:bodyPr/>
        <a:lstStyle/>
        <a:p>
          <a:r>
            <a:rPr lang="en-US" sz="2000" dirty="0">
              <a:latin typeface="Calibri" panose="020F0502020204030204" pitchFamily="34" charset="0"/>
              <a:cs typeface="Calibri" panose="020F0502020204030204" pitchFamily="34" charset="0"/>
            </a:rPr>
            <a:t>First Mortgage Loan Products (Construction and Permanent)</a:t>
          </a:r>
        </a:p>
      </dgm:t>
    </dgm:pt>
    <dgm:pt modelId="{1B3D9382-78D6-4780-8C51-34D42E5FCE36}" type="parTrans" cxnId="{E71F9380-BFE5-462A-B1BF-9192186CBDDC}">
      <dgm:prSet/>
      <dgm:spPr/>
      <dgm:t>
        <a:bodyPr/>
        <a:lstStyle/>
        <a:p>
          <a:endParaRPr lang="en-US"/>
        </a:p>
      </dgm:t>
    </dgm:pt>
    <dgm:pt modelId="{0D9A2BEF-AD50-4009-9B35-60637126EEE0}" type="sibTrans" cxnId="{E71F9380-BFE5-462A-B1BF-9192186CBDDC}">
      <dgm:prSet/>
      <dgm:spPr/>
      <dgm:t>
        <a:bodyPr/>
        <a:lstStyle/>
        <a:p>
          <a:endParaRPr lang="en-US"/>
        </a:p>
      </dgm:t>
    </dgm:pt>
    <dgm:pt modelId="{9D4442AC-8936-43CE-91BA-8D6F75698B8A}">
      <dgm:prSet phldrT="[Text]" custT="1"/>
      <dgm:spPr/>
      <dgm:t>
        <a:bodyPr/>
        <a:lstStyle/>
        <a:p>
          <a:r>
            <a:rPr lang="en-US" sz="2000" dirty="0">
              <a:latin typeface="Calibri" panose="020F0502020204030204" pitchFamily="34" charset="0"/>
              <a:cs typeface="Calibri" panose="020F0502020204030204" pitchFamily="34" charset="0"/>
            </a:rPr>
            <a:t>Taxable and Tax-Exempt Bond Financing</a:t>
          </a:r>
        </a:p>
      </dgm:t>
    </dgm:pt>
    <dgm:pt modelId="{A26EF064-35FC-416D-930C-BBEA0BC9905D}" type="parTrans" cxnId="{BC06F0D7-D6C4-404D-8175-02EE8A7D789C}">
      <dgm:prSet/>
      <dgm:spPr/>
      <dgm:t>
        <a:bodyPr/>
        <a:lstStyle/>
        <a:p>
          <a:endParaRPr lang="en-US"/>
        </a:p>
      </dgm:t>
    </dgm:pt>
    <dgm:pt modelId="{126EB8B7-32AB-4635-9192-F06C5A6EA8AC}" type="sibTrans" cxnId="{BC06F0D7-D6C4-404D-8175-02EE8A7D789C}">
      <dgm:prSet/>
      <dgm:spPr/>
      <dgm:t>
        <a:bodyPr/>
        <a:lstStyle/>
        <a:p>
          <a:endParaRPr lang="en-US"/>
        </a:p>
      </dgm:t>
    </dgm:pt>
    <dgm:pt modelId="{0E426CF1-F03D-4DFC-B491-6A0AAE596993}">
      <dgm:prSet phldrT="[Text]" custT="1"/>
      <dgm:spPr/>
      <dgm:t>
        <a:bodyPr/>
        <a:lstStyle/>
        <a:p>
          <a:r>
            <a:rPr lang="en-US" sz="2000" dirty="0">
              <a:latin typeface="Calibri" panose="020F0502020204030204" pitchFamily="34" charset="0"/>
              <a:cs typeface="Calibri" panose="020F0502020204030204" pitchFamily="34" charset="0"/>
            </a:rPr>
            <a:t>Illinois Affordable Housing Trust Fund</a:t>
          </a:r>
        </a:p>
      </dgm:t>
    </dgm:pt>
    <dgm:pt modelId="{E60A2274-FF67-4F67-8BDE-3FBA8207E12A}" type="parTrans" cxnId="{AC20E8F8-FA7C-4E7B-A292-133519622E65}">
      <dgm:prSet/>
      <dgm:spPr/>
      <dgm:t>
        <a:bodyPr/>
        <a:lstStyle/>
        <a:p>
          <a:endParaRPr lang="en-US"/>
        </a:p>
      </dgm:t>
    </dgm:pt>
    <dgm:pt modelId="{6463DAB8-2F55-4FD2-95BA-656EA7BF01BB}" type="sibTrans" cxnId="{AC20E8F8-FA7C-4E7B-A292-133519622E65}">
      <dgm:prSet/>
      <dgm:spPr/>
      <dgm:t>
        <a:bodyPr/>
        <a:lstStyle/>
        <a:p>
          <a:endParaRPr lang="en-US"/>
        </a:p>
      </dgm:t>
    </dgm:pt>
    <dgm:pt modelId="{C2D3FC51-E75C-4292-B656-E48AB5737505}">
      <dgm:prSet phldrT="[Text]" custT="1"/>
      <dgm:spPr/>
      <dgm:t>
        <a:bodyPr/>
        <a:lstStyle/>
        <a:p>
          <a:r>
            <a:rPr lang="en-US" sz="2000" dirty="0">
              <a:latin typeface="Calibri" panose="020F0502020204030204" pitchFamily="34" charset="0"/>
              <a:cs typeface="Calibri" panose="020F0502020204030204" pitchFamily="34" charset="0"/>
            </a:rPr>
            <a:t>HOME Investment Partnerships Program</a:t>
          </a:r>
        </a:p>
      </dgm:t>
    </dgm:pt>
    <dgm:pt modelId="{88422628-BB20-4DE0-B930-949215556F55}" type="parTrans" cxnId="{F1229E69-A956-468A-9947-73C6EBA77F43}">
      <dgm:prSet/>
      <dgm:spPr/>
      <dgm:t>
        <a:bodyPr/>
        <a:lstStyle/>
        <a:p>
          <a:endParaRPr lang="en-US"/>
        </a:p>
      </dgm:t>
    </dgm:pt>
    <dgm:pt modelId="{0BC54DFE-33E4-4D97-A299-789DB35711C4}" type="sibTrans" cxnId="{F1229E69-A956-468A-9947-73C6EBA77F43}">
      <dgm:prSet/>
      <dgm:spPr/>
      <dgm:t>
        <a:bodyPr/>
        <a:lstStyle/>
        <a:p>
          <a:endParaRPr lang="en-US"/>
        </a:p>
      </dgm:t>
    </dgm:pt>
    <dgm:pt modelId="{BBDDCEEF-0169-41F4-BAF4-6C559F261851}">
      <dgm:prSet phldrT="[Text]" custT="1"/>
      <dgm:spPr/>
      <dgm:t>
        <a:bodyPr/>
        <a:lstStyle/>
        <a:p>
          <a:r>
            <a:rPr lang="en-US" sz="2000" dirty="0">
              <a:latin typeface="Calibri" panose="020F0502020204030204" pitchFamily="34" charset="0"/>
              <a:cs typeface="Calibri" panose="020F0502020204030204" pitchFamily="34" charset="0"/>
            </a:rPr>
            <a:t>National Housing Trust Fund</a:t>
          </a:r>
        </a:p>
      </dgm:t>
    </dgm:pt>
    <dgm:pt modelId="{69BFE372-CA10-43EC-90A4-91F52FAA23B1}" type="parTrans" cxnId="{3D6F8959-8CAA-4DA8-9BE3-0096805E3555}">
      <dgm:prSet/>
      <dgm:spPr/>
      <dgm:t>
        <a:bodyPr/>
        <a:lstStyle/>
        <a:p>
          <a:endParaRPr lang="en-US"/>
        </a:p>
      </dgm:t>
    </dgm:pt>
    <dgm:pt modelId="{08383A1C-DEE1-48BD-8557-22219FEF5ED2}" type="sibTrans" cxnId="{3D6F8959-8CAA-4DA8-9BE3-0096805E3555}">
      <dgm:prSet/>
      <dgm:spPr/>
      <dgm:t>
        <a:bodyPr/>
        <a:lstStyle/>
        <a:p>
          <a:endParaRPr lang="en-US"/>
        </a:p>
      </dgm:t>
    </dgm:pt>
    <dgm:pt modelId="{03CCB9DF-45C5-4D6C-AA80-59374F384019}">
      <dgm:prSet phldrT="[Text]" custT="1"/>
      <dgm:spPr/>
      <dgm:t>
        <a:bodyPr/>
        <a:lstStyle/>
        <a:p>
          <a:r>
            <a:rPr lang="en-US" sz="2000" dirty="0">
              <a:latin typeface="Calibri" panose="020F0502020204030204" pitchFamily="34" charset="0"/>
              <a:cs typeface="Calibri" panose="020F0502020204030204" pitchFamily="34" charset="0"/>
            </a:rPr>
            <a:t>IHDA/HUD/Federal Financing Bank/US Treasury Mortgage</a:t>
          </a:r>
        </a:p>
      </dgm:t>
    </dgm:pt>
    <dgm:pt modelId="{3DB5B0F0-9F14-4A6E-B56E-A69C5B6F11E6}" type="parTrans" cxnId="{A6911B42-84FA-474D-8261-0EE39F84C042}">
      <dgm:prSet/>
      <dgm:spPr/>
      <dgm:t>
        <a:bodyPr/>
        <a:lstStyle/>
        <a:p>
          <a:endParaRPr lang="en-US"/>
        </a:p>
      </dgm:t>
    </dgm:pt>
    <dgm:pt modelId="{DC3B8860-675B-47F5-9378-DE9398837016}" type="sibTrans" cxnId="{A6911B42-84FA-474D-8261-0EE39F84C042}">
      <dgm:prSet/>
      <dgm:spPr/>
      <dgm:t>
        <a:bodyPr/>
        <a:lstStyle/>
        <a:p>
          <a:endParaRPr lang="en-US"/>
        </a:p>
      </dgm:t>
    </dgm:pt>
    <dgm:pt modelId="{D0D1B9FE-DD76-4DC0-871B-7BAE6AE32E5D}" type="pres">
      <dgm:prSet presAssocID="{45934BE4-4D3B-4A3C-8A5B-04684D515CAA}" presName="vert0" presStyleCnt="0">
        <dgm:presLayoutVars>
          <dgm:dir/>
          <dgm:animOne val="branch"/>
          <dgm:animLvl val="lvl"/>
        </dgm:presLayoutVars>
      </dgm:prSet>
      <dgm:spPr/>
    </dgm:pt>
    <dgm:pt modelId="{FAC1284F-8651-4C3C-A2FC-CCC2BE54C181}" type="pres">
      <dgm:prSet presAssocID="{4C1485C9-114F-41A1-B1DC-1488B9B3463E}" presName="thickLine" presStyleLbl="alignNode1" presStyleIdx="0" presStyleCnt="8"/>
      <dgm:spPr/>
    </dgm:pt>
    <dgm:pt modelId="{EEBC7216-07E8-479F-87A4-29E82D8864AA}" type="pres">
      <dgm:prSet presAssocID="{4C1485C9-114F-41A1-B1DC-1488B9B3463E}" presName="horz1" presStyleCnt="0"/>
      <dgm:spPr/>
    </dgm:pt>
    <dgm:pt modelId="{9C382271-93C1-4D37-881B-514148EFB416}" type="pres">
      <dgm:prSet presAssocID="{4C1485C9-114F-41A1-B1DC-1488B9B3463E}" presName="tx1" presStyleLbl="revTx" presStyleIdx="0" presStyleCnt="8"/>
      <dgm:spPr/>
    </dgm:pt>
    <dgm:pt modelId="{BC14D673-47BE-4E28-AD3C-5589138458E3}" type="pres">
      <dgm:prSet presAssocID="{4C1485C9-114F-41A1-B1DC-1488B9B3463E}" presName="vert1" presStyleCnt="0"/>
      <dgm:spPr/>
    </dgm:pt>
    <dgm:pt modelId="{B71817EA-4025-4774-AEA8-9D16BD0C0C25}" type="pres">
      <dgm:prSet presAssocID="{32405DED-196A-4677-B47B-925C1B14C75F}" presName="thickLine" presStyleLbl="alignNode1" presStyleIdx="1" presStyleCnt="8"/>
      <dgm:spPr/>
    </dgm:pt>
    <dgm:pt modelId="{2A2E4BE2-76B3-4CF2-A6D3-72903FFB4FBA}" type="pres">
      <dgm:prSet presAssocID="{32405DED-196A-4677-B47B-925C1B14C75F}" presName="horz1" presStyleCnt="0"/>
      <dgm:spPr/>
    </dgm:pt>
    <dgm:pt modelId="{792A8820-0D58-46C6-8715-670D669546C8}" type="pres">
      <dgm:prSet presAssocID="{32405DED-196A-4677-B47B-925C1B14C75F}" presName="tx1" presStyleLbl="revTx" presStyleIdx="1" presStyleCnt="8"/>
      <dgm:spPr/>
    </dgm:pt>
    <dgm:pt modelId="{E713DE84-3CA7-4886-950E-5CD36FB01521}" type="pres">
      <dgm:prSet presAssocID="{32405DED-196A-4677-B47B-925C1B14C75F}" presName="vert1" presStyleCnt="0"/>
      <dgm:spPr/>
    </dgm:pt>
    <dgm:pt modelId="{00055A76-DDED-4DF5-9F8F-68BC823D9346}" type="pres">
      <dgm:prSet presAssocID="{03F0E447-B024-4385-BA2D-9B6623F8E95E}" presName="thickLine" presStyleLbl="alignNode1" presStyleIdx="2" presStyleCnt="8"/>
      <dgm:spPr/>
    </dgm:pt>
    <dgm:pt modelId="{DB5DE7F6-4E21-4DE7-8EA4-21D233372098}" type="pres">
      <dgm:prSet presAssocID="{03F0E447-B024-4385-BA2D-9B6623F8E95E}" presName="horz1" presStyleCnt="0"/>
      <dgm:spPr/>
    </dgm:pt>
    <dgm:pt modelId="{2269676E-E0D7-4981-9AC6-9F8D51901297}" type="pres">
      <dgm:prSet presAssocID="{03F0E447-B024-4385-BA2D-9B6623F8E95E}" presName="tx1" presStyleLbl="revTx" presStyleIdx="2" presStyleCnt="8"/>
      <dgm:spPr/>
    </dgm:pt>
    <dgm:pt modelId="{8501E561-8804-4053-BE70-7F2944343350}" type="pres">
      <dgm:prSet presAssocID="{03F0E447-B024-4385-BA2D-9B6623F8E95E}" presName="vert1" presStyleCnt="0"/>
      <dgm:spPr/>
    </dgm:pt>
    <dgm:pt modelId="{67A66047-D4DF-4E3B-904A-D1062D26DFF8}" type="pres">
      <dgm:prSet presAssocID="{9D4442AC-8936-43CE-91BA-8D6F75698B8A}" presName="thickLine" presStyleLbl="alignNode1" presStyleIdx="3" presStyleCnt="8"/>
      <dgm:spPr/>
    </dgm:pt>
    <dgm:pt modelId="{DDBBF7DE-7C5A-402E-8026-98B18AA7F0D2}" type="pres">
      <dgm:prSet presAssocID="{9D4442AC-8936-43CE-91BA-8D6F75698B8A}" presName="horz1" presStyleCnt="0"/>
      <dgm:spPr/>
    </dgm:pt>
    <dgm:pt modelId="{707A67EF-9DA1-4C5D-9688-FA603E7CC1C3}" type="pres">
      <dgm:prSet presAssocID="{9D4442AC-8936-43CE-91BA-8D6F75698B8A}" presName="tx1" presStyleLbl="revTx" presStyleIdx="3" presStyleCnt="8"/>
      <dgm:spPr/>
    </dgm:pt>
    <dgm:pt modelId="{C5CF03C6-03BF-4F71-AFB0-1D56F2C25CA4}" type="pres">
      <dgm:prSet presAssocID="{9D4442AC-8936-43CE-91BA-8D6F75698B8A}" presName="vert1" presStyleCnt="0"/>
      <dgm:spPr/>
    </dgm:pt>
    <dgm:pt modelId="{6B503BC7-3F43-45A4-A406-F48CA4699957}" type="pres">
      <dgm:prSet presAssocID="{0E426CF1-F03D-4DFC-B491-6A0AAE596993}" presName="thickLine" presStyleLbl="alignNode1" presStyleIdx="4" presStyleCnt="8"/>
      <dgm:spPr/>
    </dgm:pt>
    <dgm:pt modelId="{4BF1D2D3-8A1B-4BFD-8AA0-6109F54D1D82}" type="pres">
      <dgm:prSet presAssocID="{0E426CF1-F03D-4DFC-B491-6A0AAE596993}" presName="horz1" presStyleCnt="0"/>
      <dgm:spPr/>
    </dgm:pt>
    <dgm:pt modelId="{2BA3ED12-CBFB-4D94-97AF-31A653AB92B0}" type="pres">
      <dgm:prSet presAssocID="{0E426CF1-F03D-4DFC-B491-6A0AAE596993}" presName="tx1" presStyleLbl="revTx" presStyleIdx="4" presStyleCnt="8"/>
      <dgm:spPr/>
    </dgm:pt>
    <dgm:pt modelId="{631E9047-32BA-4FE9-A181-CE252AC62437}" type="pres">
      <dgm:prSet presAssocID="{0E426CF1-F03D-4DFC-B491-6A0AAE596993}" presName="vert1" presStyleCnt="0"/>
      <dgm:spPr/>
    </dgm:pt>
    <dgm:pt modelId="{C1769D6B-F14C-46D1-9019-D4F97E1712D6}" type="pres">
      <dgm:prSet presAssocID="{C2D3FC51-E75C-4292-B656-E48AB5737505}" presName="thickLine" presStyleLbl="alignNode1" presStyleIdx="5" presStyleCnt="8"/>
      <dgm:spPr/>
    </dgm:pt>
    <dgm:pt modelId="{F04F7BB8-239D-4CB6-93D8-E75A33A3B48B}" type="pres">
      <dgm:prSet presAssocID="{C2D3FC51-E75C-4292-B656-E48AB5737505}" presName="horz1" presStyleCnt="0"/>
      <dgm:spPr/>
    </dgm:pt>
    <dgm:pt modelId="{0B88A194-96FB-4BE8-AFEC-ED02FA24738E}" type="pres">
      <dgm:prSet presAssocID="{C2D3FC51-E75C-4292-B656-E48AB5737505}" presName="tx1" presStyleLbl="revTx" presStyleIdx="5" presStyleCnt="8"/>
      <dgm:spPr/>
    </dgm:pt>
    <dgm:pt modelId="{B5152524-EFAD-4001-AE36-677DED5F1608}" type="pres">
      <dgm:prSet presAssocID="{C2D3FC51-E75C-4292-B656-E48AB5737505}" presName="vert1" presStyleCnt="0"/>
      <dgm:spPr/>
    </dgm:pt>
    <dgm:pt modelId="{98C3DC96-4EA8-4952-810A-483044E5A1CC}" type="pres">
      <dgm:prSet presAssocID="{BBDDCEEF-0169-41F4-BAF4-6C559F261851}" presName="thickLine" presStyleLbl="alignNode1" presStyleIdx="6" presStyleCnt="8"/>
      <dgm:spPr/>
    </dgm:pt>
    <dgm:pt modelId="{DFC92BEE-173F-4350-9152-A4714B25B1C1}" type="pres">
      <dgm:prSet presAssocID="{BBDDCEEF-0169-41F4-BAF4-6C559F261851}" presName="horz1" presStyleCnt="0"/>
      <dgm:spPr/>
    </dgm:pt>
    <dgm:pt modelId="{09131C0F-5C92-447F-954D-163EA83C4D98}" type="pres">
      <dgm:prSet presAssocID="{BBDDCEEF-0169-41F4-BAF4-6C559F261851}" presName="tx1" presStyleLbl="revTx" presStyleIdx="6" presStyleCnt="8"/>
      <dgm:spPr/>
    </dgm:pt>
    <dgm:pt modelId="{4431458B-BDE7-4D87-A31D-406A8B1E536D}" type="pres">
      <dgm:prSet presAssocID="{BBDDCEEF-0169-41F4-BAF4-6C559F261851}" presName="vert1" presStyleCnt="0"/>
      <dgm:spPr/>
    </dgm:pt>
    <dgm:pt modelId="{2FE615A1-CEC9-459C-A5FB-F4A669A9CB9D}" type="pres">
      <dgm:prSet presAssocID="{03CCB9DF-45C5-4D6C-AA80-59374F384019}" presName="thickLine" presStyleLbl="alignNode1" presStyleIdx="7" presStyleCnt="8"/>
      <dgm:spPr/>
    </dgm:pt>
    <dgm:pt modelId="{A91C58F9-3C2D-4DE2-9C09-892523FF62F5}" type="pres">
      <dgm:prSet presAssocID="{03CCB9DF-45C5-4D6C-AA80-59374F384019}" presName="horz1" presStyleCnt="0"/>
      <dgm:spPr/>
    </dgm:pt>
    <dgm:pt modelId="{529D1158-8570-4AB6-B5DD-123864BD3FF0}" type="pres">
      <dgm:prSet presAssocID="{03CCB9DF-45C5-4D6C-AA80-59374F384019}" presName="tx1" presStyleLbl="revTx" presStyleIdx="7" presStyleCnt="8"/>
      <dgm:spPr/>
    </dgm:pt>
    <dgm:pt modelId="{728DF464-96EE-488F-9CD9-135EBC84B258}" type="pres">
      <dgm:prSet presAssocID="{03CCB9DF-45C5-4D6C-AA80-59374F384019}" presName="vert1" presStyleCnt="0"/>
      <dgm:spPr/>
    </dgm:pt>
  </dgm:ptLst>
  <dgm:cxnLst>
    <dgm:cxn modelId="{989B4D02-457D-46E7-B68E-2B8329BB94EC}" type="presOf" srcId="{4C1485C9-114F-41A1-B1DC-1488B9B3463E}" destId="{9C382271-93C1-4D37-881B-514148EFB416}" srcOrd="0" destOrd="0" presId="urn:microsoft.com/office/officeart/2008/layout/LinedList"/>
    <dgm:cxn modelId="{D7415A33-3918-48FD-AFE3-E923413AD46E}" type="presOf" srcId="{C2D3FC51-E75C-4292-B656-E48AB5737505}" destId="{0B88A194-96FB-4BE8-AFEC-ED02FA24738E}" srcOrd="0" destOrd="0" presId="urn:microsoft.com/office/officeart/2008/layout/LinedList"/>
    <dgm:cxn modelId="{F5D4233C-90A6-443A-8C1A-50E3CA0012C8}" srcId="{45934BE4-4D3B-4A3C-8A5B-04684D515CAA}" destId="{32405DED-196A-4677-B47B-925C1B14C75F}" srcOrd="1" destOrd="0" parTransId="{2E8B06C2-38F9-4C84-A94A-3F11B4D351D9}" sibTransId="{271C80D0-5A44-42F1-8F8F-221226775759}"/>
    <dgm:cxn modelId="{A6911B42-84FA-474D-8261-0EE39F84C042}" srcId="{45934BE4-4D3B-4A3C-8A5B-04684D515CAA}" destId="{03CCB9DF-45C5-4D6C-AA80-59374F384019}" srcOrd="7" destOrd="0" parTransId="{3DB5B0F0-9F14-4A6E-B56E-A69C5B6F11E6}" sibTransId="{DC3B8860-675B-47F5-9378-DE9398837016}"/>
    <dgm:cxn modelId="{DD146A66-A5EA-48BB-A050-23FD1226FE45}" type="presOf" srcId="{03F0E447-B024-4385-BA2D-9B6623F8E95E}" destId="{2269676E-E0D7-4981-9AC6-9F8D51901297}" srcOrd="0" destOrd="0" presId="urn:microsoft.com/office/officeart/2008/layout/LinedList"/>
    <dgm:cxn modelId="{77711B68-F592-419E-BCB6-4609E9BD1349}" type="presOf" srcId="{45934BE4-4D3B-4A3C-8A5B-04684D515CAA}" destId="{D0D1B9FE-DD76-4DC0-871B-7BAE6AE32E5D}" srcOrd="0" destOrd="0" presId="urn:microsoft.com/office/officeart/2008/layout/LinedList"/>
    <dgm:cxn modelId="{F1229E69-A956-468A-9947-73C6EBA77F43}" srcId="{45934BE4-4D3B-4A3C-8A5B-04684D515CAA}" destId="{C2D3FC51-E75C-4292-B656-E48AB5737505}" srcOrd="5" destOrd="0" parTransId="{88422628-BB20-4DE0-B930-949215556F55}" sibTransId="{0BC54DFE-33E4-4D97-A299-789DB35711C4}"/>
    <dgm:cxn modelId="{3D6F8959-8CAA-4DA8-9BE3-0096805E3555}" srcId="{45934BE4-4D3B-4A3C-8A5B-04684D515CAA}" destId="{BBDDCEEF-0169-41F4-BAF4-6C559F261851}" srcOrd="6" destOrd="0" parTransId="{69BFE372-CA10-43EC-90A4-91F52FAA23B1}" sibTransId="{08383A1C-DEE1-48BD-8557-22219FEF5ED2}"/>
    <dgm:cxn modelId="{E71F9380-BFE5-462A-B1BF-9192186CBDDC}" srcId="{45934BE4-4D3B-4A3C-8A5B-04684D515CAA}" destId="{03F0E447-B024-4385-BA2D-9B6623F8E95E}" srcOrd="2" destOrd="0" parTransId="{1B3D9382-78D6-4780-8C51-34D42E5FCE36}" sibTransId="{0D9A2BEF-AD50-4009-9B35-60637126EEE0}"/>
    <dgm:cxn modelId="{5B123FC5-FB35-4B00-8F3A-704B2BA94FA4}" type="presOf" srcId="{03CCB9DF-45C5-4D6C-AA80-59374F384019}" destId="{529D1158-8570-4AB6-B5DD-123864BD3FF0}" srcOrd="0" destOrd="0" presId="urn:microsoft.com/office/officeart/2008/layout/LinedList"/>
    <dgm:cxn modelId="{1DBE46CD-7D77-4F1E-8093-9DE4D94E42CF}" type="presOf" srcId="{0E426CF1-F03D-4DFC-B491-6A0AAE596993}" destId="{2BA3ED12-CBFB-4D94-97AF-31A653AB92B0}" srcOrd="0" destOrd="0" presId="urn:microsoft.com/office/officeart/2008/layout/LinedList"/>
    <dgm:cxn modelId="{BC06F0D7-D6C4-404D-8175-02EE8A7D789C}" srcId="{45934BE4-4D3B-4A3C-8A5B-04684D515CAA}" destId="{9D4442AC-8936-43CE-91BA-8D6F75698B8A}" srcOrd="3" destOrd="0" parTransId="{A26EF064-35FC-416D-930C-BBEA0BC9905D}" sibTransId="{126EB8B7-32AB-4635-9192-F06C5A6EA8AC}"/>
    <dgm:cxn modelId="{1BBA8DDE-C8E0-4A74-A57B-D1E59721915F}" type="presOf" srcId="{32405DED-196A-4677-B47B-925C1B14C75F}" destId="{792A8820-0D58-46C6-8715-670D669546C8}" srcOrd="0" destOrd="0" presId="urn:microsoft.com/office/officeart/2008/layout/LinedList"/>
    <dgm:cxn modelId="{15D518EA-FD2C-4E13-8072-3D82D786CBB5}" srcId="{45934BE4-4D3B-4A3C-8A5B-04684D515CAA}" destId="{4C1485C9-114F-41A1-B1DC-1488B9B3463E}" srcOrd="0" destOrd="0" parTransId="{703D71FE-1278-4412-A187-F39B9AF2E828}" sibTransId="{C1F5A4E1-685D-435F-94C8-A04DB460C071}"/>
    <dgm:cxn modelId="{E9B273F8-7FCA-4BD4-8789-0B327950EA19}" type="presOf" srcId="{9D4442AC-8936-43CE-91BA-8D6F75698B8A}" destId="{707A67EF-9DA1-4C5D-9688-FA603E7CC1C3}" srcOrd="0" destOrd="0" presId="urn:microsoft.com/office/officeart/2008/layout/LinedList"/>
    <dgm:cxn modelId="{AC20E8F8-FA7C-4E7B-A292-133519622E65}" srcId="{45934BE4-4D3B-4A3C-8A5B-04684D515CAA}" destId="{0E426CF1-F03D-4DFC-B491-6A0AAE596993}" srcOrd="4" destOrd="0" parTransId="{E60A2274-FF67-4F67-8BDE-3FBA8207E12A}" sibTransId="{6463DAB8-2F55-4FD2-95BA-656EA7BF01BB}"/>
    <dgm:cxn modelId="{089909FF-48D2-4C9E-B64F-7CAD243FCD8A}" type="presOf" srcId="{BBDDCEEF-0169-41F4-BAF4-6C559F261851}" destId="{09131C0F-5C92-447F-954D-163EA83C4D98}" srcOrd="0" destOrd="0" presId="urn:microsoft.com/office/officeart/2008/layout/LinedList"/>
    <dgm:cxn modelId="{890345AD-7E8A-4A5C-B723-B68C17E3049C}" type="presParOf" srcId="{D0D1B9FE-DD76-4DC0-871B-7BAE6AE32E5D}" destId="{FAC1284F-8651-4C3C-A2FC-CCC2BE54C181}" srcOrd="0" destOrd="0" presId="urn:microsoft.com/office/officeart/2008/layout/LinedList"/>
    <dgm:cxn modelId="{1A176917-79B0-4602-AF1C-460ADF0DA6E6}" type="presParOf" srcId="{D0D1B9FE-DD76-4DC0-871B-7BAE6AE32E5D}" destId="{EEBC7216-07E8-479F-87A4-29E82D8864AA}" srcOrd="1" destOrd="0" presId="urn:microsoft.com/office/officeart/2008/layout/LinedList"/>
    <dgm:cxn modelId="{AAB5C2C4-DAED-4214-9777-07FBC681863A}" type="presParOf" srcId="{EEBC7216-07E8-479F-87A4-29E82D8864AA}" destId="{9C382271-93C1-4D37-881B-514148EFB416}" srcOrd="0" destOrd="0" presId="urn:microsoft.com/office/officeart/2008/layout/LinedList"/>
    <dgm:cxn modelId="{903294DF-CEDD-441B-9397-3C0ABAD47E61}" type="presParOf" srcId="{EEBC7216-07E8-479F-87A4-29E82D8864AA}" destId="{BC14D673-47BE-4E28-AD3C-5589138458E3}" srcOrd="1" destOrd="0" presId="urn:microsoft.com/office/officeart/2008/layout/LinedList"/>
    <dgm:cxn modelId="{593C3ACC-7763-4891-819C-EDB63A67623A}" type="presParOf" srcId="{D0D1B9FE-DD76-4DC0-871B-7BAE6AE32E5D}" destId="{B71817EA-4025-4774-AEA8-9D16BD0C0C25}" srcOrd="2" destOrd="0" presId="urn:microsoft.com/office/officeart/2008/layout/LinedList"/>
    <dgm:cxn modelId="{9D1FD133-606E-4126-AF33-D26298C92A07}" type="presParOf" srcId="{D0D1B9FE-DD76-4DC0-871B-7BAE6AE32E5D}" destId="{2A2E4BE2-76B3-4CF2-A6D3-72903FFB4FBA}" srcOrd="3" destOrd="0" presId="urn:microsoft.com/office/officeart/2008/layout/LinedList"/>
    <dgm:cxn modelId="{9A1B5B7A-47B7-42EB-8126-27213AD8B83A}" type="presParOf" srcId="{2A2E4BE2-76B3-4CF2-A6D3-72903FFB4FBA}" destId="{792A8820-0D58-46C6-8715-670D669546C8}" srcOrd="0" destOrd="0" presId="urn:microsoft.com/office/officeart/2008/layout/LinedList"/>
    <dgm:cxn modelId="{D1A834BD-004A-4C4E-A4C7-16E4AEFEB5CD}" type="presParOf" srcId="{2A2E4BE2-76B3-4CF2-A6D3-72903FFB4FBA}" destId="{E713DE84-3CA7-4886-950E-5CD36FB01521}" srcOrd="1" destOrd="0" presId="urn:microsoft.com/office/officeart/2008/layout/LinedList"/>
    <dgm:cxn modelId="{BE0E3B4D-0DEC-49E1-A573-7F26643EF1C0}" type="presParOf" srcId="{D0D1B9FE-DD76-4DC0-871B-7BAE6AE32E5D}" destId="{00055A76-DDED-4DF5-9F8F-68BC823D9346}" srcOrd="4" destOrd="0" presId="urn:microsoft.com/office/officeart/2008/layout/LinedList"/>
    <dgm:cxn modelId="{94ACD38E-933F-4D97-B0A5-3A2B31A89C9D}" type="presParOf" srcId="{D0D1B9FE-DD76-4DC0-871B-7BAE6AE32E5D}" destId="{DB5DE7F6-4E21-4DE7-8EA4-21D233372098}" srcOrd="5" destOrd="0" presId="urn:microsoft.com/office/officeart/2008/layout/LinedList"/>
    <dgm:cxn modelId="{D369F0DF-F0AE-475A-9F54-D48BEA00D569}" type="presParOf" srcId="{DB5DE7F6-4E21-4DE7-8EA4-21D233372098}" destId="{2269676E-E0D7-4981-9AC6-9F8D51901297}" srcOrd="0" destOrd="0" presId="urn:microsoft.com/office/officeart/2008/layout/LinedList"/>
    <dgm:cxn modelId="{7D459A1A-6492-4A5B-9375-0DD734ED2B57}" type="presParOf" srcId="{DB5DE7F6-4E21-4DE7-8EA4-21D233372098}" destId="{8501E561-8804-4053-BE70-7F2944343350}" srcOrd="1" destOrd="0" presId="urn:microsoft.com/office/officeart/2008/layout/LinedList"/>
    <dgm:cxn modelId="{917A483D-20AB-4C1D-A663-54DDEEC58083}" type="presParOf" srcId="{D0D1B9FE-DD76-4DC0-871B-7BAE6AE32E5D}" destId="{67A66047-D4DF-4E3B-904A-D1062D26DFF8}" srcOrd="6" destOrd="0" presId="urn:microsoft.com/office/officeart/2008/layout/LinedList"/>
    <dgm:cxn modelId="{1C0C84D6-6F19-4FB4-A998-F89E55C2AB69}" type="presParOf" srcId="{D0D1B9FE-DD76-4DC0-871B-7BAE6AE32E5D}" destId="{DDBBF7DE-7C5A-402E-8026-98B18AA7F0D2}" srcOrd="7" destOrd="0" presId="urn:microsoft.com/office/officeart/2008/layout/LinedList"/>
    <dgm:cxn modelId="{422F8095-BCA8-4934-BACE-6C27DB64C118}" type="presParOf" srcId="{DDBBF7DE-7C5A-402E-8026-98B18AA7F0D2}" destId="{707A67EF-9DA1-4C5D-9688-FA603E7CC1C3}" srcOrd="0" destOrd="0" presId="urn:microsoft.com/office/officeart/2008/layout/LinedList"/>
    <dgm:cxn modelId="{4071793E-A191-45ED-8C7B-6F6B4E5256F0}" type="presParOf" srcId="{DDBBF7DE-7C5A-402E-8026-98B18AA7F0D2}" destId="{C5CF03C6-03BF-4F71-AFB0-1D56F2C25CA4}" srcOrd="1" destOrd="0" presId="urn:microsoft.com/office/officeart/2008/layout/LinedList"/>
    <dgm:cxn modelId="{AD158D75-7192-4B07-BA74-C373A60EC5DF}" type="presParOf" srcId="{D0D1B9FE-DD76-4DC0-871B-7BAE6AE32E5D}" destId="{6B503BC7-3F43-45A4-A406-F48CA4699957}" srcOrd="8" destOrd="0" presId="urn:microsoft.com/office/officeart/2008/layout/LinedList"/>
    <dgm:cxn modelId="{66839F0E-ED22-47E2-9AE2-2BFAF0CD2340}" type="presParOf" srcId="{D0D1B9FE-DD76-4DC0-871B-7BAE6AE32E5D}" destId="{4BF1D2D3-8A1B-4BFD-8AA0-6109F54D1D82}" srcOrd="9" destOrd="0" presId="urn:microsoft.com/office/officeart/2008/layout/LinedList"/>
    <dgm:cxn modelId="{AB9A00D8-768E-41BA-B209-9E7708622E86}" type="presParOf" srcId="{4BF1D2D3-8A1B-4BFD-8AA0-6109F54D1D82}" destId="{2BA3ED12-CBFB-4D94-97AF-31A653AB92B0}" srcOrd="0" destOrd="0" presId="urn:microsoft.com/office/officeart/2008/layout/LinedList"/>
    <dgm:cxn modelId="{A41FB097-035C-4C5E-9C46-4F4BD5187DA4}" type="presParOf" srcId="{4BF1D2D3-8A1B-4BFD-8AA0-6109F54D1D82}" destId="{631E9047-32BA-4FE9-A181-CE252AC62437}" srcOrd="1" destOrd="0" presId="urn:microsoft.com/office/officeart/2008/layout/LinedList"/>
    <dgm:cxn modelId="{74D3D40C-935B-4D4E-8F46-E957C30E3D8F}" type="presParOf" srcId="{D0D1B9FE-DD76-4DC0-871B-7BAE6AE32E5D}" destId="{C1769D6B-F14C-46D1-9019-D4F97E1712D6}" srcOrd="10" destOrd="0" presId="urn:microsoft.com/office/officeart/2008/layout/LinedList"/>
    <dgm:cxn modelId="{3A8AA1A5-5055-4F85-9635-65E936BA09E4}" type="presParOf" srcId="{D0D1B9FE-DD76-4DC0-871B-7BAE6AE32E5D}" destId="{F04F7BB8-239D-4CB6-93D8-E75A33A3B48B}" srcOrd="11" destOrd="0" presId="urn:microsoft.com/office/officeart/2008/layout/LinedList"/>
    <dgm:cxn modelId="{F232D23E-D13E-4178-9759-4AD9A956DA90}" type="presParOf" srcId="{F04F7BB8-239D-4CB6-93D8-E75A33A3B48B}" destId="{0B88A194-96FB-4BE8-AFEC-ED02FA24738E}" srcOrd="0" destOrd="0" presId="urn:microsoft.com/office/officeart/2008/layout/LinedList"/>
    <dgm:cxn modelId="{86338961-9361-4210-8312-BCAE00295DF3}" type="presParOf" srcId="{F04F7BB8-239D-4CB6-93D8-E75A33A3B48B}" destId="{B5152524-EFAD-4001-AE36-677DED5F1608}" srcOrd="1" destOrd="0" presId="urn:microsoft.com/office/officeart/2008/layout/LinedList"/>
    <dgm:cxn modelId="{9B8E9650-52B2-49C8-B2AA-47064725D80C}" type="presParOf" srcId="{D0D1B9FE-DD76-4DC0-871B-7BAE6AE32E5D}" destId="{98C3DC96-4EA8-4952-810A-483044E5A1CC}" srcOrd="12" destOrd="0" presId="urn:microsoft.com/office/officeart/2008/layout/LinedList"/>
    <dgm:cxn modelId="{B9A7CC20-15FA-4DF2-8F76-437146396816}" type="presParOf" srcId="{D0D1B9FE-DD76-4DC0-871B-7BAE6AE32E5D}" destId="{DFC92BEE-173F-4350-9152-A4714B25B1C1}" srcOrd="13" destOrd="0" presId="urn:microsoft.com/office/officeart/2008/layout/LinedList"/>
    <dgm:cxn modelId="{2C80C116-578E-4495-BC83-8DDFB8AEE1BD}" type="presParOf" srcId="{DFC92BEE-173F-4350-9152-A4714B25B1C1}" destId="{09131C0F-5C92-447F-954D-163EA83C4D98}" srcOrd="0" destOrd="0" presId="urn:microsoft.com/office/officeart/2008/layout/LinedList"/>
    <dgm:cxn modelId="{4976CC2D-C64C-46BC-800B-F3560B23AAD9}" type="presParOf" srcId="{DFC92BEE-173F-4350-9152-A4714B25B1C1}" destId="{4431458B-BDE7-4D87-A31D-406A8B1E536D}" srcOrd="1" destOrd="0" presId="urn:microsoft.com/office/officeart/2008/layout/LinedList"/>
    <dgm:cxn modelId="{492F319B-4427-45C3-81A8-FBB3E88C2EC2}" type="presParOf" srcId="{D0D1B9FE-DD76-4DC0-871B-7BAE6AE32E5D}" destId="{2FE615A1-CEC9-459C-A5FB-F4A669A9CB9D}" srcOrd="14" destOrd="0" presId="urn:microsoft.com/office/officeart/2008/layout/LinedList"/>
    <dgm:cxn modelId="{4B0DA5FC-C118-4ED1-A19F-350280CB7C9B}" type="presParOf" srcId="{D0D1B9FE-DD76-4DC0-871B-7BAE6AE32E5D}" destId="{A91C58F9-3C2D-4DE2-9C09-892523FF62F5}" srcOrd="15" destOrd="0" presId="urn:microsoft.com/office/officeart/2008/layout/LinedList"/>
    <dgm:cxn modelId="{4CAD1CD5-2F2A-42F5-BEE5-F82890DEFA73}" type="presParOf" srcId="{A91C58F9-3C2D-4DE2-9C09-892523FF62F5}" destId="{529D1158-8570-4AB6-B5DD-123864BD3FF0}" srcOrd="0" destOrd="0" presId="urn:microsoft.com/office/officeart/2008/layout/LinedList"/>
    <dgm:cxn modelId="{ED8A6D82-C56D-48F2-BD7B-85C728561BD5}" type="presParOf" srcId="{A91C58F9-3C2D-4DE2-9C09-892523FF62F5}" destId="{728DF464-96EE-488F-9CD9-135EBC84B258}"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C1284F-8651-4C3C-A2FC-CCC2BE54C181}">
      <dsp:nvSpPr>
        <dsp:cNvPr id="0" name=""/>
        <dsp:cNvSpPr/>
      </dsp:nvSpPr>
      <dsp:spPr>
        <a:xfrm>
          <a:off x="0" y="0"/>
          <a:ext cx="93472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382271-93C1-4D37-881B-514148EFB416}">
      <dsp:nvSpPr>
        <dsp:cNvPr id="0" name=""/>
        <dsp:cNvSpPr/>
      </dsp:nvSpPr>
      <dsp:spPr>
        <a:xfrm>
          <a:off x="0" y="0"/>
          <a:ext cx="9347200" cy="5413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latin typeface="Calibri" panose="020F0502020204030204" pitchFamily="34" charset="0"/>
              <a:cs typeface="Calibri" panose="020F0502020204030204" pitchFamily="34" charset="0"/>
            </a:rPr>
            <a:t>Low-Income Housing Tax Credits (4% and 9%)</a:t>
          </a:r>
        </a:p>
      </dsp:txBody>
      <dsp:txXfrm>
        <a:off x="0" y="0"/>
        <a:ext cx="9347200" cy="541337"/>
      </dsp:txXfrm>
    </dsp:sp>
    <dsp:sp modelId="{B71817EA-4025-4774-AEA8-9D16BD0C0C25}">
      <dsp:nvSpPr>
        <dsp:cNvPr id="0" name=""/>
        <dsp:cNvSpPr/>
      </dsp:nvSpPr>
      <dsp:spPr>
        <a:xfrm>
          <a:off x="0" y="541337"/>
          <a:ext cx="93472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2A8820-0D58-46C6-8715-670D669546C8}">
      <dsp:nvSpPr>
        <dsp:cNvPr id="0" name=""/>
        <dsp:cNvSpPr/>
      </dsp:nvSpPr>
      <dsp:spPr>
        <a:xfrm>
          <a:off x="0" y="541337"/>
          <a:ext cx="9347200" cy="5413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latin typeface="Calibri" panose="020F0502020204030204" pitchFamily="34" charset="0"/>
              <a:cs typeface="Calibri" panose="020F0502020204030204" pitchFamily="34" charset="0"/>
            </a:rPr>
            <a:t>Illinois Affordable Housing Tax Credits (Donation Tax Credit)</a:t>
          </a:r>
        </a:p>
      </dsp:txBody>
      <dsp:txXfrm>
        <a:off x="0" y="541337"/>
        <a:ext cx="9347200" cy="541337"/>
      </dsp:txXfrm>
    </dsp:sp>
    <dsp:sp modelId="{00055A76-DDED-4DF5-9F8F-68BC823D9346}">
      <dsp:nvSpPr>
        <dsp:cNvPr id="0" name=""/>
        <dsp:cNvSpPr/>
      </dsp:nvSpPr>
      <dsp:spPr>
        <a:xfrm>
          <a:off x="0" y="1082675"/>
          <a:ext cx="93472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69676E-E0D7-4981-9AC6-9F8D51901297}">
      <dsp:nvSpPr>
        <dsp:cNvPr id="0" name=""/>
        <dsp:cNvSpPr/>
      </dsp:nvSpPr>
      <dsp:spPr>
        <a:xfrm>
          <a:off x="0" y="1082675"/>
          <a:ext cx="9347200" cy="5413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latin typeface="Calibri" panose="020F0502020204030204" pitchFamily="34" charset="0"/>
              <a:cs typeface="Calibri" panose="020F0502020204030204" pitchFamily="34" charset="0"/>
            </a:rPr>
            <a:t>First Mortgage Loan Products (Construction and Permanent)</a:t>
          </a:r>
        </a:p>
      </dsp:txBody>
      <dsp:txXfrm>
        <a:off x="0" y="1082675"/>
        <a:ext cx="9347200" cy="541337"/>
      </dsp:txXfrm>
    </dsp:sp>
    <dsp:sp modelId="{67A66047-D4DF-4E3B-904A-D1062D26DFF8}">
      <dsp:nvSpPr>
        <dsp:cNvPr id="0" name=""/>
        <dsp:cNvSpPr/>
      </dsp:nvSpPr>
      <dsp:spPr>
        <a:xfrm>
          <a:off x="0" y="1624012"/>
          <a:ext cx="93472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7A67EF-9DA1-4C5D-9688-FA603E7CC1C3}">
      <dsp:nvSpPr>
        <dsp:cNvPr id="0" name=""/>
        <dsp:cNvSpPr/>
      </dsp:nvSpPr>
      <dsp:spPr>
        <a:xfrm>
          <a:off x="0" y="1624012"/>
          <a:ext cx="9347200" cy="5413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latin typeface="Calibri" panose="020F0502020204030204" pitchFamily="34" charset="0"/>
              <a:cs typeface="Calibri" panose="020F0502020204030204" pitchFamily="34" charset="0"/>
            </a:rPr>
            <a:t>Taxable and Tax-Exempt Bond Financing</a:t>
          </a:r>
        </a:p>
      </dsp:txBody>
      <dsp:txXfrm>
        <a:off x="0" y="1624012"/>
        <a:ext cx="9347200" cy="541337"/>
      </dsp:txXfrm>
    </dsp:sp>
    <dsp:sp modelId="{6B503BC7-3F43-45A4-A406-F48CA4699957}">
      <dsp:nvSpPr>
        <dsp:cNvPr id="0" name=""/>
        <dsp:cNvSpPr/>
      </dsp:nvSpPr>
      <dsp:spPr>
        <a:xfrm>
          <a:off x="0" y="2165350"/>
          <a:ext cx="93472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A3ED12-CBFB-4D94-97AF-31A653AB92B0}">
      <dsp:nvSpPr>
        <dsp:cNvPr id="0" name=""/>
        <dsp:cNvSpPr/>
      </dsp:nvSpPr>
      <dsp:spPr>
        <a:xfrm>
          <a:off x="0" y="2165350"/>
          <a:ext cx="9347200" cy="5413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latin typeface="Calibri" panose="020F0502020204030204" pitchFamily="34" charset="0"/>
              <a:cs typeface="Calibri" panose="020F0502020204030204" pitchFamily="34" charset="0"/>
            </a:rPr>
            <a:t>Illinois Affordable Housing Trust Fund</a:t>
          </a:r>
        </a:p>
      </dsp:txBody>
      <dsp:txXfrm>
        <a:off x="0" y="2165350"/>
        <a:ext cx="9347200" cy="541337"/>
      </dsp:txXfrm>
    </dsp:sp>
    <dsp:sp modelId="{C1769D6B-F14C-46D1-9019-D4F97E1712D6}">
      <dsp:nvSpPr>
        <dsp:cNvPr id="0" name=""/>
        <dsp:cNvSpPr/>
      </dsp:nvSpPr>
      <dsp:spPr>
        <a:xfrm>
          <a:off x="0" y="2706687"/>
          <a:ext cx="93472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88A194-96FB-4BE8-AFEC-ED02FA24738E}">
      <dsp:nvSpPr>
        <dsp:cNvPr id="0" name=""/>
        <dsp:cNvSpPr/>
      </dsp:nvSpPr>
      <dsp:spPr>
        <a:xfrm>
          <a:off x="0" y="2706687"/>
          <a:ext cx="9347200" cy="5413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latin typeface="Calibri" panose="020F0502020204030204" pitchFamily="34" charset="0"/>
              <a:cs typeface="Calibri" panose="020F0502020204030204" pitchFamily="34" charset="0"/>
            </a:rPr>
            <a:t>HOME Investment Partnerships Program</a:t>
          </a:r>
        </a:p>
      </dsp:txBody>
      <dsp:txXfrm>
        <a:off x="0" y="2706687"/>
        <a:ext cx="9347200" cy="541337"/>
      </dsp:txXfrm>
    </dsp:sp>
    <dsp:sp modelId="{98C3DC96-4EA8-4952-810A-483044E5A1CC}">
      <dsp:nvSpPr>
        <dsp:cNvPr id="0" name=""/>
        <dsp:cNvSpPr/>
      </dsp:nvSpPr>
      <dsp:spPr>
        <a:xfrm>
          <a:off x="0" y="3248025"/>
          <a:ext cx="93472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131C0F-5C92-447F-954D-163EA83C4D98}">
      <dsp:nvSpPr>
        <dsp:cNvPr id="0" name=""/>
        <dsp:cNvSpPr/>
      </dsp:nvSpPr>
      <dsp:spPr>
        <a:xfrm>
          <a:off x="0" y="3248025"/>
          <a:ext cx="9347200" cy="5413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latin typeface="Calibri" panose="020F0502020204030204" pitchFamily="34" charset="0"/>
              <a:cs typeface="Calibri" panose="020F0502020204030204" pitchFamily="34" charset="0"/>
            </a:rPr>
            <a:t>National Housing Trust Fund</a:t>
          </a:r>
        </a:p>
      </dsp:txBody>
      <dsp:txXfrm>
        <a:off x="0" y="3248025"/>
        <a:ext cx="9347200" cy="541337"/>
      </dsp:txXfrm>
    </dsp:sp>
    <dsp:sp modelId="{2FE615A1-CEC9-459C-A5FB-F4A669A9CB9D}">
      <dsp:nvSpPr>
        <dsp:cNvPr id="0" name=""/>
        <dsp:cNvSpPr/>
      </dsp:nvSpPr>
      <dsp:spPr>
        <a:xfrm>
          <a:off x="0" y="3789362"/>
          <a:ext cx="93472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9D1158-8570-4AB6-B5DD-123864BD3FF0}">
      <dsp:nvSpPr>
        <dsp:cNvPr id="0" name=""/>
        <dsp:cNvSpPr/>
      </dsp:nvSpPr>
      <dsp:spPr>
        <a:xfrm>
          <a:off x="0" y="3789362"/>
          <a:ext cx="9347200" cy="5413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latin typeface="Calibri" panose="020F0502020204030204" pitchFamily="34" charset="0"/>
              <a:cs typeface="Calibri" panose="020F0502020204030204" pitchFamily="34" charset="0"/>
            </a:rPr>
            <a:t>IHDA/HUD/Federal Financing Bank/US Treasury Mortgage</a:t>
          </a:r>
        </a:p>
      </dsp:txBody>
      <dsp:txXfrm>
        <a:off x="0" y="3789362"/>
        <a:ext cx="9347200" cy="541337"/>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00C96C-1E24-4DDC-B732-2BF02F87284E}" type="datetimeFigureOut">
              <a:rPr lang="en-US" smtClean="0"/>
              <a:t>9/23/2025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12E228-8E4F-4CCB-AB08-DE4E8011FB6A}" type="slidenum">
              <a:rPr lang="en-US" smtClean="0"/>
              <a:t>‹#›</a:t>
            </a:fld>
            <a:endParaRPr lang="en-US"/>
          </a:p>
        </p:txBody>
      </p:sp>
    </p:spTree>
    <p:extLst>
      <p:ext uri="{BB962C8B-B14F-4D97-AF65-F5344CB8AC3E}">
        <p14:creationId xmlns:p14="http://schemas.microsoft.com/office/powerpoint/2010/main" val="20526023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698A8C-6FFA-9691-AC6C-C8DFD306DF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77B0AB-FEC9-1E22-91BC-BFF1CC80F0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F85853-88B7-C89D-8E67-7144EA50D74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6E2A63A-4620-8F2E-4E2D-945927EA70D2}"/>
              </a:ext>
            </a:extLst>
          </p:cNvPr>
          <p:cNvSpPr>
            <a:spLocks noGrp="1"/>
          </p:cNvSpPr>
          <p:nvPr>
            <p:ph type="sldNum" sz="quarter" idx="5"/>
          </p:nvPr>
        </p:nvSpPr>
        <p:spPr/>
        <p:txBody>
          <a:bodyPr/>
          <a:lstStyle/>
          <a:p>
            <a:fld id="{74390518-E1D3-434B-8697-DE9A9B3FED08}" type="slidenum">
              <a:rPr lang="en-US" smtClean="0"/>
              <a:t>1</a:t>
            </a:fld>
            <a:endParaRPr lang="en-US" dirty="0"/>
          </a:p>
        </p:txBody>
      </p:sp>
    </p:spTree>
    <p:extLst>
      <p:ext uri="{BB962C8B-B14F-4D97-AF65-F5344CB8AC3E}">
        <p14:creationId xmlns:p14="http://schemas.microsoft.com/office/powerpoint/2010/main" val="11908076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A1FDB3-8ECE-9349-19F1-7A964072A8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696E82-1945-88DA-D47E-D55AA1D114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81EADF-19D8-2EB8-DA6E-F1CBD0B82FB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BCA8F68-485A-4BE5-0C4C-0003FEF63722}"/>
              </a:ext>
            </a:extLst>
          </p:cNvPr>
          <p:cNvSpPr>
            <a:spLocks noGrp="1"/>
          </p:cNvSpPr>
          <p:nvPr>
            <p:ph type="sldNum" sz="quarter" idx="5"/>
          </p:nvPr>
        </p:nvSpPr>
        <p:spPr/>
        <p:txBody>
          <a:bodyPr/>
          <a:lstStyle/>
          <a:p>
            <a:fld id="{74390518-E1D3-434B-8697-DE9A9B3FED08}" type="slidenum">
              <a:rPr lang="en-US" smtClean="0"/>
              <a:t>11</a:t>
            </a:fld>
            <a:endParaRPr lang="en-US" dirty="0"/>
          </a:p>
        </p:txBody>
      </p:sp>
    </p:spTree>
    <p:extLst>
      <p:ext uri="{BB962C8B-B14F-4D97-AF65-F5344CB8AC3E}">
        <p14:creationId xmlns:p14="http://schemas.microsoft.com/office/powerpoint/2010/main" val="12574925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FB430A-F72A-1D0B-69AA-183D5797CC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533A44-61DE-12B6-1185-B34059F430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549EE2-81D4-0B2D-F049-48783B3F10D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7EA1DF9-F89C-EED5-217A-217503089618}"/>
              </a:ext>
            </a:extLst>
          </p:cNvPr>
          <p:cNvSpPr>
            <a:spLocks noGrp="1"/>
          </p:cNvSpPr>
          <p:nvPr>
            <p:ph type="sldNum" sz="quarter" idx="5"/>
          </p:nvPr>
        </p:nvSpPr>
        <p:spPr/>
        <p:txBody>
          <a:bodyPr/>
          <a:lstStyle/>
          <a:p>
            <a:fld id="{74390518-E1D3-434B-8697-DE9A9B3FED08}" type="slidenum">
              <a:rPr lang="en-US" smtClean="0"/>
              <a:t>12</a:t>
            </a:fld>
            <a:endParaRPr lang="en-US" dirty="0"/>
          </a:p>
        </p:txBody>
      </p:sp>
    </p:spTree>
    <p:extLst>
      <p:ext uri="{BB962C8B-B14F-4D97-AF65-F5344CB8AC3E}">
        <p14:creationId xmlns:p14="http://schemas.microsoft.com/office/powerpoint/2010/main" val="11829277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577D9E-990A-0D69-949F-97972F5A67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9ACDEE-4B4E-9540-C78D-ACF7203BCD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423251-7788-F217-4B02-516A7CFBF34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6908016-D54C-2859-01C9-5C958F777CC8}"/>
              </a:ext>
            </a:extLst>
          </p:cNvPr>
          <p:cNvSpPr>
            <a:spLocks noGrp="1"/>
          </p:cNvSpPr>
          <p:nvPr>
            <p:ph type="sldNum" sz="quarter" idx="5"/>
          </p:nvPr>
        </p:nvSpPr>
        <p:spPr/>
        <p:txBody>
          <a:bodyPr/>
          <a:lstStyle/>
          <a:p>
            <a:fld id="{74390518-E1D3-434B-8697-DE9A9B3FED08}" type="slidenum">
              <a:rPr lang="en-US" smtClean="0"/>
              <a:t>13</a:t>
            </a:fld>
            <a:endParaRPr lang="en-US" dirty="0"/>
          </a:p>
        </p:txBody>
      </p:sp>
    </p:spTree>
    <p:extLst>
      <p:ext uri="{BB962C8B-B14F-4D97-AF65-F5344CB8AC3E}">
        <p14:creationId xmlns:p14="http://schemas.microsoft.com/office/powerpoint/2010/main" val="38587215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08091C-B813-741F-31A9-10BB28A194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35362C-CB7A-D7C8-F233-9F68124458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C1CFAA-D06A-406C-6A9E-221BA9E0F72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3E31136-E3CE-EAAE-39A8-74B194D2CBDB}"/>
              </a:ext>
            </a:extLst>
          </p:cNvPr>
          <p:cNvSpPr>
            <a:spLocks noGrp="1"/>
          </p:cNvSpPr>
          <p:nvPr>
            <p:ph type="sldNum" sz="quarter" idx="5"/>
          </p:nvPr>
        </p:nvSpPr>
        <p:spPr/>
        <p:txBody>
          <a:bodyPr/>
          <a:lstStyle/>
          <a:p>
            <a:fld id="{74390518-E1D3-434B-8697-DE9A9B3FED08}" type="slidenum">
              <a:rPr lang="en-US" smtClean="0"/>
              <a:t>14</a:t>
            </a:fld>
            <a:endParaRPr lang="en-US" dirty="0"/>
          </a:p>
        </p:txBody>
      </p:sp>
    </p:spTree>
    <p:extLst>
      <p:ext uri="{BB962C8B-B14F-4D97-AF65-F5344CB8AC3E}">
        <p14:creationId xmlns:p14="http://schemas.microsoft.com/office/powerpoint/2010/main" val="16625188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4A5C14-F698-8601-F3DE-3D510AFC3C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485864-744F-14BE-C9FA-1D91BDA115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D4E4EA-B49E-ECEC-441C-CA13F274346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FCD3EC6-EEDB-1D7B-A493-CEBF4EF67746}"/>
              </a:ext>
            </a:extLst>
          </p:cNvPr>
          <p:cNvSpPr>
            <a:spLocks noGrp="1"/>
          </p:cNvSpPr>
          <p:nvPr>
            <p:ph type="sldNum" sz="quarter" idx="5"/>
          </p:nvPr>
        </p:nvSpPr>
        <p:spPr/>
        <p:txBody>
          <a:bodyPr/>
          <a:lstStyle/>
          <a:p>
            <a:fld id="{74390518-E1D3-434B-8697-DE9A9B3FED08}" type="slidenum">
              <a:rPr lang="en-US" smtClean="0"/>
              <a:t>15</a:t>
            </a:fld>
            <a:endParaRPr lang="en-US" dirty="0"/>
          </a:p>
        </p:txBody>
      </p:sp>
    </p:spTree>
    <p:extLst>
      <p:ext uri="{BB962C8B-B14F-4D97-AF65-F5344CB8AC3E}">
        <p14:creationId xmlns:p14="http://schemas.microsoft.com/office/powerpoint/2010/main" val="41751153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3DCB79-62C1-F366-6453-89CF3782C0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58F437-0890-DCF6-143D-BF4D2A4921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ECEA4E-F6B5-5EF0-DADB-63152F81510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3BEA311-F376-F6F7-DB1F-127BD32B935F}"/>
              </a:ext>
            </a:extLst>
          </p:cNvPr>
          <p:cNvSpPr>
            <a:spLocks noGrp="1"/>
          </p:cNvSpPr>
          <p:nvPr>
            <p:ph type="sldNum" sz="quarter" idx="5"/>
          </p:nvPr>
        </p:nvSpPr>
        <p:spPr/>
        <p:txBody>
          <a:bodyPr/>
          <a:lstStyle/>
          <a:p>
            <a:fld id="{74390518-E1D3-434B-8697-DE9A9B3FED08}" type="slidenum">
              <a:rPr lang="en-US" smtClean="0"/>
              <a:t>16</a:t>
            </a:fld>
            <a:endParaRPr lang="en-US" dirty="0"/>
          </a:p>
        </p:txBody>
      </p:sp>
    </p:spTree>
    <p:extLst>
      <p:ext uri="{BB962C8B-B14F-4D97-AF65-F5344CB8AC3E}">
        <p14:creationId xmlns:p14="http://schemas.microsoft.com/office/powerpoint/2010/main" val="39692868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DCF362-19BB-08FA-8A06-6DB410BE08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EA770E-3AB9-13D7-1D76-3793E70817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A78925-913E-017B-7181-0BBF6F0D461F}"/>
              </a:ext>
            </a:extLst>
          </p:cNvPr>
          <p:cNvSpPr>
            <a:spLocks noGrp="1"/>
          </p:cNvSpPr>
          <p:nvPr>
            <p:ph type="body" idx="1"/>
          </p:nvPr>
        </p:nvSpPr>
        <p:spPr/>
        <p:txBody>
          <a:bodyPr/>
          <a:lstStyle/>
          <a:p>
            <a:r>
              <a:rPr lang="en-US" dirty="0"/>
              <a:t>Building utilization is used to create a type of land use map that is important to get a sense of how much a community is made up of different uses. It helps us to accurately analyze what is residential and what is not for a more accurate account of the housing stock.</a:t>
            </a:r>
          </a:p>
        </p:txBody>
      </p:sp>
      <p:sp>
        <p:nvSpPr>
          <p:cNvPr id="4" name="Slide Number Placeholder 3">
            <a:extLst>
              <a:ext uri="{FF2B5EF4-FFF2-40B4-BE49-F238E27FC236}">
                <a16:creationId xmlns:a16="http://schemas.microsoft.com/office/drawing/2014/main" id="{86C96AC2-5626-4E2C-890E-69D37812E5EF}"/>
              </a:ext>
            </a:extLst>
          </p:cNvPr>
          <p:cNvSpPr>
            <a:spLocks noGrp="1"/>
          </p:cNvSpPr>
          <p:nvPr>
            <p:ph type="sldNum" sz="quarter" idx="5"/>
          </p:nvPr>
        </p:nvSpPr>
        <p:spPr/>
        <p:txBody>
          <a:bodyPr/>
          <a:lstStyle/>
          <a:p>
            <a:fld id="{74390518-E1D3-434B-8697-DE9A9B3FED08}" type="slidenum">
              <a:rPr lang="en-US" smtClean="0"/>
              <a:t>17</a:t>
            </a:fld>
            <a:endParaRPr lang="en-US" dirty="0"/>
          </a:p>
        </p:txBody>
      </p:sp>
    </p:spTree>
    <p:extLst>
      <p:ext uri="{BB962C8B-B14F-4D97-AF65-F5344CB8AC3E}">
        <p14:creationId xmlns:p14="http://schemas.microsoft.com/office/powerpoint/2010/main" val="4789200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62531D-C813-DD50-9674-21C7D2DCB9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87E17C-E814-E78F-235C-DDFDCFE1D0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834782-5504-43E6-E082-5B45F2BBB9B9}"/>
              </a:ext>
            </a:extLst>
          </p:cNvPr>
          <p:cNvSpPr>
            <a:spLocks noGrp="1"/>
          </p:cNvSpPr>
          <p:nvPr>
            <p:ph type="body" idx="1"/>
          </p:nvPr>
        </p:nvSpPr>
        <p:spPr/>
        <p:txBody>
          <a:bodyPr/>
          <a:lstStyle/>
          <a:p>
            <a:r>
              <a:rPr lang="en-US" dirty="0"/>
              <a:t>We look at what type of residential property occupies the parcel to get an idea of what type of housing exists in communities. IF there is room for more Single Family or Multifamily units, this map can help partner communities make that determination. </a:t>
            </a:r>
          </a:p>
        </p:txBody>
      </p:sp>
      <p:sp>
        <p:nvSpPr>
          <p:cNvPr id="4" name="Slide Number Placeholder 3">
            <a:extLst>
              <a:ext uri="{FF2B5EF4-FFF2-40B4-BE49-F238E27FC236}">
                <a16:creationId xmlns:a16="http://schemas.microsoft.com/office/drawing/2014/main" id="{4596F1F5-63ED-A245-A0BF-A92253FFB5C2}"/>
              </a:ext>
            </a:extLst>
          </p:cNvPr>
          <p:cNvSpPr>
            <a:spLocks noGrp="1"/>
          </p:cNvSpPr>
          <p:nvPr>
            <p:ph type="sldNum" sz="quarter" idx="5"/>
          </p:nvPr>
        </p:nvSpPr>
        <p:spPr/>
        <p:txBody>
          <a:bodyPr/>
          <a:lstStyle/>
          <a:p>
            <a:fld id="{74390518-E1D3-434B-8697-DE9A9B3FED08}" type="slidenum">
              <a:rPr lang="en-US" smtClean="0"/>
              <a:t>18</a:t>
            </a:fld>
            <a:endParaRPr lang="en-US" dirty="0"/>
          </a:p>
        </p:txBody>
      </p:sp>
    </p:spTree>
    <p:extLst>
      <p:ext uri="{BB962C8B-B14F-4D97-AF65-F5344CB8AC3E}">
        <p14:creationId xmlns:p14="http://schemas.microsoft.com/office/powerpoint/2010/main" val="5806010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9A4795-6400-7E93-272E-DAE0573DC8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571123-E2AB-7B1B-CE8B-015C813CCA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A5802D-2B98-1991-02F3-41997A54D0BC}"/>
              </a:ext>
            </a:extLst>
          </p:cNvPr>
          <p:cNvSpPr>
            <a:spLocks noGrp="1"/>
          </p:cNvSpPr>
          <p:nvPr>
            <p:ph type="body" idx="1"/>
          </p:nvPr>
        </p:nvSpPr>
        <p:spPr/>
        <p:txBody>
          <a:bodyPr/>
          <a:lstStyle/>
          <a:p>
            <a:r>
              <a:rPr lang="en-US" dirty="0"/>
              <a:t>Quality of the housing in the community is judged by this map. There are guidelines on how we rank the exterior condition of a property that is shared with volunteers who do the Housing Stock Survey. Those guidelines are detailed both at a training that IHDA planners conduct as well as in the field maps app itself. </a:t>
            </a:r>
          </a:p>
        </p:txBody>
      </p:sp>
      <p:sp>
        <p:nvSpPr>
          <p:cNvPr id="4" name="Slide Number Placeholder 3">
            <a:extLst>
              <a:ext uri="{FF2B5EF4-FFF2-40B4-BE49-F238E27FC236}">
                <a16:creationId xmlns:a16="http://schemas.microsoft.com/office/drawing/2014/main" id="{23B4F901-8011-7977-4093-9F4DA62973F5}"/>
              </a:ext>
            </a:extLst>
          </p:cNvPr>
          <p:cNvSpPr>
            <a:spLocks noGrp="1"/>
          </p:cNvSpPr>
          <p:nvPr>
            <p:ph type="sldNum" sz="quarter" idx="5"/>
          </p:nvPr>
        </p:nvSpPr>
        <p:spPr/>
        <p:txBody>
          <a:bodyPr/>
          <a:lstStyle/>
          <a:p>
            <a:fld id="{74390518-E1D3-434B-8697-DE9A9B3FED08}" type="slidenum">
              <a:rPr lang="en-US" smtClean="0"/>
              <a:t>19</a:t>
            </a:fld>
            <a:endParaRPr lang="en-US" dirty="0"/>
          </a:p>
        </p:txBody>
      </p:sp>
    </p:spTree>
    <p:extLst>
      <p:ext uri="{BB962C8B-B14F-4D97-AF65-F5344CB8AC3E}">
        <p14:creationId xmlns:p14="http://schemas.microsoft.com/office/powerpoint/2010/main" val="38278836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EFAE1F-CF0E-707B-7A07-4473AABE61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65484E-06FF-00BF-5C94-B031910D51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0FB37D-3217-EFD0-EF40-8665135F288F}"/>
              </a:ext>
            </a:extLst>
          </p:cNvPr>
          <p:cNvSpPr>
            <a:spLocks noGrp="1"/>
          </p:cNvSpPr>
          <p:nvPr>
            <p:ph type="body" idx="1"/>
          </p:nvPr>
        </p:nvSpPr>
        <p:spPr/>
        <p:txBody>
          <a:bodyPr/>
          <a:lstStyle/>
          <a:p>
            <a:r>
              <a:rPr lang="en-US" dirty="0"/>
              <a:t>Occupancy status is determined strictly based on if there is or is not evidence of occupancy. This map is not meant to be a definitive occupancy map but just the perception of the building in question.</a:t>
            </a:r>
          </a:p>
        </p:txBody>
      </p:sp>
      <p:sp>
        <p:nvSpPr>
          <p:cNvPr id="4" name="Slide Number Placeholder 3">
            <a:extLst>
              <a:ext uri="{FF2B5EF4-FFF2-40B4-BE49-F238E27FC236}">
                <a16:creationId xmlns:a16="http://schemas.microsoft.com/office/drawing/2014/main" id="{33106B5E-D35E-D7E5-6B2F-FACFB9CA0152}"/>
              </a:ext>
            </a:extLst>
          </p:cNvPr>
          <p:cNvSpPr>
            <a:spLocks noGrp="1"/>
          </p:cNvSpPr>
          <p:nvPr>
            <p:ph type="sldNum" sz="quarter" idx="5"/>
          </p:nvPr>
        </p:nvSpPr>
        <p:spPr/>
        <p:txBody>
          <a:bodyPr/>
          <a:lstStyle/>
          <a:p>
            <a:fld id="{74390518-E1D3-434B-8697-DE9A9B3FED08}" type="slidenum">
              <a:rPr lang="en-US" smtClean="0"/>
              <a:t>20</a:t>
            </a:fld>
            <a:endParaRPr lang="en-US" dirty="0"/>
          </a:p>
        </p:txBody>
      </p:sp>
    </p:spTree>
    <p:extLst>
      <p:ext uri="{BB962C8B-B14F-4D97-AF65-F5344CB8AC3E}">
        <p14:creationId xmlns:p14="http://schemas.microsoft.com/office/powerpoint/2010/main" val="2081599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390518-E1D3-434B-8697-DE9A9B3FED08}" type="slidenum">
              <a:rPr lang="en-US" smtClean="0"/>
              <a:t>3</a:t>
            </a:fld>
            <a:endParaRPr lang="en-US" dirty="0"/>
          </a:p>
        </p:txBody>
      </p:sp>
    </p:spTree>
    <p:extLst>
      <p:ext uri="{BB962C8B-B14F-4D97-AF65-F5344CB8AC3E}">
        <p14:creationId xmlns:p14="http://schemas.microsoft.com/office/powerpoint/2010/main" val="22529836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79A98B-B22B-CB83-F8F5-87D6735C44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2132BA-7713-DD19-D10B-E64CE5B670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C58B4E-1804-2949-5150-BE875DA22BE8}"/>
              </a:ext>
            </a:extLst>
          </p:cNvPr>
          <p:cNvSpPr>
            <a:spLocks noGrp="1"/>
          </p:cNvSpPr>
          <p:nvPr>
            <p:ph type="body" idx="1"/>
          </p:nvPr>
        </p:nvSpPr>
        <p:spPr/>
        <p:txBody>
          <a:bodyPr/>
          <a:lstStyle/>
          <a:p>
            <a:r>
              <a:rPr lang="en-US" dirty="0"/>
              <a:t>Roof condition is determined based on if there is any damage at all, loose gutters, missing shingles, etc. Even if a roof looks good with just minor repairs, it is marked as fair. This helps communities apply for grants that can be awarded out to individuals to assist with roof repair. </a:t>
            </a:r>
          </a:p>
        </p:txBody>
      </p:sp>
      <p:sp>
        <p:nvSpPr>
          <p:cNvPr id="4" name="Slide Number Placeholder 3">
            <a:extLst>
              <a:ext uri="{FF2B5EF4-FFF2-40B4-BE49-F238E27FC236}">
                <a16:creationId xmlns:a16="http://schemas.microsoft.com/office/drawing/2014/main" id="{22551D4F-57A7-55EC-58BB-32745251CE3D}"/>
              </a:ext>
            </a:extLst>
          </p:cNvPr>
          <p:cNvSpPr>
            <a:spLocks noGrp="1"/>
          </p:cNvSpPr>
          <p:nvPr>
            <p:ph type="sldNum" sz="quarter" idx="5"/>
          </p:nvPr>
        </p:nvSpPr>
        <p:spPr/>
        <p:txBody>
          <a:bodyPr/>
          <a:lstStyle/>
          <a:p>
            <a:fld id="{74390518-E1D3-434B-8697-DE9A9B3FED08}" type="slidenum">
              <a:rPr lang="en-US" smtClean="0"/>
              <a:t>21</a:t>
            </a:fld>
            <a:endParaRPr lang="en-US" dirty="0"/>
          </a:p>
        </p:txBody>
      </p:sp>
    </p:spTree>
    <p:extLst>
      <p:ext uri="{BB962C8B-B14F-4D97-AF65-F5344CB8AC3E}">
        <p14:creationId xmlns:p14="http://schemas.microsoft.com/office/powerpoint/2010/main" val="25910919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33FDA-1ACA-45A0-1F1A-CF87087BF0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2766D8-C75C-9C7B-C3F0-08F52A0F33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FB1678-A0DD-EED1-4320-719F2F0C62CC}"/>
              </a:ext>
            </a:extLst>
          </p:cNvPr>
          <p:cNvSpPr>
            <a:spLocks noGrp="1"/>
          </p:cNvSpPr>
          <p:nvPr>
            <p:ph type="body" idx="1"/>
          </p:nvPr>
        </p:nvSpPr>
        <p:spPr/>
        <p:txBody>
          <a:bodyPr/>
          <a:lstStyle/>
          <a:p>
            <a:r>
              <a:rPr lang="en-US" dirty="0"/>
              <a:t>Paint condition includes siding condition as well. This, again, helps with grants that can go to individuals to assist with home repairs. </a:t>
            </a:r>
          </a:p>
        </p:txBody>
      </p:sp>
      <p:sp>
        <p:nvSpPr>
          <p:cNvPr id="4" name="Slide Number Placeholder 3">
            <a:extLst>
              <a:ext uri="{FF2B5EF4-FFF2-40B4-BE49-F238E27FC236}">
                <a16:creationId xmlns:a16="http://schemas.microsoft.com/office/drawing/2014/main" id="{B2B7B908-7749-53BB-01FD-3B35B9E5DA52}"/>
              </a:ext>
            </a:extLst>
          </p:cNvPr>
          <p:cNvSpPr>
            <a:spLocks noGrp="1"/>
          </p:cNvSpPr>
          <p:nvPr>
            <p:ph type="sldNum" sz="quarter" idx="5"/>
          </p:nvPr>
        </p:nvSpPr>
        <p:spPr/>
        <p:txBody>
          <a:bodyPr/>
          <a:lstStyle/>
          <a:p>
            <a:fld id="{74390518-E1D3-434B-8697-DE9A9B3FED08}" type="slidenum">
              <a:rPr lang="en-US" smtClean="0"/>
              <a:t>22</a:t>
            </a:fld>
            <a:endParaRPr lang="en-US" dirty="0"/>
          </a:p>
        </p:txBody>
      </p:sp>
    </p:spTree>
    <p:extLst>
      <p:ext uri="{BB962C8B-B14F-4D97-AF65-F5344CB8AC3E}">
        <p14:creationId xmlns:p14="http://schemas.microsoft.com/office/powerpoint/2010/main" val="40776846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E96546-B0F8-867B-ABA8-CAE88E1452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1F963F-A939-9441-6613-5E5E52983B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1CDCED-7126-16B6-28F7-3DCFCF47B986}"/>
              </a:ext>
            </a:extLst>
          </p:cNvPr>
          <p:cNvSpPr>
            <a:spLocks noGrp="1"/>
          </p:cNvSpPr>
          <p:nvPr>
            <p:ph type="body" idx="1"/>
          </p:nvPr>
        </p:nvSpPr>
        <p:spPr/>
        <p:txBody>
          <a:bodyPr/>
          <a:lstStyle/>
          <a:p>
            <a:r>
              <a:rPr lang="en-US" dirty="0"/>
              <a:t>Many partner communities like to see yard condition to compare and overlay any parcels where there is a vacant building and the city can identify which parcels need service to the yard.</a:t>
            </a:r>
          </a:p>
        </p:txBody>
      </p:sp>
      <p:sp>
        <p:nvSpPr>
          <p:cNvPr id="4" name="Slide Number Placeholder 3">
            <a:extLst>
              <a:ext uri="{FF2B5EF4-FFF2-40B4-BE49-F238E27FC236}">
                <a16:creationId xmlns:a16="http://schemas.microsoft.com/office/drawing/2014/main" id="{76D01953-7019-C838-7C27-D94D37A68E3E}"/>
              </a:ext>
            </a:extLst>
          </p:cNvPr>
          <p:cNvSpPr>
            <a:spLocks noGrp="1"/>
          </p:cNvSpPr>
          <p:nvPr>
            <p:ph type="sldNum" sz="quarter" idx="5"/>
          </p:nvPr>
        </p:nvSpPr>
        <p:spPr/>
        <p:txBody>
          <a:bodyPr/>
          <a:lstStyle/>
          <a:p>
            <a:fld id="{74390518-E1D3-434B-8697-DE9A9B3FED08}" type="slidenum">
              <a:rPr lang="en-US" smtClean="0"/>
              <a:t>23</a:t>
            </a:fld>
            <a:endParaRPr lang="en-US" dirty="0"/>
          </a:p>
        </p:txBody>
      </p:sp>
    </p:spTree>
    <p:extLst>
      <p:ext uri="{BB962C8B-B14F-4D97-AF65-F5344CB8AC3E}">
        <p14:creationId xmlns:p14="http://schemas.microsoft.com/office/powerpoint/2010/main" val="8323772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53EB87-EC72-0DCC-855E-3B7A680468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C1BB48-45DA-6815-2507-AB0C54BBEC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CF64B3-05B8-CC2D-2438-0668CE247AC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FB710D4-49ED-7CA9-4B4F-A6455F8E79D6}"/>
              </a:ext>
            </a:extLst>
          </p:cNvPr>
          <p:cNvSpPr>
            <a:spLocks noGrp="1"/>
          </p:cNvSpPr>
          <p:nvPr>
            <p:ph type="sldNum" sz="quarter" idx="5"/>
          </p:nvPr>
        </p:nvSpPr>
        <p:spPr/>
        <p:txBody>
          <a:bodyPr/>
          <a:lstStyle/>
          <a:p>
            <a:fld id="{74390518-E1D3-434B-8697-DE9A9B3FED08}" type="slidenum">
              <a:rPr lang="en-US" smtClean="0"/>
              <a:t>24</a:t>
            </a:fld>
            <a:endParaRPr lang="en-US" dirty="0"/>
          </a:p>
        </p:txBody>
      </p:sp>
    </p:spTree>
    <p:extLst>
      <p:ext uri="{BB962C8B-B14F-4D97-AF65-F5344CB8AC3E}">
        <p14:creationId xmlns:p14="http://schemas.microsoft.com/office/powerpoint/2010/main" val="2492170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EDCAB0-1A0D-D449-8C03-EBE6693A53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760DA0-47DB-066E-304D-74535EEC94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484439-DB1F-6B8C-00AD-CE8AB69B166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8EB5F66-522E-4316-3D5F-2980F326C610}"/>
              </a:ext>
            </a:extLst>
          </p:cNvPr>
          <p:cNvSpPr>
            <a:spLocks noGrp="1"/>
          </p:cNvSpPr>
          <p:nvPr>
            <p:ph type="sldNum" sz="quarter" idx="5"/>
          </p:nvPr>
        </p:nvSpPr>
        <p:spPr/>
        <p:txBody>
          <a:bodyPr/>
          <a:lstStyle/>
          <a:p>
            <a:fld id="{74390518-E1D3-434B-8697-DE9A9B3FED08}" type="slidenum">
              <a:rPr lang="en-US" smtClean="0"/>
              <a:t>25</a:t>
            </a:fld>
            <a:endParaRPr lang="en-US" dirty="0"/>
          </a:p>
        </p:txBody>
      </p:sp>
    </p:spTree>
    <p:extLst>
      <p:ext uri="{BB962C8B-B14F-4D97-AF65-F5344CB8AC3E}">
        <p14:creationId xmlns:p14="http://schemas.microsoft.com/office/powerpoint/2010/main" val="15794176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B084DE-C13C-A027-2304-EB5482E514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8733E8-E61E-C1B6-37F4-1C9CB50B12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3E0EC4-9A01-E724-CA46-32EE8F82D24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E1EFB9A-D072-40CB-C45F-7611984050BF}"/>
              </a:ext>
            </a:extLst>
          </p:cNvPr>
          <p:cNvSpPr>
            <a:spLocks noGrp="1"/>
          </p:cNvSpPr>
          <p:nvPr>
            <p:ph type="sldNum" sz="quarter" idx="5"/>
          </p:nvPr>
        </p:nvSpPr>
        <p:spPr/>
        <p:txBody>
          <a:bodyPr/>
          <a:lstStyle/>
          <a:p>
            <a:fld id="{74390518-E1D3-434B-8697-DE9A9B3FED08}" type="slidenum">
              <a:rPr lang="en-US" smtClean="0"/>
              <a:t>26</a:t>
            </a:fld>
            <a:endParaRPr lang="en-US" dirty="0"/>
          </a:p>
        </p:txBody>
      </p:sp>
    </p:spTree>
    <p:extLst>
      <p:ext uri="{BB962C8B-B14F-4D97-AF65-F5344CB8AC3E}">
        <p14:creationId xmlns:p14="http://schemas.microsoft.com/office/powerpoint/2010/main" val="31323689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EBA99-E605-20F2-340A-6FE00352A7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A37F98-0314-CF5C-FB67-A8D5BE8B68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784B24-C1EE-AB46-C727-F1E01831D11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B8ABEFD-8525-CCE0-452D-74FA69B2778A}"/>
              </a:ext>
            </a:extLst>
          </p:cNvPr>
          <p:cNvSpPr>
            <a:spLocks noGrp="1"/>
          </p:cNvSpPr>
          <p:nvPr>
            <p:ph type="sldNum" sz="quarter" idx="5"/>
          </p:nvPr>
        </p:nvSpPr>
        <p:spPr/>
        <p:txBody>
          <a:bodyPr/>
          <a:lstStyle/>
          <a:p>
            <a:fld id="{74390518-E1D3-434B-8697-DE9A9B3FED08}" type="slidenum">
              <a:rPr lang="en-US" smtClean="0"/>
              <a:t>27</a:t>
            </a:fld>
            <a:endParaRPr lang="en-US" dirty="0"/>
          </a:p>
        </p:txBody>
      </p:sp>
    </p:spTree>
    <p:extLst>
      <p:ext uri="{BB962C8B-B14F-4D97-AF65-F5344CB8AC3E}">
        <p14:creationId xmlns:p14="http://schemas.microsoft.com/office/powerpoint/2010/main" val="10192334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D8D5DF-FD0E-2102-E1C0-F18DDDD98E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55FD7F-581F-1CCC-7EA3-1075464A4B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94C588-38EE-6DEE-A055-6955153704E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6709FBA-F124-8454-82B6-DF6B7110FBC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390518-E1D3-434B-8697-DE9A9B3FED0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029587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92F764-416B-6A71-C9A1-11230B22C3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299D11-F5AB-AEF3-E8DA-4FD4E8882C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994DC5-F806-4224-165F-5A56BD62494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C68CA0A-3282-3B70-701B-7D357733C911}"/>
              </a:ext>
            </a:extLst>
          </p:cNvPr>
          <p:cNvSpPr>
            <a:spLocks noGrp="1"/>
          </p:cNvSpPr>
          <p:nvPr>
            <p:ph type="sldNum" sz="quarter" idx="5"/>
          </p:nvPr>
        </p:nvSpPr>
        <p:spPr/>
        <p:txBody>
          <a:bodyPr/>
          <a:lstStyle/>
          <a:p>
            <a:fld id="{74390518-E1D3-434B-8697-DE9A9B3FED08}" type="slidenum">
              <a:rPr lang="en-US" smtClean="0"/>
              <a:t>29</a:t>
            </a:fld>
            <a:endParaRPr lang="en-US" dirty="0"/>
          </a:p>
        </p:txBody>
      </p:sp>
    </p:spTree>
    <p:extLst>
      <p:ext uri="{BB962C8B-B14F-4D97-AF65-F5344CB8AC3E}">
        <p14:creationId xmlns:p14="http://schemas.microsoft.com/office/powerpoint/2010/main" val="9057683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62D0FF-85B5-8577-67C5-16C5298E7B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788874-BDF8-3870-0590-2DD97D1A6E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EDFAD2-1690-38A5-6FBB-D93A1CDD9E3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5073923-03CD-5749-187A-DD03BFCF3C7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390518-E1D3-434B-8697-DE9A9B3FED0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12368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7891E7-C77D-0BF3-ADE5-3ED12BF3C5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F1F1A5-C6C0-76E7-FFEF-D9FF434EA3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4072AF-9776-DB5A-F47C-9CBF0B13AFC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A0525AE-F4B2-F0F2-2EED-1E28E8B49489}"/>
              </a:ext>
            </a:extLst>
          </p:cNvPr>
          <p:cNvSpPr>
            <a:spLocks noGrp="1"/>
          </p:cNvSpPr>
          <p:nvPr>
            <p:ph type="sldNum" sz="quarter" idx="5"/>
          </p:nvPr>
        </p:nvSpPr>
        <p:spPr/>
        <p:txBody>
          <a:bodyPr/>
          <a:lstStyle/>
          <a:p>
            <a:fld id="{74390518-E1D3-434B-8697-DE9A9B3FED08}" type="slidenum">
              <a:rPr lang="en-US" smtClean="0"/>
              <a:t>4</a:t>
            </a:fld>
            <a:endParaRPr lang="en-US" dirty="0"/>
          </a:p>
        </p:txBody>
      </p:sp>
    </p:spTree>
    <p:extLst>
      <p:ext uri="{BB962C8B-B14F-4D97-AF65-F5344CB8AC3E}">
        <p14:creationId xmlns:p14="http://schemas.microsoft.com/office/powerpoint/2010/main" val="25044936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8D6685-79B0-CDE1-1B5C-5F975F167D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503445-0A1F-C88A-760B-365BC7B3D9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2EF14E-CCE6-3B2F-3566-F3218C6D78A4}"/>
              </a:ext>
            </a:extLst>
          </p:cNvPr>
          <p:cNvSpPr>
            <a:spLocks noGrp="1"/>
          </p:cNvSpPr>
          <p:nvPr>
            <p:ph type="body" idx="1"/>
          </p:nvPr>
        </p:nvSpPr>
        <p:spPr/>
        <p:txBody>
          <a:bodyPr/>
          <a:lstStyle/>
          <a:p>
            <a:r>
              <a:rPr lang="en-US" dirty="0"/>
              <a:t>ARUS – Looks at the percentage of currently available affordable rental units. Lower percentages means lower amounts of affordable units. ARUS maps also come in 30%, 50%, 80%, and 120%</a:t>
            </a:r>
          </a:p>
          <a:p>
            <a:r>
              <a:rPr lang="en-US" dirty="0"/>
              <a:t>ARI – Looks are the over all risk to affordability in a census tract. A lower score means low risk to affordability</a:t>
            </a:r>
          </a:p>
        </p:txBody>
      </p:sp>
      <p:sp>
        <p:nvSpPr>
          <p:cNvPr id="4" name="Slide Number Placeholder 3">
            <a:extLst>
              <a:ext uri="{FF2B5EF4-FFF2-40B4-BE49-F238E27FC236}">
                <a16:creationId xmlns:a16="http://schemas.microsoft.com/office/drawing/2014/main" id="{C1F67B18-E39D-5F4D-321F-F052D8B025AE}"/>
              </a:ext>
            </a:extLst>
          </p:cNvPr>
          <p:cNvSpPr>
            <a:spLocks noGrp="1"/>
          </p:cNvSpPr>
          <p:nvPr>
            <p:ph type="sldNum" sz="quarter" idx="5"/>
          </p:nvPr>
        </p:nvSpPr>
        <p:spPr/>
        <p:txBody>
          <a:bodyPr/>
          <a:lstStyle/>
          <a:p>
            <a:fld id="{74390518-E1D3-434B-8697-DE9A9B3FED08}" type="slidenum">
              <a:rPr lang="en-US" smtClean="0"/>
              <a:t>31</a:t>
            </a:fld>
            <a:endParaRPr lang="en-US" dirty="0"/>
          </a:p>
        </p:txBody>
      </p:sp>
    </p:spTree>
    <p:extLst>
      <p:ext uri="{BB962C8B-B14F-4D97-AF65-F5344CB8AC3E}">
        <p14:creationId xmlns:p14="http://schemas.microsoft.com/office/powerpoint/2010/main" val="27147632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0CD79-F00D-CCBA-F572-3A0B00DD3E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601C8A-54A0-AA40-2EAE-1B57E19F5A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CF73D0-DF3D-4442-F8D9-E7EEB9803072}"/>
              </a:ext>
            </a:extLst>
          </p:cNvPr>
          <p:cNvSpPr>
            <a:spLocks noGrp="1"/>
          </p:cNvSpPr>
          <p:nvPr>
            <p:ph type="body" idx="1"/>
          </p:nvPr>
        </p:nvSpPr>
        <p:spPr/>
        <p:txBody>
          <a:bodyPr/>
          <a:lstStyle/>
          <a:p>
            <a:r>
              <a:rPr lang="en-US" dirty="0"/>
              <a:t>QOLI takes a wholistic look at census tract using five categories: Health, Prosperity, Connectivity, Education, and Housing. There are 2 points assigned to each category based on census data and market factors for a total of 10 points.</a:t>
            </a:r>
          </a:p>
          <a:p>
            <a:r>
              <a:rPr lang="en-US" dirty="0"/>
              <a:t>RIA uses a similar equation to determine the impact of revitalization efforts. A high impact implies need for revitalization where “not a RIA” implies there is no need for revitalization efforts. </a:t>
            </a:r>
          </a:p>
        </p:txBody>
      </p:sp>
      <p:sp>
        <p:nvSpPr>
          <p:cNvPr id="4" name="Slide Number Placeholder 3">
            <a:extLst>
              <a:ext uri="{FF2B5EF4-FFF2-40B4-BE49-F238E27FC236}">
                <a16:creationId xmlns:a16="http://schemas.microsoft.com/office/drawing/2014/main" id="{3C295C3D-E894-B12A-1721-0EFFC765EA72}"/>
              </a:ext>
            </a:extLst>
          </p:cNvPr>
          <p:cNvSpPr>
            <a:spLocks noGrp="1"/>
          </p:cNvSpPr>
          <p:nvPr>
            <p:ph type="sldNum" sz="quarter" idx="5"/>
          </p:nvPr>
        </p:nvSpPr>
        <p:spPr/>
        <p:txBody>
          <a:bodyPr/>
          <a:lstStyle/>
          <a:p>
            <a:fld id="{74390518-E1D3-434B-8697-DE9A9B3FED08}" type="slidenum">
              <a:rPr lang="en-US" smtClean="0"/>
              <a:t>32</a:t>
            </a:fld>
            <a:endParaRPr lang="en-US" dirty="0"/>
          </a:p>
        </p:txBody>
      </p:sp>
    </p:spTree>
    <p:extLst>
      <p:ext uri="{BB962C8B-B14F-4D97-AF65-F5344CB8AC3E}">
        <p14:creationId xmlns:p14="http://schemas.microsoft.com/office/powerpoint/2010/main" val="23662322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F7E41A-ED07-7C67-9DBA-57232C8A16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B4E555-9CA6-95EF-0431-3675BC15B9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1915A6-32D5-86EE-8642-48A0F310598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0F71078-B1DB-CBB6-E26C-342A2629D9C8}"/>
              </a:ext>
            </a:extLst>
          </p:cNvPr>
          <p:cNvSpPr>
            <a:spLocks noGrp="1"/>
          </p:cNvSpPr>
          <p:nvPr>
            <p:ph type="sldNum" sz="quarter" idx="5"/>
          </p:nvPr>
        </p:nvSpPr>
        <p:spPr/>
        <p:txBody>
          <a:bodyPr/>
          <a:lstStyle/>
          <a:p>
            <a:fld id="{74390518-E1D3-434B-8697-DE9A9B3FED08}" type="slidenum">
              <a:rPr lang="en-US" smtClean="0"/>
              <a:t>33</a:t>
            </a:fld>
            <a:endParaRPr lang="en-US" dirty="0"/>
          </a:p>
        </p:txBody>
      </p:sp>
    </p:spTree>
    <p:extLst>
      <p:ext uri="{BB962C8B-B14F-4D97-AF65-F5344CB8AC3E}">
        <p14:creationId xmlns:p14="http://schemas.microsoft.com/office/powerpoint/2010/main" val="36755919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D0127F-D7BB-22B9-D198-735C125DF3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997E85-2AC0-B11F-5E64-F0142C9807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609F89-64B3-24CE-D954-25F2D1D95AEE}"/>
              </a:ext>
            </a:extLst>
          </p:cNvPr>
          <p:cNvSpPr>
            <a:spLocks noGrp="1"/>
          </p:cNvSpPr>
          <p:nvPr>
            <p:ph type="body" idx="1"/>
          </p:nvPr>
        </p:nvSpPr>
        <p:spPr/>
        <p:txBody>
          <a:bodyPr/>
          <a:lstStyle/>
          <a:p>
            <a:r>
              <a:rPr lang="en-US" dirty="0"/>
              <a:t>An example of what goals look like for a CR plan and how there is room for updates and further partnership even after the plan is completed. </a:t>
            </a:r>
          </a:p>
        </p:txBody>
      </p:sp>
      <p:sp>
        <p:nvSpPr>
          <p:cNvPr id="4" name="Slide Number Placeholder 3">
            <a:extLst>
              <a:ext uri="{FF2B5EF4-FFF2-40B4-BE49-F238E27FC236}">
                <a16:creationId xmlns:a16="http://schemas.microsoft.com/office/drawing/2014/main" id="{79BA892F-A2C1-90D0-0C99-FFA1A58D9B8E}"/>
              </a:ext>
            </a:extLst>
          </p:cNvPr>
          <p:cNvSpPr>
            <a:spLocks noGrp="1"/>
          </p:cNvSpPr>
          <p:nvPr>
            <p:ph type="sldNum" sz="quarter" idx="5"/>
          </p:nvPr>
        </p:nvSpPr>
        <p:spPr/>
        <p:txBody>
          <a:bodyPr/>
          <a:lstStyle/>
          <a:p>
            <a:fld id="{74390518-E1D3-434B-8697-DE9A9B3FED08}" type="slidenum">
              <a:rPr lang="en-US" smtClean="0"/>
              <a:t>34</a:t>
            </a:fld>
            <a:endParaRPr lang="en-US" dirty="0"/>
          </a:p>
        </p:txBody>
      </p:sp>
    </p:spTree>
    <p:extLst>
      <p:ext uri="{BB962C8B-B14F-4D97-AF65-F5344CB8AC3E}">
        <p14:creationId xmlns:p14="http://schemas.microsoft.com/office/powerpoint/2010/main" val="27990586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D5A02-5A9B-EE1F-EE4C-D34B4CF4DE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3B6D07-EB84-8260-8B57-B0AA8182DF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D7371A-FE05-A7FC-7F00-8CAA1332B71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0C0B8A2-88FA-F5E1-A3F7-480370D89E47}"/>
              </a:ext>
            </a:extLst>
          </p:cNvPr>
          <p:cNvSpPr>
            <a:spLocks noGrp="1"/>
          </p:cNvSpPr>
          <p:nvPr>
            <p:ph type="sldNum" sz="quarter" idx="5"/>
          </p:nvPr>
        </p:nvSpPr>
        <p:spPr/>
        <p:txBody>
          <a:bodyPr/>
          <a:lstStyle/>
          <a:p>
            <a:fld id="{74390518-E1D3-434B-8697-DE9A9B3FED08}" type="slidenum">
              <a:rPr lang="en-US" smtClean="0"/>
              <a:t>35</a:t>
            </a:fld>
            <a:endParaRPr lang="en-US" dirty="0"/>
          </a:p>
        </p:txBody>
      </p:sp>
    </p:spTree>
    <p:extLst>
      <p:ext uri="{BB962C8B-B14F-4D97-AF65-F5344CB8AC3E}">
        <p14:creationId xmlns:p14="http://schemas.microsoft.com/office/powerpoint/2010/main" val="6934211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6961DB-BBE4-7179-3402-363334A86A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A68A31-38C4-6694-AED1-0CA873CC9E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361C41-CCC8-F8FD-0A87-E7B440D0198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B879837-E4EC-92CA-0A39-23EFE4079DF9}"/>
              </a:ext>
            </a:extLst>
          </p:cNvPr>
          <p:cNvSpPr>
            <a:spLocks noGrp="1"/>
          </p:cNvSpPr>
          <p:nvPr>
            <p:ph type="sldNum" sz="quarter" idx="5"/>
          </p:nvPr>
        </p:nvSpPr>
        <p:spPr/>
        <p:txBody>
          <a:bodyPr/>
          <a:lstStyle/>
          <a:p>
            <a:fld id="{74390518-E1D3-434B-8697-DE9A9B3FED08}" type="slidenum">
              <a:rPr lang="en-US" smtClean="0"/>
              <a:t>36</a:t>
            </a:fld>
            <a:endParaRPr lang="en-US" dirty="0"/>
          </a:p>
        </p:txBody>
      </p:sp>
    </p:spTree>
    <p:extLst>
      <p:ext uri="{BB962C8B-B14F-4D97-AF65-F5344CB8AC3E}">
        <p14:creationId xmlns:p14="http://schemas.microsoft.com/office/powerpoint/2010/main" val="3638581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AFE01F-58B7-1057-0588-E50A42B0AC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3699B3-15A2-007B-D9B5-E092AC3E0F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548939-4D08-B320-2FD6-5096EC06159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44E0DA5-A10F-9E61-D487-C8B8235EEBE8}"/>
              </a:ext>
            </a:extLst>
          </p:cNvPr>
          <p:cNvSpPr>
            <a:spLocks noGrp="1"/>
          </p:cNvSpPr>
          <p:nvPr>
            <p:ph type="sldNum" sz="quarter" idx="5"/>
          </p:nvPr>
        </p:nvSpPr>
        <p:spPr/>
        <p:txBody>
          <a:bodyPr/>
          <a:lstStyle/>
          <a:p>
            <a:fld id="{74390518-E1D3-434B-8697-DE9A9B3FED08}" type="slidenum">
              <a:rPr lang="en-US" smtClean="0"/>
              <a:t>5</a:t>
            </a:fld>
            <a:endParaRPr lang="en-US" dirty="0"/>
          </a:p>
        </p:txBody>
      </p:sp>
    </p:spTree>
    <p:extLst>
      <p:ext uri="{BB962C8B-B14F-4D97-AF65-F5344CB8AC3E}">
        <p14:creationId xmlns:p14="http://schemas.microsoft.com/office/powerpoint/2010/main" val="8932911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CF0BBD-2277-B258-E54A-2BC9911F50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D2AA2B-AD22-3A10-180E-A8E0CFB60C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92A68E-447C-3B69-9847-F3D7E042A32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33B661E-2236-6006-3BE3-D17853F8DE1C}"/>
              </a:ext>
            </a:extLst>
          </p:cNvPr>
          <p:cNvSpPr>
            <a:spLocks noGrp="1"/>
          </p:cNvSpPr>
          <p:nvPr>
            <p:ph type="sldNum" sz="quarter" idx="5"/>
          </p:nvPr>
        </p:nvSpPr>
        <p:spPr/>
        <p:txBody>
          <a:bodyPr/>
          <a:lstStyle/>
          <a:p>
            <a:fld id="{74390518-E1D3-434B-8697-DE9A9B3FED08}" type="slidenum">
              <a:rPr lang="en-US" smtClean="0"/>
              <a:t>6</a:t>
            </a:fld>
            <a:endParaRPr lang="en-US" dirty="0"/>
          </a:p>
        </p:txBody>
      </p:sp>
    </p:spTree>
    <p:extLst>
      <p:ext uri="{BB962C8B-B14F-4D97-AF65-F5344CB8AC3E}">
        <p14:creationId xmlns:p14="http://schemas.microsoft.com/office/powerpoint/2010/main" val="36298383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D32589-54AB-6968-A862-42B53DA3E1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EAB611-1EBC-9B52-3B3D-1187ED6368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E70A46-FB21-3B94-1369-2B4CD6945B2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B13007E-B0E9-3E6A-8B02-FC27B65CD15E}"/>
              </a:ext>
            </a:extLst>
          </p:cNvPr>
          <p:cNvSpPr>
            <a:spLocks noGrp="1"/>
          </p:cNvSpPr>
          <p:nvPr>
            <p:ph type="sldNum" sz="quarter" idx="5"/>
          </p:nvPr>
        </p:nvSpPr>
        <p:spPr/>
        <p:txBody>
          <a:bodyPr/>
          <a:lstStyle/>
          <a:p>
            <a:fld id="{74390518-E1D3-434B-8697-DE9A9B3FED08}" type="slidenum">
              <a:rPr lang="en-US" smtClean="0"/>
              <a:t>7</a:t>
            </a:fld>
            <a:endParaRPr lang="en-US" dirty="0"/>
          </a:p>
        </p:txBody>
      </p:sp>
    </p:spTree>
    <p:extLst>
      <p:ext uri="{BB962C8B-B14F-4D97-AF65-F5344CB8AC3E}">
        <p14:creationId xmlns:p14="http://schemas.microsoft.com/office/powerpoint/2010/main" val="3746728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2A82D1-7268-0A67-101B-78DE963739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857C88-DFCD-BFF7-F9F4-0D1F401EB0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612A08-54EA-2888-425D-1EA23E1674B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AD1840A-E196-C9A6-5A9E-6F7FF8995D2D}"/>
              </a:ext>
            </a:extLst>
          </p:cNvPr>
          <p:cNvSpPr>
            <a:spLocks noGrp="1"/>
          </p:cNvSpPr>
          <p:nvPr>
            <p:ph type="sldNum" sz="quarter" idx="5"/>
          </p:nvPr>
        </p:nvSpPr>
        <p:spPr/>
        <p:txBody>
          <a:bodyPr/>
          <a:lstStyle/>
          <a:p>
            <a:fld id="{74390518-E1D3-434B-8697-DE9A9B3FED08}" type="slidenum">
              <a:rPr lang="en-US" smtClean="0"/>
              <a:t>8</a:t>
            </a:fld>
            <a:endParaRPr lang="en-US" dirty="0"/>
          </a:p>
        </p:txBody>
      </p:sp>
    </p:spTree>
    <p:extLst>
      <p:ext uri="{BB962C8B-B14F-4D97-AF65-F5344CB8AC3E}">
        <p14:creationId xmlns:p14="http://schemas.microsoft.com/office/powerpoint/2010/main" val="22695548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771C55-31FA-E1E7-6533-45CFA09C28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A32D8E-E2A3-3FAE-FB42-E8C3CF3375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BB7560-EC37-63FF-F544-067319FF050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879B906-44C4-1EBB-862A-BE8BFE7C9D25}"/>
              </a:ext>
            </a:extLst>
          </p:cNvPr>
          <p:cNvSpPr>
            <a:spLocks noGrp="1"/>
          </p:cNvSpPr>
          <p:nvPr>
            <p:ph type="sldNum" sz="quarter" idx="5"/>
          </p:nvPr>
        </p:nvSpPr>
        <p:spPr/>
        <p:txBody>
          <a:bodyPr/>
          <a:lstStyle/>
          <a:p>
            <a:fld id="{74390518-E1D3-434B-8697-DE9A9B3FED08}" type="slidenum">
              <a:rPr lang="en-US" smtClean="0"/>
              <a:t>9</a:t>
            </a:fld>
            <a:endParaRPr lang="en-US" dirty="0"/>
          </a:p>
        </p:txBody>
      </p:sp>
    </p:spTree>
    <p:extLst>
      <p:ext uri="{BB962C8B-B14F-4D97-AF65-F5344CB8AC3E}">
        <p14:creationId xmlns:p14="http://schemas.microsoft.com/office/powerpoint/2010/main" val="26122326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6E466B-A90F-8C73-C3AB-FEAB604352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2DED26-5323-E045-F016-8DC7B61496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6C71C5-63E7-7F75-1727-E6121C94174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6CC8F57-9E3E-EC3C-5A33-E237C229039D}"/>
              </a:ext>
            </a:extLst>
          </p:cNvPr>
          <p:cNvSpPr>
            <a:spLocks noGrp="1"/>
          </p:cNvSpPr>
          <p:nvPr>
            <p:ph type="sldNum" sz="quarter" idx="5"/>
          </p:nvPr>
        </p:nvSpPr>
        <p:spPr/>
        <p:txBody>
          <a:bodyPr/>
          <a:lstStyle/>
          <a:p>
            <a:fld id="{74390518-E1D3-434B-8697-DE9A9B3FED08}" type="slidenum">
              <a:rPr lang="en-US" smtClean="0"/>
              <a:t>10</a:t>
            </a:fld>
            <a:endParaRPr lang="en-US" dirty="0"/>
          </a:p>
        </p:txBody>
      </p:sp>
    </p:spTree>
    <p:extLst>
      <p:ext uri="{BB962C8B-B14F-4D97-AF65-F5344CB8AC3E}">
        <p14:creationId xmlns:p14="http://schemas.microsoft.com/office/powerpoint/2010/main" val="27644857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8EC2E-CD2A-CD92-4D33-98C3C7AD8AF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FE3EE78-13A0-0A18-7B8A-326C9998D5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8207127-8424-92BF-90F5-32C545276BF7}"/>
              </a:ext>
            </a:extLst>
          </p:cNvPr>
          <p:cNvSpPr>
            <a:spLocks noGrp="1"/>
          </p:cNvSpPr>
          <p:nvPr>
            <p:ph type="dt" sz="half" idx="10"/>
          </p:nvPr>
        </p:nvSpPr>
        <p:spPr/>
        <p:txBody>
          <a:bodyPr/>
          <a:lstStyle/>
          <a:p>
            <a:fld id="{ED6A72A5-AB0D-4C9C-B4A8-B3828523135F}" type="datetimeFigureOut">
              <a:rPr lang="en-US" smtClean="0"/>
              <a:t>9/23/2025</a:t>
            </a:fld>
            <a:endParaRPr lang="en-US"/>
          </a:p>
        </p:txBody>
      </p:sp>
      <p:sp>
        <p:nvSpPr>
          <p:cNvPr id="5" name="Footer Placeholder 4">
            <a:extLst>
              <a:ext uri="{FF2B5EF4-FFF2-40B4-BE49-F238E27FC236}">
                <a16:creationId xmlns:a16="http://schemas.microsoft.com/office/drawing/2014/main" id="{E955562B-AC7F-80C9-024F-D20C446A49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1F8610-45E2-DDC2-5D56-E956AC2271AE}"/>
              </a:ext>
            </a:extLst>
          </p:cNvPr>
          <p:cNvSpPr>
            <a:spLocks noGrp="1"/>
          </p:cNvSpPr>
          <p:nvPr>
            <p:ph type="sldNum" sz="quarter" idx="12"/>
          </p:nvPr>
        </p:nvSpPr>
        <p:spPr/>
        <p:txBody>
          <a:bodyPr/>
          <a:lstStyle/>
          <a:p>
            <a:fld id="{042F51CA-F290-4508-947D-A96BE72582A2}" type="slidenum">
              <a:rPr lang="en-US" smtClean="0"/>
              <a:t>‹#›</a:t>
            </a:fld>
            <a:endParaRPr lang="en-US"/>
          </a:p>
        </p:txBody>
      </p:sp>
    </p:spTree>
    <p:extLst>
      <p:ext uri="{BB962C8B-B14F-4D97-AF65-F5344CB8AC3E}">
        <p14:creationId xmlns:p14="http://schemas.microsoft.com/office/powerpoint/2010/main" val="15676610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40DF9-1D2E-9014-E2BB-AA60960DE0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7D8C934-712B-C2B3-5DBA-5BA5106D77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6D4F23-2BDF-BBE5-B06A-1CEA044AF7D9}"/>
              </a:ext>
            </a:extLst>
          </p:cNvPr>
          <p:cNvSpPr>
            <a:spLocks noGrp="1"/>
          </p:cNvSpPr>
          <p:nvPr>
            <p:ph type="dt" sz="half" idx="10"/>
          </p:nvPr>
        </p:nvSpPr>
        <p:spPr/>
        <p:txBody>
          <a:bodyPr/>
          <a:lstStyle/>
          <a:p>
            <a:fld id="{ED6A72A5-AB0D-4C9C-B4A8-B3828523135F}" type="datetimeFigureOut">
              <a:rPr lang="en-US" smtClean="0"/>
              <a:t>9/23/2025</a:t>
            </a:fld>
            <a:endParaRPr lang="en-US"/>
          </a:p>
        </p:txBody>
      </p:sp>
      <p:sp>
        <p:nvSpPr>
          <p:cNvPr id="5" name="Footer Placeholder 4">
            <a:extLst>
              <a:ext uri="{FF2B5EF4-FFF2-40B4-BE49-F238E27FC236}">
                <a16:creationId xmlns:a16="http://schemas.microsoft.com/office/drawing/2014/main" id="{658597E7-C1CF-3517-D6D6-178E7EC5B9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CDAA4C-6542-BA3F-2C9E-C0D876169424}"/>
              </a:ext>
            </a:extLst>
          </p:cNvPr>
          <p:cNvSpPr>
            <a:spLocks noGrp="1"/>
          </p:cNvSpPr>
          <p:nvPr>
            <p:ph type="sldNum" sz="quarter" idx="12"/>
          </p:nvPr>
        </p:nvSpPr>
        <p:spPr/>
        <p:txBody>
          <a:bodyPr/>
          <a:lstStyle/>
          <a:p>
            <a:fld id="{042F51CA-F290-4508-947D-A96BE72582A2}" type="slidenum">
              <a:rPr lang="en-US" smtClean="0"/>
              <a:t>‹#›</a:t>
            </a:fld>
            <a:endParaRPr lang="en-US"/>
          </a:p>
        </p:txBody>
      </p:sp>
    </p:spTree>
    <p:extLst>
      <p:ext uri="{BB962C8B-B14F-4D97-AF65-F5344CB8AC3E}">
        <p14:creationId xmlns:p14="http://schemas.microsoft.com/office/powerpoint/2010/main" val="33966006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77A1BB-FB5D-5A50-C87E-41ACE2943DA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926F82-3A2B-F16F-51E6-699464AB8E2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F9C994-690E-E614-390E-F3346E6017D1}"/>
              </a:ext>
            </a:extLst>
          </p:cNvPr>
          <p:cNvSpPr>
            <a:spLocks noGrp="1"/>
          </p:cNvSpPr>
          <p:nvPr>
            <p:ph type="dt" sz="half" idx="10"/>
          </p:nvPr>
        </p:nvSpPr>
        <p:spPr/>
        <p:txBody>
          <a:bodyPr/>
          <a:lstStyle/>
          <a:p>
            <a:fld id="{ED6A72A5-AB0D-4C9C-B4A8-B3828523135F}" type="datetimeFigureOut">
              <a:rPr lang="en-US" smtClean="0"/>
              <a:t>9/23/2025</a:t>
            </a:fld>
            <a:endParaRPr lang="en-US"/>
          </a:p>
        </p:txBody>
      </p:sp>
      <p:sp>
        <p:nvSpPr>
          <p:cNvPr id="5" name="Footer Placeholder 4">
            <a:extLst>
              <a:ext uri="{FF2B5EF4-FFF2-40B4-BE49-F238E27FC236}">
                <a16:creationId xmlns:a16="http://schemas.microsoft.com/office/drawing/2014/main" id="{F34EAB57-EAAF-06EA-3E61-4B4B60F420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5749F3-0397-67E0-C74E-65EAB2BE90E3}"/>
              </a:ext>
            </a:extLst>
          </p:cNvPr>
          <p:cNvSpPr>
            <a:spLocks noGrp="1"/>
          </p:cNvSpPr>
          <p:nvPr>
            <p:ph type="sldNum" sz="quarter" idx="12"/>
          </p:nvPr>
        </p:nvSpPr>
        <p:spPr/>
        <p:txBody>
          <a:bodyPr/>
          <a:lstStyle/>
          <a:p>
            <a:fld id="{042F51CA-F290-4508-947D-A96BE72582A2}" type="slidenum">
              <a:rPr lang="en-US" smtClean="0"/>
              <a:t>‹#›</a:t>
            </a:fld>
            <a:endParaRPr lang="en-US"/>
          </a:p>
        </p:txBody>
      </p:sp>
    </p:spTree>
    <p:extLst>
      <p:ext uri="{BB962C8B-B14F-4D97-AF65-F5344CB8AC3E}">
        <p14:creationId xmlns:p14="http://schemas.microsoft.com/office/powerpoint/2010/main" val="25956863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EA4759A-9E48-4A6C-84D0-1FF99589B80E}"/>
              </a:ext>
            </a:extLst>
          </p:cNvPr>
          <p:cNvSpPr>
            <a:spLocks noGrp="1"/>
          </p:cNvSpPr>
          <p:nvPr>
            <p:ph type="pic" sz="quarter" idx="14"/>
          </p:nvPr>
        </p:nvSpPr>
        <p:spPr>
          <a:xfrm>
            <a:off x="852395" y="3959225"/>
            <a:ext cx="1233582" cy="1233582"/>
          </a:xfrm>
          <a:custGeom>
            <a:avLst/>
            <a:gdLst>
              <a:gd name="connsiteX0" fmla="*/ 540469 w 1080938"/>
              <a:gd name="connsiteY0" fmla="*/ 0 h 1080938"/>
              <a:gd name="connsiteX1" fmla="*/ 1080938 w 1080938"/>
              <a:gd name="connsiteY1" fmla="*/ 540469 h 1080938"/>
              <a:gd name="connsiteX2" fmla="*/ 540469 w 1080938"/>
              <a:gd name="connsiteY2" fmla="*/ 1080938 h 1080938"/>
              <a:gd name="connsiteX3" fmla="*/ 0 w 1080938"/>
              <a:gd name="connsiteY3" fmla="*/ 540469 h 1080938"/>
              <a:gd name="connsiteX4" fmla="*/ 540469 w 1080938"/>
              <a:gd name="connsiteY4" fmla="*/ 0 h 1080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938" h="1080938">
                <a:moveTo>
                  <a:pt x="540469" y="0"/>
                </a:moveTo>
                <a:cubicBezTo>
                  <a:pt x="838962" y="0"/>
                  <a:pt x="1080938" y="241976"/>
                  <a:pt x="1080938" y="540469"/>
                </a:cubicBezTo>
                <a:cubicBezTo>
                  <a:pt x="1080938" y="838962"/>
                  <a:pt x="838962" y="1080938"/>
                  <a:pt x="540469" y="1080938"/>
                </a:cubicBezTo>
                <a:cubicBezTo>
                  <a:pt x="241976" y="1080938"/>
                  <a:pt x="0" y="838962"/>
                  <a:pt x="0" y="540469"/>
                </a:cubicBezTo>
                <a:cubicBezTo>
                  <a:pt x="0" y="241976"/>
                  <a:pt x="241976" y="0"/>
                  <a:pt x="540469" y="0"/>
                </a:cubicBezTo>
                <a:close/>
              </a:path>
            </a:pathLst>
          </a:custGeom>
          <a:pattFill prst="pct10">
            <a:fgClr>
              <a:schemeClr val="accent1"/>
            </a:fgClr>
            <a:bgClr>
              <a:schemeClr val="bg1"/>
            </a:bgClr>
          </a:pattFill>
        </p:spPr>
        <p:txBody>
          <a:bodyPr wrap="square" anchor="ctr">
            <a:noAutofit/>
          </a:bodyPr>
          <a:lstStyle>
            <a:lvl1pPr marL="0" indent="0" algn="ctr">
              <a:buNone/>
              <a:defRPr sz="1200"/>
            </a:lvl1pPr>
          </a:lstStyle>
          <a:p>
            <a:endParaRPr lang="en-US" dirty="0"/>
          </a:p>
        </p:txBody>
      </p:sp>
      <p:sp>
        <p:nvSpPr>
          <p:cNvPr id="7" name="Picture Placeholder 6">
            <a:extLst>
              <a:ext uri="{FF2B5EF4-FFF2-40B4-BE49-F238E27FC236}">
                <a16:creationId xmlns:a16="http://schemas.microsoft.com/office/drawing/2014/main" id="{E34E9E2C-E920-4192-AC52-5B6FA6CE2D9A}"/>
              </a:ext>
            </a:extLst>
          </p:cNvPr>
          <p:cNvSpPr>
            <a:spLocks noGrp="1"/>
          </p:cNvSpPr>
          <p:nvPr>
            <p:ph type="pic" sz="quarter" idx="13"/>
          </p:nvPr>
        </p:nvSpPr>
        <p:spPr>
          <a:xfrm>
            <a:off x="5384800" y="825500"/>
            <a:ext cx="6807200" cy="5207000"/>
          </a:xfrm>
          <a:custGeom>
            <a:avLst/>
            <a:gdLst>
              <a:gd name="connsiteX0" fmla="*/ 2709226 w 6997698"/>
              <a:gd name="connsiteY0" fmla="*/ 0 h 5207000"/>
              <a:gd name="connsiteX1" fmla="*/ 6997698 w 6997698"/>
              <a:gd name="connsiteY1" fmla="*/ 0 h 5207000"/>
              <a:gd name="connsiteX2" fmla="*/ 6997698 w 6997698"/>
              <a:gd name="connsiteY2" fmla="*/ 5207000 h 5207000"/>
              <a:gd name="connsiteX3" fmla="*/ 0 w 6997698"/>
              <a:gd name="connsiteY3" fmla="*/ 5207000 h 5207000"/>
            </a:gdLst>
            <a:ahLst/>
            <a:cxnLst>
              <a:cxn ang="0">
                <a:pos x="connsiteX0" y="connsiteY0"/>
              </a:cxn>
              <a:cxn ang="0">
                <a:pos x="connsiteX1" y="connsiteY1"/>
              </a:cxn>
              <a:cxn ang="0">
                <a:pos x="connsiteX2" y="connsiteY2"/>
              </a:cxn>
              <a:cxn ang="0">
                <a:pos x="connsiteX3" y="connsiteY3"/>
              </a:cxn>
            </a:cxnLst>
            <a:rect l="l" t="t" r="r" b="b"/>
            <a:pathLst>
              <a:path w="6997698" h="5207000">
                <a:moveTo>
                  <a:pt x="2709226" y="0"/>
                </a:moveTo>
                <a:lnTo>
                  <a:pt x="6997698" y="0"/>
                </a:lnTo>
                <a:lnTo>
                  <a:pt x="6997698" y="5207000"/>
                </a:lnTo>
                <a:lnTo>
                  <a:pt x="0" y="5207000"/>
                </a:lnTo>
                <a:close/>
              </a:path>
            </a:pathLst>
          </a:custGeom>
          <a:pattFill prst="pct10">
            <a:fgClr>
              <a:schemeClr val="accent1"/>
            </a:fgClr>
            <a:bgClr>
              <a:schemeClr val="bg1"/>
            </a:bgClr>
          </a:pattFill>
        </p:spPr>
        <p:txBody>
          <a:bodyPr wrap="square" anchor="ctr">
            <a:noAutofit/>
          </a:bodyPr>
          <a:lstStyle>
            <a:lvl1pPr marL="0" indent="0" algn="ctr">
              <a:buNone/>
              <a:defRPr sz="1200"/>
            </a:lvl1pPr>
          </a:lstStyle>
          <a:p>
            <a:endParaRPr lang="en-US" dirty="0"/>
          </a:p>
        </p:txBody>
      </p:sp>
    </p:spTree>
    <p:extLst>
      <p:ext uri="{BB962C8B-B14F-4D97-AF65-F5344CB8AC3E}">
        <p14:creationId xmlns:p14="http://schemas.microsoft.com/office/powerpoint/2010/main" val="1153377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0C089-82FE-CDEF-0257-1F851707E1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17A6E5-6316-36DB-5792-0481B2ED29B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FF605B-9026-9608-AD91-4F1F1DEA68AB}"/>
              </a:ext>
            </a:extLst>
          </p:cNvPr>
          <p:cNvSpPr>
            <a:spLocks noGrp="1"/>
          </p:cNvSpPr>
          <p:nvPr>
            <p:ph type="dt" sz="half" idx="10"/>
          </p:nvPr>
        </p:nvSpPr>
        <p:spPr/>
        <p:txBody>
          <a:bodyPr/>
          <a:lstStyle/>
          <a:p>
            <a:fld id="{ED6A72A5-AB0D-4C9C-B4A8-B3828523135F}" type="datetimeFigureOut">
              <a:rPr lang="en-US" smtClean="0"/>
              <a:t>9/23/2025</a:t>
            </a:fld>
            <a:endParaRPr lang="en-US"/>
          </a:p>
        </p:txBody>
      </p:sp>
      <p:sp>
        <p:nvSpPr>
          <p:cNvPr id="5" name="Footer Placeholder 4">
            <a:extLst>
              <a:ext uri="{FF2B5EF4-FFF2-40B4-BE49-F238E27FC236}">
                <a16:creationId xmlns:a16="http://schemas.microsoft.com/office/drawing/2014/main" id="{DB34B429-6585-A03D-EE20-B3F41567BC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A5D707-2EB3-1034-17C0-F8DAC3720F63}"/>
              </a:ext>
            </a:extLst>
          </p:cNvPr>
          <p:cNvSpPr>
            <a:spLocks noGrp="1"/>
          </p:cNvSpPr>
          <p:nvPr>
            <p:ph type="sldNum" sz="quarter" idx="12"/>
          </p:nvPr>
        </p:nvSpPr>
        <p:spPr/>
        <p:txBody>
          <a:bodyPr/>
          <a:lstStyle/>
          <a:p>
            <a:fld id="{042F51CA-F290-4508-947D-A96BE72582A2}" type="slidenum">
              <a:rPr lang="en-US" smtClean="0"/>
              <a:t>‹#›</a:t>
            </a:fld>
            <a:endParaRPr lang="en-US"/>
          </a:p>
        </p:txBody>
      </p:sp>
    </p:spTree>
    <p:extLst>
      <p:ext uri="{BB962C8B-B14F-4D97-AF65-F5344CB8AC3E}">
        <p14:creationId xmlns:p14="http://schemas.microsoft.com/office/powerpoint/2010/main" val="2581523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11C25-0FA6-2B03-1E3F-45B8F1B7629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13A6E2-D02E-9234-2566-7488FBC8CC2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0ED33DF-7478-877F-531B-053CFB25CA90}"/>
              </a:ext>
            </a:extLst>
          </p:cNvPr>
          <p:cNvSpPr>
            <a:spLocks noGrp="1"/>
          </p:cNvSpPr>
          <p:nvPr>
            <p:ph type="dt" sz="half" idx="10"/>
          </p:nvPr>
        </p:nvSpPr>
        <p:spPr/>
        <p:txBody>
          <a:bodyPr/>
          <a:lstStyle/>
          <a:p>
            <a:fld id="{ED6A72A5-AB0D-4C9C-B4A8-B3828523135F}" type="datetimeFigureOut">
              <a:rPr lang="en-US" smtClean="0"/>
              <a:t>9/23/2025</a:t>
            </a:fld>
            <a:endParaRPr lang="en-US"/>
          </a:p>
        </p:txBody>
      </p:sp>
      <p:sp>
        <p:nvSpPr>
          <p:cNvPr id="5" name="Footer Placeholder 4">
            <a:extLst>
              <a:ext uri="{FF2B5EF4-FFF2-40B4-BE49-F238E27FC236}">
                <a16:creationId xmlns:a16="http://schemas.microsoft.com/office/drawing/2014/main" id="{84F6C3B3-03E0-F130-972B-8D44D3AE40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B14E87-9351-C2A0-BB8C-3B3C79673C90}"/>
              </a:ext>
            </a:extLst>
          </p:cNvPr>
          <p:cNvSpPr>
            <a:spLocks noGrp="1"/>
          </p:cNvSpPr>
          <p:nvPr>
            <p:ph type="sldNum" sz="quarter" idx="12"/>
          </p:nvPr>
        </p:nvSpPr>
        <p:spPr/>
        <p:txBody>
          <a:bodyPr/>
          <a:lstStyle/>
          <a:p>
            <a:fld id="{042F51CA-F290-4508-947D-A96BE72582A2}" type="slidenum">
              <a:rPr lang="en-US" smtClean="0"/>
              <a:t>‹#›</a:t>
            </a:fld>
            <a:endParaRPr lang="en-US"/>
          </a:p>
        </p:txBody>
      </p:sp>
    </p:spTree>
    <p:extLst>
      <p:ext uri="{BB962C8B-B14F-4D97-AF65-F5344CB8AC3E}">
        <p14:creationId xmlns:p14="http://schemas.microsoft.com/office/powerpoint/2010/main" val="1621315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67872-94A5-DBC9-B8CD-CC22771CC8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E5AAA5-A18E-CA22-7BE0-884A9513C44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0139A5-D276-93CE-3F3E-74CB393A602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A49CA6-C49D-AD31-9109-03E88B06EA20}"/>
              </a:ext>
            </a:extLst>
          </p:cNvPr>
          <p:cNvSpPr>
            <a:spLocks noGrp="1"/>
          </p:cNvSpPr>
          <p:nvPr>
            <p:ph type="dt" sz="half" idx="10"/>
          </p:nvPr>
        </p:nvSpPr>
        <p:spPr/>
        <p:txBody>
          <a:bodyPr/>
          <a:lstStyle/>
          <a:p>
            <a:fld id="{ED6A72A5-AB0D-4C9C-B4A8-B3828523135F}" type="datetimeFigureOut">
              <a:rPr lang="en-US" smtClean="0"/>
              <a:t>9/23/2025</a:t>
            </a:fld>
            <a:endParaRPr lang="en-US"/>
          </a:p>
        </p:txBody>
      </p:sp>
      <p:sp>
        <p:nvSpPr>
          <p:cNvPr id="6" name="Footer Placeholder 5">
            <a:extLst>
              <a:ext uri="{FF2B5EF4-FFF2-40B4-BE49-F238E27FC236}">
                <a16:creationId xmlns:a16="http://schemas.microsoft.com/office/drawing/2014/main" id="{963761E3-687C-B9DE-AE21-2B61BEA650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092403-72D4-2925-6ABE-AD5B770A4596}"/>
              </a:ext>
            </a:extLst>
          </p:cNvPr>
          <p:cNvSpPr>
            <a:spLocks noGrp="1"/>
          </p:cNvSpPr>
          <p:nvPr>
            <p:ph type="sldNum" sz="quarter" idx="12"/>
          </p:nvPr>
        </p:nvSpPr>
        <p:spPr/>
        <p:txBody>
          <a:bodyPr/>
          <a:lstStyle/>
          <a:p>
            <a:fld id="{042F51CA-F290-4508-947D-A96BE72582A2}" type="slidenum">
              <a:rPr lang="en-US" smtClean="0"/>
              <a:t>‹#›</a:t>
            </a:fld>
            <a:endParaRPr lang="en-US"/>
          </a:p>
        </p:txBody>
      </p:sp>
    </p:spTree>
    <p:extLst>
      <p:ext uri="{BB962C8B-B14F-4D97-AF65-F5344CB8AC3E}">
        <p14:creationId xmlns:p14="http://schemas.microsoft.com/office/powerpoint/2010/main" val="24189058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84F54-D99F-D16F-2941-A7DE81835CB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72758AC-1CFA-C796-9121-E00C84BD1C1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C3803B-91A9-27E2-BCD8-67DC92D4D75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2DC5175-6BBF-211E-3470-B4AEEA1EBC8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95E8B56-A117-0CCB-F832-C50C453C0BF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4AFE525-FA7F-4F45-FD4D-F3DAF27E9C98}"/>
              </a:ext>
            </a:extLst>
          </p:cNvPr>
          <p:cNvSpPr>
            <a:spLocks noGrp="1"/>
          </p:cNvSpPr>
          <p:nvPr>
            <p:ph type="dt" sz="half" idx="10"/>
          </p:nvPr>
        </p:nvSpPr>
        <p:spPr/>
        <p:txBody>
          <a:bodyPr/>
          <a:lstStyle/>
          <a:p>
            <a:fld id="{ED6A72A5-AB0D-4C9C-B4A8-B3828523135F}" type="datetimeFigureOut">
              <a:rPr lang="en-US" smtClean="0"/>
              <a:t>9/23/2025</a:t>
            </a:fld>
            <a:endParaRPr lang="en-US"/>
          </a:p>
        </p:txBody>
      </p:sp>
      <p:sp>
        <p:nvSpPr>
          <p:cNvPr id="8" name="Footer Placeholder 7">
            <a:extLst>
              <a:ext uri="{FF2B5EF4-FFF2-40B4-BE49-F238E27FC236}">
                <a16:creationId xmlns:a16="http://schemas.microsoft.com/office/drawing/2014/main" id="{DCAFF893-1516-19BA-3428-7008B8572C2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0083DA7-4F4C-357B-F06E-5E2E3F7A5C6B}"/>
              </a:ext>
            </a:extLst>
          </p:cNvPr>
          <p:cNvSpPr>
            <a:spLocks noGrp="1"/>
          </p:cNvSpPr>
          <p:nvPr>
            <p:ph type="sldNum" sz="quarter" idx="12"/>
          </p:nvPr>
        </p:nvSpPr>
        <p:spPr/>
        <p:txBody>
          <a:bodyPr/>
          <a:lstStyle/>
          <a:p>
            <a:fld id="{042F51CA-F290-4508-947D-A96BE72582A2}" type="slidenum">
              <a:rPr lang="en-US" smtClean="0"/>
              <a:t>‹#›</a:t>
            </a:fld>
            <a:endParaRPr lang="en-US"/>
          </a:p>
        </p:txBody>
      </p:sp>
    </p:spTree>
    <p:extLst>
      <p:ext uri="{BB962C8B-B14F-4D97-AF65-F5344CB8AC3E}">
        <p14:creationId xmlns:p14="http://schemas.microsoft.com/office/powerpoint/2010/main" val="18588357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5EF91-3FDE-396F-B6AC-2F19D714B6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4D284C6-EE22-B8AA-3587-8C927771DF3B}"/>
              </a:ext>
            </a:extLst>
          </p:cNvPr>
          <p:cNvSpPr>
            <a:spLocks noGrp="1"/>
          </p:cNvSpPr>
          <p:nvPr>
            <p:ph type="dt" sz="half" idx="10"/>
          </p:nvPr>
        </p:nvSpPr>
        <p:spPr/>
        <p:txBody>
          <a:bodyPr/>
          <a:lstStyle/>
          <a:p>
            <a:fld id="{ED6A72A5-AB0D-4C9C-B4A8-B3828523135F}" type="datetimeFigureOut">
              <a:rPr lang="en-US" smtClean="0"/>
              <a:t>9/23/2025</a:t>
            </a:fld>
            <a:endParaRPr lang="en-US"/>
          </a:p>
        </p:txBody>
      </p:sp>
      <p:sp>
        <p:nvSpPr>
          <p:cNvPr id="4" name="Footer Placeholder 3">
            <a:extLst>
              <a:ext uri="{FF2B5EF4-FFF2-40B4-BE49-F238E27FC236}">
                <a16:creationId xmlns:a16="http://schemas.microsoft.com/office/drawing/2014/main" id="{61BECD02-23C9-CA68-6DD1-4550DEA3A8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31FD100-853E-2345-6F44-57EB76122115}"/>
              </a:ext>
            </a:extLst>
          </p:cNvPr>
          <p:cNvSpPr>
            <a:spLocks noGrp="1"/>
          </p:cNvSpPr>
          <p:nvPr>
            <p:ph type="sldNum" sz="quarter" idx="12"/>
          </p:nvPr>
        </p:nvSpPr>
        <p:spPr/>
        <p:txBody>
          <a:bodyPr/>
          <a:lstStyle/>
          <a:p>
            <a:fld id="{042F51CA-F290-4508-947D-A96BE72582A2}" type="slidenum">
              <a:rPr lang="en-US" smtClean="0"/>
              <a:t>‹#›</a:t>
            </a:fld>
            <a:endParaRPr lang="en-US"/>
          </a:p>
        </p:txBody>
      </p:sp>
    </p:spTree>
    <p:extLst>
      <p:ext uri="{BB962C8B-B14F-4D97-AF65-F5344CB8AC3E}">
        <p14:creationId xmlns:p14="http://schemas.microsoft.com/office/powerpoint/2010/main" val="1440057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0B0A6F-418C-C7E6-C170-3BBF24B374DE}"/>
              </a:ext>
            </a:extLst>
          </p:cNvPr>
          <p:cNvSpPr>
            <a:spLocks noGrp="1"/>
          </p:cNvSpPr>
          <p:nvPr>
            <p:ph type="dt" sz="half" idx="10"/>
          </p:nvPr>
        </p:nvSpPr>
        <p:spPr/>
        <p:txBody>
          <a:bodyPr/>
          <a:lstStyle/>
          <a:p>
            <a:fld id="{ED6A72A5-AB0D-4C9C-B4A8-B3828523135F}" type="datetimeFigureOut">
              <a:rPr lang="en-US" smtClean="0"/>
              <a:t>9/23/2025</a:t>
            </a:fld>
            <a:endParaRPr lang="en-US"/>
          </a:p>
        </p:txBody>
      </p:sp>
      <p:sp>
        <p:nvSpPr>
          <p:cNvPr id="3" name="Footer Placeholder 2">
            <a:extLst>
              <a:ext uri="{FF2B5EF4-FFF2-40B4-BE49-F238E27FC236}">
                <a16:creationId xmlns:a16="http://schemas.microsoft.com/office/drawing/2014/main" id="{BCDAA445-4766-D5FC-F613-2CC1E4FC58C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82BA6D3-8407-932E-4974-CA5790F60C4D}"/>
              </a:ext>
            </a:extLst>
          </p:cNvPr>
          <p:cNvSpPr>
            <a:spLocks noGrp="1"/>
          </p:cNvSpPr>
          <p:nvPr>
            <p:ph type="sldNum" sz="quarter" idx="12"/>
          </p:nvPr>
        </p:nvSpPr>
        <p:spPr/>
        <p:txBody>
          <a:bodyPr/>
          <a:lstStyle/>
          <a:p>
            <a:fld id="{042F51CA-F290-4508-947D-A96BE72582A2}" type="slidenum">
              <a:rPr lang="en-US" smtClean="0"/>
              <a:t>‹#›</a:t>
            </a:fld>
            <a:endParaRPr lang="en-US"/>
          </a:p>
        </p:txBody>
      </p:sp>
    </p:spTree>
    <p:extLst>
      <p:ext uri="{BB962C8B-B14F-4D97-AF65-F5344CB8AC3E}">
        <p14:creationId xmlns:p14="http://schemas.microsoft.com/office/powerpoint/2010/main" val="16467277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54AC2-6489-A528-2320-9451361047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CB0C2B9-00E4-4B3C-EDAD-B3AE46E364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2173ECD-6135-E065-8BCF-6713C3364D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68769-FA78-38F2-CDAA-F899ABA4F1C8}"/>
              </a:ext>
            </a:extLst>
          </p:cNvPr>
          <p:cNvSpPr>
            <a:spLocks noGrp="1"/>
          </p:cNvSpPr>
          <p:nvPr>
            <p:ph type="dt" sz="half" idx="10"/>
          </p:nvPr>
        </p:nvSpPr>
        <p:spPr/>
        <p:txBody>
          <a:bodyPr/>
          <a:lstStyle/>
          <a:p>
            <a:fld id="{ED6A72A5-AB0D-4C9C-B4A8-B3828523135F}" type="datetimeFigureOut">
              <a:rPr lang="en-US" smtClean="0"/>
              <a:t>9/23/2025</a:t>
            </a:fld>
            <a:endParaRPr lang="en-US"/>
          </a:p>
        </p:txBody>
      </p:sp>
      <p:sp>
        <p:nvSpPr>
          <p:cNvPr id="6" name="Footer Placeholder 5">
            <a:extLst>
              <a:ext uri="{FF2B5EF4-FFF2-40B4-BE49-F238E27FC236}">
                <a16:creationId xmlns:a16="http://schemas.microsoft.com/office/drawing/2014/main" id="{B7D6B2A9-43BE-C2FB-8293-29B889396B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AEDC4A-EBDB-56B1-F27E-B446937BE115}"/>
              </a:ext>
            </a:extLst>
          </p:cNvPr>
          <p:cNvSpPr>
            <a:spLocks noGrp="1"/>
          </p:cNvSpPr>
          <p:nvPr>
            <p:ph type="sldNum" sz="quarter" idx="12"/>
          </p:nvPr>
        </p:nvSpPr>
        <p:spPr/>
        <p:txBody>
          <a:bodyPr/>
          <a:lstStyle/>
          <a:p>
            <a:fld id="{042F51CA-F290-4508-947D-A96BE72582A2}" type="slidenum">
              <a:rPr lang="en-US" smtClean="0"/>
              <a:t>‹#›</a:t>
            </a:fld>
            <a:endParaRPr lang="en-US"/>
          </a:p>
        </p:txBody>
      </p:sp>
    </p:spTree>
    <p:extLst>
      <p:ext uri="{BB962C8B-B14F-4D97-AF65-F5344CB8AC3E}">
        <p14:creationId xmlns:p14="http://schemas.microsoft.com/office/powerpoint/2010/main" val="2750526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0A941-1933-AADC-4C06-C0858916D1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6ADA211-B967-9293-2108-4139DC63A2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6F26232-F3D9-77BA-3749-91B6B84CF4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3416A8-FFB8-5C38-D86F-B23A3A07AF8F}"/>
              </a:ext>
            </a:extLst>
          </p:cNvPr>
          <p:cNvSpPr>
            <a:spLocks noGrp="1"/>
          </p:cNvSpPr>
          <p:nvPr>
            <p:ph type="dt" sz="half" idx="10"/>
          </p:nvPr>
        </p:nvSpPr>
        <p:spPr/>
        <p:txBody>
          <a:bodyPr/>
          <a:lstStyle/>
          <a:p>
            <a:fld id="{ED6A72A5-AB0D-4C9C-B4A8-B3828523135F}" type="datetimeFigureOut">
              <a:rPr lang="en-US" smtClean="0"/>
              <a:t>9/23/2025</a:t>
            </a:fld>
            <a:endParaRPr lang="en-US"/>
          </a:p>
        </p:txBody>
      </p:sp>
      <p:sp>
        <p:nvSpPr>
          <p:cNvPr id="6" name="Footer Placeholder 5">
            <a:extLst>
              <a:ext uri="{FF2B5EF4-FFF2-40B4-BE49-F238E27FC236}">
                <a16:creationId xmlns:a16="http://schemas.microsoft.com/office/drawing/2014/main" id="{654D2783-A9E0-56A3-D901-7B4012A21C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11EF15-5CA3-69B5-5195-E4F1137FAE8D}"/>
              </a:ext>
            </a:extLst>
          </p:cNvPr>
          <p:cNvSpPr>
            <a:spLocks noGrp="1"/>
          </p:cNvSpPr>
          <p:nvPr>
            <p:ph type="sldNum" sz="quarter" idx="12"/>
          </p:nvPr>
        </p:nvSpPr>
        <p:spPr/>
        <p:txBody>
          <a:bodyPr/>
          <a:lstStyle/>
          <a:p>
            <a:fld id="{042F51CA-F290-4508-947D-A96BE72582A2}" type="slidenum">
              <a:rPr lang="en-US" smtClean="0"/>
              <a:t>‹#›</a:t>
            </a:fld>
            <a:endParaRPr lang="en-US"/>
          </a:p>
        </p:txBody>
      </p:sp>
    </p:spTree>
    <p:extLst>
      <p:ext uri="{BB962C8B-B14F-4D97-AF65-F5344CB8AC3E}">
        <p14:creationId xmlns:p14="http://schemas.microsoft.com/office/powerpoint/2010/main" val="468318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7CDF3E-EF37-2A01-95B9-DF16F96524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9AE5CF2-36A9-9C81-93AB-732A58B782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497495-3BB1-2CA5-B47C-A3CB2610C8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D6A72A5-AB0D-4C9C-B4A8-B3828523135F}" type="datetimeFigureOut">
              <a:rPr lang="en-US" smtClean="0"/>
              <a:t>9/23/2025</a:t>
            </a:fld>
            <a:endParaRPr lang="en-US"/>
          </a:p>
        </p:txBody>
      </p:sp>
      <p:sp>
        <p:nvSpPr>
          <p:cNvPr id="5" name="Footer Placeholder 4">
            <a:extLst>
              <a:ext uri="{FF2B5EF4-FFF2-40B4-BE49-F238E27FC236}">
                <a16:creationId xmlns:a16="http://schemas.microsoft.com/office/drawing/2014/main" id="{EDD986BC-37BD-461B-99E9-7DE40D62B4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27BFEF8-5C9B-E966-2265-42D1058A94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42F51CA-F290-4508-947D-A96BE72582A2}" type="slidenum">
              <a:rPr lang="en-US" smtClean="0"/>
              <a:t>‹#›</a:t>
            </a:fld>
            <a:endParaRPr lang="en-US"/>
          </a:p>
        </p:txBody>
      </p:sp>
    </p:spTree>
    <p:extLst>
      <p:ext uri="{BB962C8B-B14F-4D97-AF65-F5344CB8AC3E}">
        <p14:creationId xmlns:p14="http://schemas.microsoft.com/office/powerpoint/2010/main" val="13947058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hyperlink" Target="https://www.ihda.org/developers/market-research/community-revitalization/" TargetMode="External"/><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chart" Target="../charts/chart1.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3.emf"/><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chart" Target="../charts/chart3.xml"/><Relationship Id="rId4" Type="http://schemas.openxmlformats.org/officeDocument/2006/relationships/image" Target="../media/image25.emf"/></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emf"/></Relationships>
</file>

<file path=ppt/slides/_rels/slide21.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chart" Target="../charts/chart5.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emf"/></Relationships>
</file>

<file path=ppt/slides/_rels/slide23.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chart" Target="../charts/chart7.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52.jfif"/><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53.emf"/></Relationships>
</file>

<file path=ppt/slides/_rels/slide3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3" Type="http://schemas.openxmlformats.org/officeDocument/2006/relationships/image" Target="../media/image55.jpeg"/><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openxmlformats.org/officeDocument/2006/relationships/hyperlink" Target="http://www.ihda.org/" TargetMode="External"/><Relationship Id="rId11" Type="http://schemas.openxmlformats.org/officeDocument/2006/relationships/image" Target="../media/image61.png"/><Relationship Id="rId5" Type="http://schemas.openxmlformats.org/officeDocument/2006/relationships/image" Target="../media/image56.png"/><Relationship Id="rId10" Type="http://schemas.openxmlformats.org/officeDocument/2006/relationships/image" Target="../media/image60.png"/><Relationship Id="rId4" Type="http://schemas.openxmlformats.org/officeDocument/2006/relationships/hyperlink" Target="https://ihdacy22-23.com/" TargetMode="External"/><Relationship Id="rId9" Type="http://schemas.openxmlformats.org/officeDocument/2006/relationships/image" Target="../media/image59.png"/><Relationship Id="rId14" Type="http://schemas.openxmlformats.org/officeDocument/2006/relationships/image" Target="../media/image64.sv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506721-1DD8-09B9-EFAC-C0B81F7D7A6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F53EDD3-055F-AF7C-2CC8-DEE65A650211}"/>
              </a:ext>
            </a:extLst>
          </p:cNvPr>
          <p:cNvPicPr>
            <a:picLocks noChangeAspect="1"/>
          </p:cNvPicPr>
          <p:nvPr/>
        </p:nvPicPr>
        <p:blipFill>
          <a:blip r:embed="rId3" cstate="print">
            <a:extLst>
              <a:ext uri="{28A0092B-C50C-407E-A947-70E740481C1C}">
                <a14:useLocalDpi xmlns:a14="http://schemas.microsoft.com/office/drawing/2010/main" val="0"/>
              </a:ext>
            </a:extLst>
          </a:blip>
          <a:srcRect t="18613" b="18613"/>
          <a:stretch/>
        </p:blipFill>
        <p:spPr>
          <a:xfrm>
            <a:off x="0" y="1121377"/>
            <a:ext cx="12192000" cy="5736623"/>
          </a:xfrm>
          <a:prstGeom prst="rect">
            <a:avLst/>
          </a:prstGeom>
        </p:spPr>
      </p:pic>
      <p:grpSp>
        <p:nvGrpSpPr>
          <p:cNvPr id="10" name="Group 9">
            <a:extLst>
              <a:ext uri="{FF2B5EF4-FFF2-40B4-BE49-F238E27FC236}">
                <a16:creationId xmlns:a16="http://schemas.microsoft.com/office/drawing/2014/main" id="{2B71B5ED-EE5A-16FC-C852-06CE8045C210}"/>
              </a:ext>
            </a:extLst>
          </p:cNvPr>
          <p:cNvGrpSpPr/>
          <p:nvPr/>
        </p:nvGrpSpPr>
        <p:grpSpPr>
          <a:xfrm>
            <a:off x="0" y="1121376"/>
            <a:ext cx="12192000" cy="5736623"/>
            <a:chOff x="91310" y="1609132"/>
            <a:chExt cx="12192000" cy="5736623"/>
          </a:xfrm>
        </p:grpSpPr>
        <p:sp>
          <p:nvSpPr>
            <p:cNvPr id="4" name="Rectangle 3">
              <a:extLst>
                <a:ext uri="{FF2B5EF4-FFF2-40B4-BE49-F238E27FC236}">
                  <a16:creationId xmlns:a16="http://schemas.microsoft.com/office/drawing/2014/main" id="{7ECBF9D8-58BA-7B0D-B2FD-36CF52D62946}"/>
                </a:ext>
              </a:extLst>
            </p:cNvPr>
            <p:cNvSpPr/>
            <p:nvPr/>
          </p:nvSpPr>
          <p:spPr>
            <a:xfrm>
              <a:off x="91310" y="1609132"/>
              <a:ext cx="12192000" cy="5736623"/>
            </a:xfrm>
            <a:prstGeom prst="rect">
              <a:avLst/>
            </a:prstGeom>
            <a:solidFill>
              <a:schemeClr val="tx1">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0EB96F3A-CF20-654F-4854-B403367EDC6B}"/>
                </a:ext>
              </a:extLst>
            </p:cNvPr>
            <p:cNvSpPr txBox="1"/>
            <p:nvPr/>
          </p:nvSpPr>
          <p:spPr>
            <a:xfrm>
              <a:off x="2148709" y="2384563"/>
              <a:ext cx="7924800" cy="2092881"/>
            </a:xfrm>
            <a:prstGeom prst="rect">
              <a:avLst/>
            </a:prstGeom>
            <a:noFill/>
          </p:spPr>
          <p:txBody>
            <a:bodyPr wrap="square" rtlCol="0">
              <a:spAutoFit/>
            </a:bodyPr>
            <a:lstStyle/>
            <a:p>
              <a:pPr algn="ctr"/>
              <a:r>
                <a:rPr lang="en-US" sz="4800" b="1" dirty="0">
                  <a:solidFill>
                    <a:schemeClr val="bg1"/>
                  </a:solidFill>
                </a:rPr>
                <a:t>The Illinois Housing Development Authority</a:t>
              </a:r>
            </a:p>
            <a:p>
              <a:pPr algn="ctr"/>
              <a:endParaRPr lang="en-US" sz="1100" b="1" i="1" dirty="0">
                <a:solidFill>
                  <a:schemeClr val="bg1"/>
                </a:solidFill>
              </a:endParaRPr>
            </a:p>
            <a:p>
              <a:pPr algn="ctr"/>
              <a:r>
                <a:rPr lang="en-US" sz="2000" b="1" i="1" dirty="0">
                  <a:solidFill>
                    <a:schemeClr val="bg1"/>
                  </a:solidFill>
                </a:rPr>
                <a:t>Resources for Development, Local Market Analysis, and Planning Support</a:t>
              </a:r>
            </a:p>
          </p:txBody>
        </p:sp>
      </p:grpSp>
      <p:sp>
        <p:nvSpPr>
          <p:cNvPr id="5" name="TextBox 4">
            <a:extLst>
              <a:ext uri="{FF2B5EF4-FFF2-40B4-BE49-F238E27FC236}">
                <a16:creationId xmlns:a16="http://schemas.microsoft.com/office/drawing/2014/main" id="{5FCE66C5-AB15-90CE-6320-C1AC58F39BCF}"/>
              </a:ext>
            </a:extLst>
          </p:cNvPr>
          <p:cNvSpPr txBox="1"/>
          <p:nvPr/>
        </p:nvSpPr>
        <p:spPr>
          <a:xfrm>
            <a:off x="3906144" y="4851737"/>
            <a:ext cx="4471745" cy="1015663"/>
          </a:xfrm>
          <a:prstGeom prst="rect">
            <a:avLst/>
          </a:prstGeom>
          <a:noFill/>
        </p:spPr>
        <p:txBody>
          <a:bodyPr wrap="square" rtlCol="0">
            <a:spAutoFit/>
          </a:bodyPr>
          <a:lstStyle/>
          <a:p>
            <a:pPr algn="ctr"/>
            <a:r>
              <a:rPr lang="en-US" sz="2000" b="1" dirty="0">
                <a:solidFill>
                  <a:schemeClr val="bg1"/>
                </a:solidFill>
              </a:rPr>
              <a:t>Kristopher Walton</a:t>
            </a:r>
          </a:p>
          <a:p>
            <a:pPr algn="ctr"/>
            <a:r>
              <a:rPr lang="en-US" sz="2000" i="1" dirty="0">
                <a:solidFill>
                  <a:schemeClr val="bg1"/>
                </a:solidFill>
              </a:rPr>
              <a:t>Community Revitalization Planner</a:t>
            </a:r>
          </a:p>
          <a:p>
            <a:pPr algn="ctr"/>
            <a:r>
              <a:rPr lang="en-US" sz="2000" i="1" dirty="0">
                <a:solidFill>
                  <a:schemeClr val="bg1"/>
                </a:solidFill>
              </a:rPr>
              <a:t>Strategic Planning &amp; Reporting</a:t>
            </a:r>
          </a:p>
        </p:txBody>
      </p:sp>
    </p:spTree>
    <p:extLst>
      <p:ext uri="{BB962C8B-B14F-4D97-AF65-F5344CB8AC3E}">
        <p14:creationId xmlns:p14="http://schemas.microsoft.com/office/powerpoint/2010/main" val="38065359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3E0B2C-C900-01EF-C9BF-60DF8E9DE095}"/>
            </a:ext>
          </a:extLst>
        </p:cNvPr>
        <p:cNvGrpSpPr/>
        <p:nvPr/>
      </p:nvGrpSpPr>
      <p:grpSpPr>
        <a:xfrm>
          <a:off x="0" y="0"/>
          <a:ext cx="0" cy="0"/>
          <a:chOff x="0" y="0"/>
          <a:chExt cx="0" cy="0"/>
        </a:xfrm>
      </p:grpSpPr>
      <p:sp>
        <p:nvSpPr>
          <p:cNvPr id="135" name="TextBox 134">
            <a:extLst>
              <a:ext uri="{FF2B5EF4-FFF2-40B4-BE49-F238E27FC236}">
                <a16:creationId xmlns:a16="http://schemas.microsoft.com/office/drawing/2014/main" id="{51232E7B-2346-4F8E-BF47-1FFFA987961B}"/>
              </a:ext>
            </a:extLst>
          </p:cNvPr>
          <p:cNvSpPr txBox="1"/>
          <p:nvPr/>
        </p:nvSpPr>
        <p:spPr>
          <a:xfrm>
            <a:off x="4572000" y="1337802"/>
            <a:ext cx="6477000" cy="1415772"/>
          </a:xfrm>
          <a:prstGeom prst="rect">
            <a:avLst/>
          </a:prstGeom>
          <a:noFill/>
        </p:spPr>
        <p:txBody>
          <a:bodyPr wrap="square" rtlCol="0">
            <a:spAutoFit/>
          </a:bodyPr>
          <a:lstStyle/>
          <a:p>
            <a:r>
              <a:rPr lang="en-US" sz="3600" b="1" dirty="0">
                <a:ea typeface="Roboto" panose="02000000000000000000" pitchFamily="2" charset="0"/>
                <a:cs typeface="Poppins" panose="00000500000000000000" pitchFamily="2" charset="0"/>
              </a:rPr>
              <a:t>Community-Level Planning </a:t>
            </a:r>
          </a:p>
          <a:p>
            <a:r>
              <a:rPr lang="en-US" sz="3600" b="1" dirty="0">
                <a:ea typeface="Roboto" panose="02000000000000000000" pitchFamily="2" charset="0"/>
                <a:cs typeface="Poppins" panose="00000500000000000000" pitchFamily="2" charset="0"/>
              </a:rPr>
              <a:t>with IHDA</a:t>
            </a:r>
            <a:br>
              <a:rPr lang="en-US" sz="3600" b="1" dirty="0">
                <a:ea typeface="Roboto" panose="02000000000000000000" pitchFamily="2" charset="0"/>
                <a:cs typeface="Poppins" panose="00000500000000000000" pitchFamily="2" charset="0"/>
              </a:rPr>
            </a:br>
            <a:r>
              <a:rPr lang="en-US" sz="1400" b="1" dirty="0">
                <a:ea typeface="Roboto" panose="02000000000000000000" pitchFamily="2" charset="0"/>
                <a:cs typeface="Poppins" panose="00000500000000000000" pitchFamily="2" charset="0"/>
                <a:hlinkClick r:id="rId3">
                  <a:extLst>
                    <a:ext uri="{A12FA001-AC4F-418D-AE19-62706E023703}">
                      <ahyp:hlinkClr xmlns:ahyp="http://schemas.microsoft.com/office/drawing/2018/hyperlinkcolor" val="tx"/>
                    </a:ext>
                  </a:extLst>
                </a:hlinkClick>
              </a:rPr>
              <a:t>www.ihda.org/developers/market-research/community-revitalization</a:t>
            </a:r>
            <a:r>
              <a:rPr lang="en-US" sz="1400" b="1" dirty="0">
                <a:ea typeface="Roboto" panose="02000000000000000000" pitchFamily="2" charset="0"/>
                <a:cs typeface="Poppins" panose="00000500000000000000" pitchFamily="2" charset="0"/>
              </a:rPr>
              <a:t> </a:t>
            </a:r>
          </a:p>
        </p:txBody>
      </p:sp>
      <p:sp>
        <p:nvSpPr>
          <p:cNvPr id="145" name="Right Triangle 144">
            <a:extLst>
              <a:ext uri="{FF2B5EF4-FFF2-40B4-BE49-F238E27FC236}">
                <a16:creationId xmlns:a16="http://schemas.microsoft.com/office/drawing/2014/main" id="{6BFCAED9-A1B8-C70A-C64C-B83BB8EF4D7A}"/>
              </a:ext>
            </a:extLst>
          </p:cNvPr>
          <p:cNvSpPr/>
          <p:nvPr/>
        </p:nvSpPr>
        <p:spPr>
          <a:xfrm rot="5400000" flipV="1">
            <a:off x="10352995" y="1159949"/>
            <a:ext cx="1856490" cy="1821521"/>
          </a:xfrm>
          <a:prstGeom prst="rtTriangle">
            <a:avLst/>
          </a:prstGeom>
          <a:solidFill>
            <a:srgbClr val="8D98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8" name="Picture 157">
            <a:extLst>
              <a:ext uri="{FF2B5EF4-FFF2-40B4-BE49-F238E27FC236}">
                <a16:creationId xmlns:a16="http://schemas.microsoft.com/office/drawing/2014/main" id="{29A14614-5A64-F2DD-844B-64AF25BCF616}"/>
              </a:ext>
            </a:extLst>
          </p:cNvPr>
          <p:cNvPicPr>
            <a:picLocks noChangeAspect="1"/>
          </p:cNvPicPr>
          <p:nvPr/>
        </p:nvPicPr>
        <p:blipFill>
          <a:blip r:embed="rId4">
            <a:extLst>
              <a:ext uri="{28A0092B-C50C-407E-A947-70E740481C1C}">
                <a14:useLocalDpi xmlns:a14="http://schemas.microsoft.com/office/drawing/2010/main" val="0"/>
              </a:ext>
            </a:extLst>
          </a:blip>
          <a:srcRect l="14662" r="14662"/>
          <a:stretch/>
        </p:blipFill>
        <p:spPr>
          <a:xfrm>
            <a:off x="0" y="1126369"/>
            <a:ext cx="3907139" cy="5731631"/>
          </a:xfrm>
          <a:prstGeom prst="rect">
            <a:avLst/>
          </a:prstGeom>
        </p:spPr>
      </p:pic>
      <p:sp>
        <p:nvSpPr>
          <p:cNvPr id="2" name="TextBox 1">
            <a:extLst>
              <a:ext uri="{FF2B5EF4-FFF2-40B4-BE49-F238E27FC236}">
                <a16:creationId xmlns:a16="http://schemas.microsoft.com/office/drawing/2014/main" id="{A68C519C-7322-FF78-F82E-F5E202589AC2}"/>
              </a:ext>
            </a:extLst>
          </p:cNvPr>
          <p:cNvSpPr txBox="1"/>
          <p:nvPr/>
        </p:nvSpPr>
        <p:spPr>
          <a:xfrm>
            <a:off x="4343400" y="2512939"/>
            <a:ext cx="7239000" cy="4268861"/>
          </a:xfrm>
          <a:prstGeom prst="rect">
            <a:avLst/>
          </a:prstGeom>
          <a:noFill/>
        </p:spPr>
        <p:txBody>
          <a:bodyPr wrap="square" rtlCol="0">
            <a:spAutoFit/>
          </a:bodyPr>
          <a:lstStyle/>
          <a:p>
            <a:pPr>
              <a:lnSpc>
                <a:spcPct val="150000"/>
              </a:lnSpc>
              <a:buSzPct val="125000"/>
            </a:pPr>
            <a:endParaRPr lang="en-US" sz="1100" dirty="0">
              <a:ea typeface="Open Sans" panose="020B0606030504020204" pitchFamily="34" charset="0"/>
              <a:cs typeface="Open Sans" panose="020B0606030504020204" pitchFamily="34" charset="0"/>
            </a:endParaRPr>
          </a:p>
          <a:p>
            <a:pPr marL="285750" indent="-285750">
              <a:lnSpc>
                <a:spcPct val="150000"/>
              </a:lnSpc>
              <a:buSzPct val="125000"/>
              <a:buFont typeface="Arial" panose="020B0604020202020204" pitchFamily="34" charset="0"/>
              <a:buChar char="•"/>
            </a:pPr>
            <a:r>
              <a:rPr lang="en-US" sz="2000" dirty="0">
                <a:ea typeface="Open Sans" panose="020B0606030504020204" pitchFamily="34" charset="0"/>
                <a:cs typeface="Open Sans" panose="020B0606030504020204" pitchFamily="34" charset="0"/>
              </a:rPr>
              <a:t>“Community Revitalization” for IHDA is the implementation of </a:t>
            </a:r>
            <a:r>
              <a:rPr lang="en-US" sz="2000" b="1" dirty="0">
                <a:ea typeface="Open Sans" panose="020B0606030504020204" pitchFamily="34" charset="0"/>
                <a:cs typeface="Open Sans" panose="020B0606030504020204" pitchFamily="34" charset="0"/>
              </a:rPr>
              <a:t>intentional efforts </a:t>
            </a:r>
            <a:r>
              <a:rPr lang="en-US" sz="2000" dirty="0">
                <a:ea typeface="Open Sans" panose="020B0606030504020204" pitchFamily="34" charset="0"/>
                <a:cs typeface="Open Sans" panose="020B0606030504020204" pitchFamily="34" charset="0"/>
              </a:rPr>
              <a:t>that are likely to lead to measurable increases in access to employment, living wage jobs, healthcare, supportive services, community amenities, transportation, and quality affordable housing stock.</a:t>
            </a:r>
          </a:p>
          <a:p>
            <a:pPr marL="285750" indent="-285750">
              <a:lnSpc>
                <a:spcPct val="150000"/>
              </a:lnSpc>
              <a:buSzPct val="125000"/>
              <a:buFont typeface="Arial" panose="020B0604020202020204" pitchFamily="34" charset="0"/>
              <a:buChar char="•"/>
            </a:pPr>
            <a:endParaRPr lang="en-US" sz="1200" dirty="0">
              <a:ea typeface="Open Sans" panose="020B0606030504020204" pitchFamily="34" charset="0"/>
              <a:cs typeface="Open Sans" panose="020B0606030504020204" pitchFamily="34" charset="0"/>
            </a:endParaRPr>
          </a:p>
          <a:p>
            <a:pPr marL="285750" indent="-285750">
              <a:lnSpc>
                <a:spcPct val="150000"/>
              </a:lnSpc>
              <a:buSzPct val="125000"/>
              <a:buFont typeface="Arial" panose="020B0604020202020204" pitchFamily="34" charset="0"/>
              <a:buChar char="•"/>
            </a:pPr>
            <a:r>
              <a:rPr lang="en-US" sz="2000" dirty="0">
                <a:ea typeface="Open Sans" panose="020B0606030504020204" pitchFamily="34" charset="0"/>
                <a:cs typeface="Open Sans" panose="020B0606030504020204" pitchFamily="34" charset="0"/>
              </a:rPr>
              <a:t>IHDA offers technical assistance and customized planning assistance to feed local revitalization efforts with data, housing needs analysis, targeting, and funding advice.</a:t>
            </a:r>
          </a:p>
        </p:txBody>
      </p:sp>
    </p:spTree>
    <p:extLst>
      <p:ext uri="{BB962C8B-B14F-4D97-AF65-F5344CB8AC3E}">
        <p14:creationId xmlns:p14="http://schemas.microsoft.com/office/powerpoint/2010/main" val="21194687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6588B3-BA97-7E7B-0CED-633ECEE36B46}"/>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E743F21F-B54E-3F30-DDF6-6836286509EF}"/>
              </a:ext>
            </a:extLst>
          </p:cNvPr>
          <p:cNvSpPr txBox="1"/>
          <p:nvPr/>
        </p:nvSpPr>
        <p:spPr>
          <a:xfrm>
            <a:off x="457200" y="2522122"/>
            <a:ext cx="6705600" cy="4430444"/>
          </a:xfrm>
          <a:prstGeom prst="rect">
            <a:avLst/>
          </a:prstGeom>
          <a:noFill/>
        </p:spPr>
        <p:txBody>
          <a:bodyPr wrap="square" rtlCol="0">
            <a:spAutoFit/>
          </a:bodyPr>
          <a:lstStyle/>
          <a:p>
            <a:pPr marL="285750" indent="-285750">
              <a:lnSpc>
                <a:spcPct val="125000"/>
              </a:lnSpc>
              <a:buSzPct val="125000"/>
              <a:buFont typeface="Arial" panose="020B0604020202020204" pitchFamily="34" charset="0"/>
              <a:buChar char="•"/>
            </a:pPr>
            <a:r>
              <a:rPr lang="en-US" sz="2000" dirty="0">
                <a:latin typeface="Calibri" panose="020F0502020204030204" pitchFamily="34" charset="0"/>
                <a:cs typeface="Calibri" panose="020F0502020204030204" pitchFamily="34" charset="0"/>
              </a:rPr>
              <a:t>The following services are available to communities through IHDA’s Community Revitalization Technical Assistance program:</a:t>
            </a:r>
          </a:p>
          <a:p>
            <a:pPr marL="800100" lvl="1" indent="-342900">
              <a:lnSpc>
                <a:spcPct val="125000"/>
              </a:lnSpc>
              <a:buSzPct val="125000"/>
              <a:buFont typeface="Courier New" panose="02070309020205020404" pitchFamily="49" charset="0"/>
              <a:buChar char="o"/>
            </a:pPr>
            <a:r>
              <a:rPr lang="en-US" sz="2000" dirty="0">
                <a:latin typeface="Calibri" panose="020F0502020204030204" pitchFamily="34" charset="0"/>
                <a:cs typeface="Calibri" panose="020F0502020204030204" pitchFamily="34" charset="0"/>
              </a:rPr>
              <a:t>Community Outreach</a:t>
            </a:r>
          </a:p>
          <a:p>
            <a:pPr marL="800100" lvl="1" indent="-342900">
              <a:lnSpc>
                <a:spcPct val="125000"/>
              </a:lnSpc>
              <a:buSzPct val="125000"/>
              <a:buFont typeface="Courier New" panose="02070309020205020404" pitchFamily="49" charset="0"/>
              <a:buChar char="o"/>
            </a:pPr>
            <a:r>
              <a:rPr lang="en-US" sz="2000" dirty="0">
                <a:latin typeface="Calibri" panose="020F0502020204030204" pitchFamily="34" charset="0"/>
                <a:cs typeface="Calibri" panose="020F0502020204030204" pitchFamily="34" charset="0"/>
              </a:rPr>
              <a:t>Development Resources</a:t>
            </a:r>
          </a:p>
          <a:p>
            <a:pPr marL="800100" lvl="1" indent="-342900">
              <a:lnSpc>
                <a:spcPct val="125000"/>
              </a:lnSpc>
              <a:buSzPct val="125000"/>
              <a:buFont typeface="Courier New" panose="02070309020205020404" pitchFamily="49" charset="0"/>
              <a:buChar char="o"/>
            </a:pPr>
            <a:r>
              <a:rPr lang="en-US" sz="2000" dirty="0">
                <a:latin typeface="Calibri" panose="020F0502020204030204" pitchFamily="34" charset="0"/>
                <a:cs typeface="Calibri" panose="020F0502020204030204" pitchFamily="34" charset="0"/>
              </a:rPr>
              <a:t>Housing Stock Survey</a:t>
            </a:r>
          </a:p>
          <a:p>
            <a:pPr marL="800100" lvl="1" indent="-342900">
              <a:lnSpc>
                <a:spcPct val="125000"/>
              </a:lnSpc>
              <a:buSzPct val="125000"/>
              <a:buFont typeface="Courier New" panose="02070309020205020404" pitchFamily="49" charset="0"/>
              <a:buChar char="o"/>
            </a:pPr>
            <a:r>
              <a:rPr lang="en-US" sz="2000" dirty="0">
                <a:latin typeface="Calibri" panose="020F0502020204030204" pitchFamily="34" charset="0"/>
                <a:cs typeface="Calibri" panose="020F0502020204030204" pitchFamily="34" charset="0"/>
              </a:rPr>
              <a:t>Housing Needs Assessment </a:t>
            </a:r>
          </a:p>
          <a:p>
            <a:pPr marL="800100" lvl="1" indent="-342900">
              <a:lnSpc>
                <a:spcPct val="125000"/>
              </a:lnSpc>
              <a:buSzPct val="125000"/>
              <a:buFont typeface="Courier New" panose="02070309020205020404" pitchFamily="49" charset="0"/>
              <a:buChar char="o"/>
            </a:pPr>
            <a:r>
              <a:rPr lang="en-US" sz="2000" dirty="0">
                <a:latin typeface="Calibri" panose="020F0502020204030204" pitchFamily="34" charset="0"/>
                <a:cs typeface="Calibri" panose="020F0502020204030204" pitchFamily="34" charset="0"/>
              </a:rPr>
              <a:t>Community Needs Assessment </a:t>
            </a:r>
          </a:p>
          <a:p>
            <a:pPr marL="800100" lvl="1" indent="-342900">
              <a:lnSpc>
                <a:spcPct val="125000"/>
              </a:lnSpc>
              <a:buSzPct val="125000"/>
              <a:buFont typeface="Courier New" panose="02070309020205020404" pitchFamily="49" charset="0"/>
              <a:buChar char="o"/>
            </a:pPr>
            <a:r>
              <a:rPr lang="en-US" sz="2000" dirty="0">
                <a:latin typeface="Calibri" panose="020F0502020204030204" pitchFamily="34" charset="0"/>
                <a:cs typeface="Calibri" panose="020F0502020204030204" pitchFamily="34" charset="0"/>
              </a:rPr>
              <a:t>Community Planning Documentation </a:t>
            </a:r>
          </a:p>
          <a:p>
            <a:pPr marL="742950" lvl="1" indent="-285750">
              <a:lnSpc>
                <a:spcPct val="150000"/>
              </a:lnSpc>
              <a:buSzPct val="125000"/>
              <a:buFont typeface="Arial" panose="020B0604020202020204" pitchFamily="34" charset="0"/>
              <a:buChar char="•"/>
            </a:pPr>
            <a:endParaRPr lang="en-US" sz="2000" dirty="0">
              <a:latin typeface="Calibri" panose="020F0502020204030204" pitchFamily="34" charset="0"/>
              <a:cs typeface="Calibri" panose="020F0502020204030204" pitchFamily="34" charset="0"/>
            </a:endParaRPr>
          </a:p>
          <a:p>
            <a:pPr marL="742950" lvl="1" indent="-285750">
              <a:lnSpc>
                <a:spcPct val="150000"/>
              </a:lnSpc>
              <a:buSzPct val="125000"/>
              <a:buFont typeface="Arial" panose="020B0604020202020204" pitchFamily="34" charset="0"/>
              <a:buChar char="•"/>
            </a:pPr>
            <a:endParaRPr lang="en-US" sz="2000" dirty="0">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EEB5A0B7-AA1B-F2CD-E57A-A7BEF5501270}"/>
              </a:ext>
            </a:extLst>
          </p:cNvPr>
          <p:cNvSpPr txBox="1"/>
          <p:nvPr/>
        </p:nvSpPr>
        <p:spPr>
          <a:xfrm>
            <a:off x="762000" y="1371600"/>
            <a:ext cx="6659320" cy="1200329"/>
          </a:xfrm>
          <a:prstGeom prst="rect">
            <a:avLst/>
          </a:prstGeom>
          <a:noFill/>
        </p:spPr>
        <p:txBody>
          <a:bodyPr wrap="square" rtlCol="0">
            <a:spAutoFit/>
          </a:bodyPr>
          <a:lstStyle/>
          <a:p>
            <a:r>
              <a:rPr lang="en-US" sz="3600" b="1" dirty="0">
                <a:latin typeface="Calibri" panose="020F0502020204030204" pitchFamily="34" charset="0"/>
                <a:cs typeface="Calibri" panose="020F0502020204030204" pitchFamily="34" charset="0"/>
              </a:rPr>
              <a:t>Community Revitalization Planning Services</a:t>
            </a:r>
            <a:endParaRPr lang="en-US" sz="3600" dirty="0">
              <a:latin typeface="Calibri" panose="020F0502020204030204" pitchFamily="34" charset="0"/>
              <a:cs typeface="Calibri" panose="020F0502020204030204" pitchFamily="34" charset="0"/>
            </a:endParaRPr>
          </a:p>
        </p:txBody>
      </p:sp>
      <p:sp>
        <p:nvSpPr>
          <p:cNvPr id="11" name="Rectangle">
            <a:extLst>
              <a:ext uri="{FF2B5EF4-FFF2-40B4-BE49-F238E27FC236}">
                <a16:creationId xmlns:a16="http://schemas.microsoft.com/office/drawing/2014/main" id="{5C1620C2-8797-4C19-0B7D-DDBA90209037}"/>
              </a:ext>
            </a:extLst>
          </p:cNvPr>
          <p:cNvSpPr/>
          <p:nvPr/>
        </p:nvSpPr>
        <p:spPr>
          <a:xfrm>
            <a:off x="8991600" y="1143000"/>
            <a:ext cx="3200400" cy="5715000"/>
          </a:xfrm>
          <a:prstGeom prst="rect">
            <a:avLst/>
          </a:prstGeom>
          <a:solidFill>
            <a:srgbClr val="8D98C2">
              <a:alpha val="70000"/>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pic>
        <p:nvPicPr>
          <p:cNvPr id="3" name="Picture 2">
            <a:extLst>
              <a:ext uri="{FF2B5EF4-FFF2-40B4-BE49-F238E27FC236}">
                <a16:creationId xmlns:a16="http://schemas.microsoft.com/office/drawing/2014/main" id="{0367D166-74EF-C618-DCC4-D26F16D095A6}"/>
              </a:ext>
            </a:extLst>
          </p:cNvPr>
          <p:cNvPicPr>
            <a:picLocks noChangeAspect="1"/>
          </p:cNvPicPr>
          <p:nvPr/>
        </p:nvPicPr>
        <p:blipFill>
          <a:blip r:embed="rId3" cstate="print">
            <a:extLst>
              <a:ext uri="{28A0092B-C50C-407E-A947-70E740481C1C}">
                <a14:useLocalDpi xmlns:a14="http://schemas.microsoft.com/office/drawing/2010/main" val="0"/>
              </a:ext>
            </a:extLst>
          </a:blip>
          <a:srcRect l="3106" r="3106"/>
          <a:stretch/>
        </p:blipFill>
        <p:spPr>
          <a:xfrm>
            <a:off x="7245131" y="1600200"/>
            <a:ext cx="4642069" cy="4846320"/>
          </a:xfrm>
          <a:prstGeom prst="roundRect">
            <a:avLst>
              <a:gd name="adj" fmla="val 9027"/>
            </a:avLst>
          </a:prstGeom>
        </p:spPr>
      </p:pic>
    </p:spTree>
    <p:extLst>
      <p:ext uri="{BB962C8B-B14F-4D97-AF65-F5344CB8AC3E}">
        <p14:creationId xmlns:p14="http://schemas.microsoft.com/office/powerpoint/2010/main" val="42854168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49C3D5-B7DC-5967-B29A-6DB1E03C80AA}"/>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F0687993-8B50-A019-BF10-2FDCDAAC1919}"/>
              </a:ext>
            </a:extLst>
          </p:cNvPr>
          <p:cNvSpPr txBox="1"/>
          <p:nvPr/>
        </p:nvSpPr>
        <p:spPr>
          <a:xfrm>
            <a:off x="533400" y="2683677"/>
            <a:ext cx="6629400" cy="3221395"/>
          </a:xfrm>
          <a:prstGeom prst="rect">
            <a:avLst/>
          </a:prstGeom>
          <a:noFill/>
        </p:spPr>
        <p:txBody>
          <a:bodyPr wrap="square" rtlCol="0">
            <a:spAutoFit/>
          </a:bodyPr>
          <a:lstStyle/>
          <a:p>
            <a:pPr>
              <a:lnSpc>
                <a:spcPct val="125000"/>
              </a:lnSpc>
              <a:buSzPct val="125000"/>
            </a:pPr>
            <a:r>
              <a:rPr lang="en-US" sz="2000" b="1" dirty="0">
                <a:latin typeface="Calibri" panose="020F0502020204030204" pitchFamily="34" charset="0"/>
                <a:cs typeface="Calibri" panose="020F0502020204030204" pitchFamily="34" charset="0"/>
              </a:rPr>
              <a:t>Community Revitalization and the LIHTC Program since 2016:</a:t>
            </a:r>
            <a:br>
              <a:rPr lang="en-US" b="1" dirty="0">
                <a:latin typeface="Calibri" panose="020F0502020204030204" pitchFamily="34" charset="0"/>
                <a:cs typeface="Calibri" panose="020F0502020204030204" pitchFamily="34" charset="0"/>
              </a:rPr>
            </a:br>
            <a:endParaRPr lang="en-US" sz="1200" b="1" dirty="0">
              <a:latin typeface="Calibri" panose="020F0502020204030204" pitchFamily="34" charset="0"/>
              <a:cs typeface="Calibri" panose="020F0502020204030204" pitchFamily="34" charset="0"/>
            </a:endParaRPr>
          </a:p>
          <a:p>
            <a:pPr marL="285750" indent="-285750">
              <a:lnSpc>
                <a:spcPct val="125000"/>
              </a:lnSpc>
              <a:buSzPct val="125000"/>
              <a:buFont typeface="Arial" panose="020B0604020202020204" pitchFamily="34" charset="0"/>
              <a:buChar char="•"/>
            </a:pPr>
            <a:r>
              <a:rPr lang="en-US" dirty="0">
                <a:latin typeface="Calibri" panose="020F0502020204030204" pitchFamily="34" charset="0"/>
                <a:cs typeface="Calibri" panose="020F0502020204030204" pitchFamily="34" charset="0"/>
              </a:rPr>
              <a:t>232 9% LIHTC applications submitted with Community Revitalization documentation (52% of 434 total).</a:t>
            </a:r>
            <a:br>
              <a:rPr lang="en-US" dirty="0">
                <a:latin typeface="Calibri" panose="020F0502020204030204" pitchFamily="34" charset="0"/>
                <a:cs typeface="Calibri" panose="020F0502020204030204" pitchFamily="34" charset="0"/>
              </a:rPr>
            </a:br>
            <a:endParaRPr lang="en-US" sz="1200" dirty="0">
              <a:latin typeface="Calibri" panose="020F0502020204030204" pitchFamily="34" charset="0"/>
              <a:cs typeface="Calibri" panose="020F0502020204030204" pitchFamily="34" charset="0"/>
            </a:endParaRPr>
          </a:p>
          <a:p>
            <a:pPr marL="285750" indent="-285750">
              <a:lnSpc>
                <a:spcPct val="125000"/>
              </a:lnSpc>
              <a:buSzPct val="125000"/>
              <a:buFont typeface="Arial" panose="020B0604020202020204" pitchFamily="34" charset="0"/>
              <a:buChar char="•"/>
            </a:pPr>
            <a:r>
              <a:rPr lang="en-US" dirty="0">
                <a:latin typeface="Calibri" panose="020F0502020204030204" pitchFamily="34" charset="0"/>
                <a:cs typeface="Calibri" panose="020F0502020204030204" pitchFamily="34" charset="0"/>
              </a:rPr>
              <a:t>78 9% LIHTC awards made to projects with Community Revitalization documentation (38% of 205 total).</a:t>
            </a:r>
            <a:br>
              <a:rPr lang="en-US" dirty="0">
                <a:latin typeface="Calibri" panose="020F0502020204030204" pitchFamily="34" charset="0"/>
                <a:cs typeface="Calibri" panose="020F0502020204030204" pitchFamily="34" charset="0"/>
              </a:rPr>
            </a:br>
            <a:endParaRPr lang="en-US" sz="1200" dirty="0">
              <a:latin typeface="Calibri" panose="020F0502020204030204" pitchFamily="34" charset="0"/>
              <a:cs typeface="Calibri" panose="020F0502020204030204" pitchFamily="34" charset="0"/>
            </a:endParaRPr>
          </a:p>
          <a:p>
            <a:pPr marL="285750" indent="-285750">
              <a:lnSpc>
                <a:spcPct val="125000"/>
              </a:lnSpc>
              <a:buSzPct val="125000"/>
              <a:buFont typeface="Arial" panose="020B0604020202020204" pitchFamily="34" charset="0"/>
              <a:buChar char="•"/>
            </a:pPr>
            <a:r>
              <a:rPr lang="en-US" dirty="0">
                <a:latin typeface="Calibri" panose="020F0502020204030204" pitchFamily="34" charset="0"/>
                <a:cs typeface="Calibri" panose="020F0502020204030204" pitchFamily="34" charset="0"/>
              </a:rPr>
              <a:t>25% increase in annual 9% LIHTC applications with Community Revitalization.</a:t>
            </a:r>
          </a:p>
        </p:txBody>
      </p:sp>
      <p:sp>
        <p:nvSpPr>
          <p:cNvPr id="4" name="Rectangle">
            <a:extLst>
              <a:ext uri="{FF2B5EF4-FFF2-40B4-BE49-F238E27FC236}">
                <a16:creationId xmlns:a16="http://schemas.microsoft.com/office/drawing/2014/main" id="{71C5FFDE-596F-F44E-0070-8C3550984E7B}"/>
              </a:ext>
            </a:extLst>
          </p:cNvPr>
          <p:cNvSpPr/>
          <p:nvPr/>
        </p:nvSpPr>
        <p:spPr>
          <a:xfrm>
            <a:off x="8991600" y="1143000"/>
            <a:ext cx="3200400" cy="5715000"/>
          </a:xfrm>
          <a:prstGeom prst="rect">
            <a:avLst/>
          </a:prstGeom>
          <a:solidFill>
            <a:srgbClr val="E38E25">
              <a:alpha val="70000"/>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pic>
        <p:nvPicPr>
          <p:cNvPr id="3" name="Picture 2">
            <a:extLst>
              <a:ext uri="{FF2B5EF4-FFF2-40B4-BE49-F238E27FC236}">
                <a16:creationId xmlns:a16="http://schemas.microsoft.com/office/drawing/2014/main" id="{864D955C-7D02-04B0-6017-A4C9B39CAD93}"/>
              </a:ext>
            </a:extLst>
          </p:cNvPr>
          <p:cNvPicPr>
            <a:picLocks noChangeAspect="1"/>
          </p:cNvPicPr>
          <p:nvPr/>
        </p:nvPicPr>
        <p:blipFill>
          <a:blip r:embed="rId3">
            <a:extLst>
              <a:ext uri="{28A0092B-C50C-407E-A947-70E740481C1C}">
                <a14:useLocalDpi xmlns:a14="http://schemas.microsoft.com/office/drawing/2010/main" val="0"/>
              </a:ext>
            </a:extLst>
          </a:blip>
          <a:srcRect l="25235" r="25235"/>
          <a:stretch/>
        </p:blipFill>
        <p:spPr>
          <a:xfrm>
            <a:off x="7245131" y="1600200"/>
            <a:ext cx="4642069" cy="4846320"/>
          </a:xfrm>
          <a:prstGeom prst="roundRect">
            <a:avLst>
              <a:gd name="adj" fmla="val 9027"/>
            </a:avLst>
          </a:prstGeom>
        </p:spPr>
      </p:pic>
      <p:sp>
        <p:nvSpPr>
          <p:cNvPr id="9" name="TextBox 8">
            <a:extLst>
              <a:ext uri="{FF2B5EF4-FFF2-40B4-BE49-F238E27FC236}">
                <a16:creationId xmlns:a16="http://schemas.microsoft.com/office/drawing/2014/main" id="{78E8E1BF-A7CF-21A1-83D7-580A5B263F61}"/>
              </a:ext>
            </a:extLst>
          </p:cNvPr>
          <p:cNvSpPr txBox="1"/>
          <p:nvPr/>
        </p:nvSpPr>
        <p:spPr>
          <a:xfrm>
            <a:off x="533400" y="1371600"/>
            <a:ext cx="7162800" cy="1200329"/>
          </a:xfrm>
          <a:prstGeom prst="rect">
            <a:avLst/>
          </a:prstGeom>
          <a:noFill/>
        </p:spPr>
        <p:txBody>
          <a:bodyPr wrap="square" rtlCol="0">
            <a:spAutoFit/>
          </a:bodyPr>
          <a:lstStyle/>
          <a:p>
            <a:r>
              <a:rPr lang="en-US" sz="3600" b="1" dirty="0">
                <a:latin typeface="Calibri" panose="020F0502020204030204" pitchFamily="34" charset="0"/>
                <a:cs typeface="Calibri" panose="020F0502020204030204" pitchFamily="34" charset="0"/>
              </a:rPr>
              <a:t>Community Revitalization Utilization Across Illinois</a:t>
            </a:r>
          </a:p>
        </p:txBody>
      </p:sp>
    </p:spTree>
    <p:extLst>
      <p:ext uri="{BB962C8B-B14F-4D97-AF65-F5344CB8AC3E}">
        <p14:creationId xmlns:p14="http://schemas.microsoft.com/office/powerpoint/2010/main" val="17368794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D844AA-A6EC-BE25-AE7F-EC2BA3484375}"/>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4B4CB917-2139-C9A9-82CB-039B6DD17CB2}"/>
              </a:ext>
            </a:extLst>
          </p:cNvPr>
          <p:cNvSpPr txBox="1"/>
          <p:nvPr/>
        </p:nvSpPr>
        <p:spPr>
          <a:xfrm>
            <a:off x="533400" y="2683677"/>
            <a:ext cx="6629400" cy="3452227"/>
          </a:xfrm>
          <a:prstGeom prst="rect">
            <a:avLst/>
          </a:prstGeom>
          <a:noFill/>
        </p:spPr>
        <p:txBody>
          <a:bodyPr wrap="square" rtlCol="0">
            <a:spAutoFit/>
          </a:bodyPr>
          <a:lstStyle/>
          <a:p>
            <a:pPr>
              <a:lnSpc>
                <a:spcPct val="125000"/>
              </a:lnSpc>
              <a:buSzPct val="125000"/>
            </a:pPr>
            <a:r>
              <a:rPr lang="en-US" sz="2000" b="1" dirty="0">
                <a:latin typeface="Calibri" panose="020F0502020204030204" pitchFamily="34" charset="0"/>
                <a:cs typeface="Calibri" panose="020F0502020204030204" pitchFamily="34" charset="0"/>
              </a:rPr>
              <a:t>Proactive planning results since 2018:</a:t>
            </a:r>
            <a:br>
              <a:rPr lang="en-US" b="1" dirty="0">
                <a:latin typeface="Calibri" panose="020F0502020204030204" pitchFamily="34" charset="0"/>
                <a:cs typeface="Calibri" panose="020F0502020204030204" pitchFamily="34" charset="0"/>
              </a:rPr>
            </a:br>
            <a:endParaRPr lang="en-US" sz="1200" b="1" dirty="0">
              <a:latin typeface="Calibri" panose="020F0502020204030204" pitchFamily="34" charset="0"/>
              <a:cs typeface="Calibri" panose="020F0502020204030204" pitchFamily="34" charset="0"/>
            </a:endParaRPr>
          </a:p>
          <a:p>
            <a:pPr marL="285750" indent="-285750">
              <a:lnSpc>
                <a:spcPct val="125000"/>
              </a:lnSpc>
              <a:buSzPct val="125000"/>
              <a:buFont typeface="Arial" panose="020B0604020202020204" pitchFamily="34" charset="0"/>
              <a:buChar char="•"/>
            </a:pPr>
            <a:r>
              <a:rPr lang="en-US" dirty="0">
                <a:latin typeface="Calibri" panose="020F0502020204030204" pitchFamily="34" charset="0"/>
                <a:cs typeface="Calibri" panose="020F0502020204030204" pitchFamily="34" charset="0"/>
              </a:rPr>
              <a:t>35 proactive planning partnerships.</a:t>
            </a:r>
            <a:br>
              <a:rPr lang="en-US" dirty="0">
                <a:latin typeface="Calibri" panose="020F0502020204030204" pitchFamily="34" charset="0"/>
                <a:cs typeface="Calibri" panose="020F0502020204030204" pitchFamily="34" charset="0"/>
              </a:rPr>
            </a:br>
            <a:endParaRPr lang="en-US" sz="1200" dirty="0">
              <a:latin typeface="Calibri" panose="020F0502020204030204" pitchFamily="34" charset="0"/>
              <a:cs typeface="Calibri" panose="020F0502020204030204" pitchFamily="34" charset="0"/>
            </a:endParaRPr>
          </a:p>
          <a:p>
            <a:pPr marL="285750" indent="-285750">
              <a:lnSpc>
                <a:spcPct val="125000"/>
              </a:lnSpc>
              <a:buSzPct val="125000"/>
              <a:buFont typeface="Arial" panose="020B0604020202020204" pitchFamily="34" charset="0"/>
              <a:buChar char="•"/>
            </a:pPr>
            <a:r>
              <a:rPr lang="en-US" dirty="0">
                <a:latin typeface="Calibri" panose="020F0502020204030204" pitchFamily="34" charset="0"/>
                <a:cs typeface="Calibri" panose="020F0502020204030204" pitchFamily="34" charset="0"/>
              </a:rPr>
              <a:t>12 completed Housing Needs Assessments, 2 resulting in tax credit awards.</a:t>
            </a:r>
            <a:br>
              <a:rPr lang="en-US" dirty="0">
                <a:latin typeface="Calibri" panose="020F0502020204030204" pitchFamily="34" charset="0"/>
                <a:cs typeface="Calibri" panose="020F0502020204030204" pitchFamily="34" charset="0"/>
              </a:rPr>
            </a:br>
            <a:endParaRPr lang="en-US" sz="1200" dirty="0">
              <a:latin typeface="Calibri" panose="020F0502020204030204" pitchFamily="34" charset="0"/>
              <a:cs typeface="Calibri" panose="020F0502020204030204" pitchFamily="34" charset="0"/>
            </a:endParaRPr>
          </a:p>
          <a:p>
            <a:pPr marL="285750" indent="-285750">
              <a:lnSpc>
                <a:spcPct val="125000"/>
              </a:lnSpc>
              <a:buSzPct val="125000"/>
              <a:buFont typeface="Arial" panose="020B0604020202020204" pitchFamily="34" charset="0"/>
              <a:buChar char="•"/>
            </a:pPr>
            <a:r>
              <a:rPr lang="en-US">
                <a:latin typeface="Calibri" panose="020F0502020204030204" pitchFamily="34" charset="0"/>
                <a:cs typeface="Calibri" panose="020F0502020204030204" pitchFamily="34" charset="0"/>
              </a:rPr>
              <a:t>3 </a:t>
            </a:r>
            <a:r>
              <a:rPr lang="en-US" dirty="0">
                <a:latin typeface="Calibri" panose="020F0502020204030204" pitchFamily="34" charset="0"/>
                <a:cs typeface="Calibri" panose="020F0502020204030204" pitchFamily="34" charset="0"/>
              </a:rPr>
              <a:t>developments utilizing completed assessments in 2024 9% round.</a:t>
            </a:r>
            <a:br>
              <a:rPr lang="en-US" dirty="0">
                <a:latin typeface="Calibri" panose="020F0502020204030204" pitchFamily="34" charset="0"/>
                <a:cs typeface="Calibri" panose="020F0502020204030204" pitchFamily="34" charset="0"/>
              </a:rPr>
            </a:br>
            <a:endParaRPr lang="en-US" sz="1200" dirty="0">
              <a:latin typeface="Calibri" panose="020F0502020204030204" pitchFamily="34" charset="0"/>
              <a:cs typeface="Calibri" panose="020F0502020204030204" pitchFamily="34" charset="0"/>
            </a:endParaRPr>
          </a:p>
          <a:p>
            <a:pPr marL="285750" indent="-285750">
              <a:lnSpc>
                <a:spcPct val="125000"/>
              </a:lnSpc>
              <a:buSzPct val="125000"/>
              <a:buFont typeface="Arial" panose="020B0604020202020204" pitchFamily="34" charset="0"/>
              <a:buChar char="•"/>
            </a:pPr>
            <a:r>
              <a:rPr lang="en-US" dirty="0">
                <a:latin typeface="Calibri" panose="020F0502020204030204" pitchFamily="34" charset="0"/>
                <a:cs typeface="Calibri" panose="020F0502020204030204" pitchFamily="34" charset="0"/>
              </a:rPr>
              <a:t>Services expanded to Chicagoland area.</a:t>
            </a:r>
          </a:p>
        </p:txBody>
      </p:sp>
      <p:sp>
        <p:nvSpPr>
          <p:cNvPr id="2" name="Rectangle">
            <a:extLst>
              <a:ext uri="{FF2B5EF4-FFF2-40B4-BE49-F238E27FC236}">
                <a16:creationId xmlns:a16="http://schemas.microsoft.com/office/drawing/2014/main" id="{4131C096-420F-FE06-F315-74D4312A907D}"/>
              </a:ext>
            </a:extLst>
          </p:cNvPr>
          <p:cNvSpPr/>
          <p:nvPr/>
        </p:nvSpPr>
        <p:spPr>
          <a:xfrm>
            <a:off x="8991600" y="1143000"/>
            <a:ext cx="3200400" cy="5715000"/>
          </a:xfrm>
          <a:prstGeom prst="rect">
            <a:avLst/>
          </a:prstGeom>
          <a:solidFill>
            <a:srgbClr val="8D98C2">
              <a:alpha val="70000"/>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pic>
        <p:nvPicPr>
          <p:cNvPr id="3" name="Picture 2">
            <a:extLst>
              <a:ext uri="{FF2B5EF4-FFF2-40B4-BE49-F238E27FC236}">
                <a16:creationId xmlns:a16="http://schemas.microsoft.com/office/drawing/2014/main" id="{6EE2CF7B-6D1B-AE23-A949-0A56D3ADF0EC}"/>
              </a:ext>
            </a:extLst>
          </p:cNvPr>
          <p:cNvPicPr>
            <a:picLocks noChangeAspect="1"/>
          </p:cNvPicPr>
          <p:nvPr/>
        </p:nvPicPr>
        <p:blipFill>
          <a:blip r:embed="rId3">
            <a:extLst>
              <a:ext uri="{28A0092B-C50C-407E-A947-70E740481C1C}">
                <a14:useLocalDpi xmlns:a14="http://schemas.microsoft.com/office/drawing/2010/main" val="0"/>
              </a:ext>
            </a:extLst>
          </a:blip>
          <a:srcRect l="25235" r="25235"/>
          <a:stretch/>
        </p:blipFill>
        <p:spPr>
          <a:xfrm>
            <a:off x="7239000" y="1603756"/>
            <a:ext cx="4642069" cy="4846320"/>
          </a:xfrm>
          <a:prstGeom prst="roundRect">
            <a:avLst>
              <a:gd name="adj" fmla="val 9027"/>
            </a:avLst>
          </a:prstGeom>
        </p:spPr>
      </p:pic>
      <p:sp>
        <p:nvSpPr>
          <p:cNvPr id="9" name="TextBox 8">
            <a:extLst>
              <a:ext uri="{FF2B5EF4-FFF2-40B4-BE49-F238E27FC236}">
                <a16:creationId xmlns:a16="http://schemas.microsoft.com/office/drawing/2014/main" id="{E18392D5-3227-8B66-FB51-3C127911D8D7}"/>
              </a:ext>
            </a:extLst>
          </p:cNvPr>
          <p:cNvSpPr txBox="1"/>
          <p:nvPr/>
        </p:nvSpPr>
        <p:spPr>
          <a:xfrm>
            <a:off x="533400" y="1371600"/>
            <a:ext cx="7162800" cy="1200329"/>
          </a:xfrm>
          <a:prstGeom prst="rect">
            <a:avLst/>
          </a:prstGeom>
          <a:noFill/>
        </p:spPr>
        <p:txBody>
          <a:bodyPr wrap="square" rtlCol="0">
            <a:spAutoFit/>
          </a:bodyPr>
          <a:lstStyle/>
          <a:p>
            <a:r>
              <a:rPr lang="en-US" sz="3600" b="1" dirty="0">
                <a:latin typeface="Calibri" panose="020F0502020204030204" pitchFamily="34" charset="0"/>
                <a:cs typeface="Calibri" panose="020F0502020204030204" pitchFamily="34" charset="0"/>
              </a:rPr>
              <a:t>Community Revitalization Utilization Across Illinois (continued)</a:t>
            </a:r>
          </a:p>
        </p:txBody>
      </p:sp>
    </p:spTree>
    <p:extLst>
      <p:ext uri="{BB962C8B-B14F-4D97-AF65-F5344CB8AC3E}">
        <p14:creationId xmlns:p14="http://schemas.microsoft.com/office/powerpoint/2010/main" val="14565213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008B74-29E4-9AA4-7EAF-A358900EFAE3}"/>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07B61C09-B4D1-FF26-9BE3-A8B095F108A6}"/>
              </a:ext>
            </a:extLst>
          </p:cNvPr>
          <p:cNvSpPr txBox="1"/>
          <p:nvPr/>
        </p:nvSpPr>
        <p:spPr>
          <a:xfrm>
            <a:off x="533400" y="2683677"/>
            <a:ext cx="6705600" cy="4029308"/>
          </a:xfrm>
          <a:prstGeom prst="rect">
            <a:avLst/>
          </a:prstGeom>
          <a:noFill/>
        </p:spPr>
        <p:txBody>
          <a:bodyPr wrap="square" rtlCol="0">
            <a:spAutoFit/>
          </a:bodyPr>
          <a:lstStyle/>
          <a:p>
            <a:pPr>
              <a:lnSpc>
                <a:spcPct val="125000"/>
              </a:lnSpc>
              <a:buSzPct val="125000"/>
            </a:pPr>
            <a:r>
              <a:rPr lang="en-US" b="1" dirty="0">
                <a:latin typeface="Calibri" panose="020F0502020204030204" pitchFamily="34" charset="0"/>
                <a:cs typeface="Calibri" panose="020F0502020204030204" pitchFamily="34" charset="0"/>
              </a:rPr>
              <a:t>Community Revitalization Success Stories:</a:t>
            </a:r>
          </a:p>
          <a:p>
            <a:pPr marL="285750" indent="-285750">
              <a:lnSpc>
                <a:spcPct val="125000"/>
              </a:lnSpc>
              <a:buSzPct val="125000"/>
              <a:buFont typeface="Arial" panose="020B0604020202020204" pitchFamily="34" charset="0"/>
              <a:buChar char="•"/>
            </a:pPr>
            <a:endParaRPr lang="en-US" b="1" dirty="0">
              <a:latin typeface="Calibri" panose="020F0502020204030204" pitchFamily="34" charset="0"/>
              <a:cs typeface="Calibri" panose="020F0502020204030204" pitchFamily="34" charset="0"/>
            </a:endParaRPr>
          </a:p>
          <a:p>
            <a:pPr marL="285750" indent="-285750">
              <a:lnSpc>
                <a:spcPct val="125000"/>
              </a:lnSpc>
              <a:buSzPct val="125000"/>
              <a:buFont typeface="Arial" panose="020B0604020202020204" pitchFamily="34" charset="0"/>
              <a:buChar char="•"/>
            </a:pPr>
            <a:r>
              <a:rPr lang="en-US" b="1" dirty="0">
                <a:latin typeface="Calibri" panose="020F0502020204030204" pitchFamily="34" charset="0"/>
                <a:cs typeface="Calibri" panose="020F0502020204030204" pitchFamily="34" charset="0"/>
              </a:rPr>
              <a:t>Bristol Place (Champaign) </a:t>
            </a:r>
            <a:r>
              <a:rPr lang="en-US" dirty="0">
                <a:latin typeface="Calibri" panose="020F0502020204030204" pitchFamily="34" charset="0"/>
                <a:cs typeface="Calibri" panose="020F0502020204030204" pitchFamily="34" charset="0"/>
              </a:rPr>
              <a:t>– Local planning effort, utilized TA to link with State requirements. Result: competitive and funded applications for family subdivision / senior housing in a previously disinvested area.</a:t>
            </a:r>
          </a:p>
          <a:p>
            <a:pPr>
              <a:lnSpc>
                <a:spcPct val="125000"/>
              </a:lnSpc>
              <a:buSzPct val="125000"/>
            </a:pPr>
            <a:endParaRPr lang="en-US" sz="800" dirty="0">
              <a:latin typeface="Calibri" panose="020F0502020204030204" pitchFamily="34" charset="0"/>
              <a:cs typeface="Calibri" panose="020F0502020204030204" pitchFamily="34" charset="0"/>
            </a:endParaRPr>
          </a:p>
          <a:p>
            <a:pPr marL="285750" indent="-285750">
              <a:lnSpc>
                <a:spcPct val="125000"/>
              </a:lnSpc>
              <a:buSzPct val="125000"/>
              <a:buFont typeface="Arial" panose="020B0604020202020204" pitchFamily="34" charset="0"/>
              <a:buChar char="•"/>
            </a:pPr>
            <a:r>
              <a:rPr lang="en-US" b="1" dirty="0">
                <a:latin typeface="Calibri" panose="020F0502020204030204" pitchFamily="34" charset="0"/>
                <a:cs typeface="Calibri" panose="020F0502020204030204" pitchFamily="34" charset="0"/>
              </a:rPr>
              <a:t>City of Peoria</a:t>
            </a:r>
            <a:r>
              <a:rPr lang="en-US" dirty="0">
                <a:latin typeface="Calibri" panose="020F0502020204030204" pitchFamily="34" charset="0"/>
                <a:cs typeface="Calibri" panose="020F0502020204030204" pitchFamily="34" charset="0"/>
              </a:rPr>
              <a:t> – Utilized proactive Community Revitalization Planning services to plan three neighborhoods. Result: Successful LIHTC applications resulted from this planning with projects approved in two of three neighborhoods prioritized and Land Bank resources serving the third.</a:t>
            </a:r>
          </a:p>
        </p:txBody>
      </p:sp>
      <p:sp>
        <p:nvSpPr>
          <p:cNvPr id="4" name="Rectangle">
            <a:extLst>
              <a:ext uri="{FF2B5EF4-FFF2-40B4-BE49-F238E27FC236}">
                <a16:creationId xmlns:a16="http://schemas.microsoft.com/office/drawing/2014/main" id="{0C1C131E-AA8A-53A3-712C-9C1D6FE9A367}"/>
              </a:ext>
            </a:extLst>
          </p:cNvPr>
          <p:cNvSpPr/>
          <p:nvPr/>
        </p:nvSpPr>
        <p:spPr>
          <a:xfrm>
            <a:off x="8991600" y="1143000"/>
            <a:ext cx="3200400" cy="5715000"/>
          </a:xfrm>
          <a:prstGeom prst="rect">
            <a:avLst/>
          </a:prstGeom>
          <a:solidFill>
            <a:srgbClr val="E38E25">
              <a:alpha val="70000"/>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pic>
        <p:nvPicPr>
          <p:cNvPr id="3" name="Picture 2">
            <a:extLst>
              <a:ext uri="{FF2B5EF4-FFF2-40B4-BE49-F238E27FC236}">
                <a16:creationId xmlns:a16="http://schemas.microsoft.com/office/drawing/2014/main" id="{515AFC6B-AFBF-93E3-F232-108F00B35E71}"/>
              </a:ext>
            </a:extLst>
          </p:cNvPr>
          <p:cNvPicPr>
            <a:picLocks noChangeAspect="1"/>
          </p:cNvPicPr>
          <p:nvPr/>
        </p:nvPicPr>
        <p:blipFill>
          <a:blip r:embed="rId3">
            <a:extLst>
              <a:ext uri="{28A0092B-C50C-407E-A947-70E740481C1C}">
                <a14:useLocalDpi xmlns:a14="http://schemas.microsoft.com/office/drawing/2010/main" val="0"/>
              </a:ext>
            </a:extLst>
          </a:blip>
          <a:srcRect l="25235" r="25235"/>
          <a:stretch/>
        </p:blipFill>
        <p:spPr>
          <a:xfrm>
            <a:off x="7239000" y="1603756"/>
            <a:ext cx="4642069" cy="4846320"/>
          </a:xfrm>
          <a:prstGeom prst="roundRect">
            <a:avLst>
              <a:gd name="adj" fmla="val 9027"/>
            </a:avLst>
          </a:prstGeom>
        </p:spPr>
      </p:pic>
      <p:sp>
        <p:nvSpPr>
          <p:cNvPr id="9" name="TextBox 8">
            <a:extLst>
              <a:ext uri="{FF2B5EF4-FFF2-40B4-BE49-F238E27FC236}">
                <a16:creationId xmlns:a16="http://schemas.microsoft.com/office/drawing/2014/main" id="{6F6B72F9-0AEE-5E73-E269-909382AA0B2A}"/>
              </a:ext>
            </a:extLst>
          </p:cNvPr>
          <p:cNvSpPr txBox="1"/>
          <p:nvPr/>
        </p:nvSpPr>
        <p:spPr>
          <a:xfrm>
            <a:off x="533400" y="1371600"/>
            <a:ext cx="7162800" cy="1200329"/>
          </a:xfrm>
          <a:prstGeom prst="rect">
            <a:avLst/>
          </a:prstGeom>
          <a:noFill/>
        </p:spPr>
        <p:txBody>
          <a:bodyPr wrap="square" rtlCol="0">
            <a:spAutoFit/>
          </a:bodyPr>
          <a:lstStyle/>
          <a:p>
            <a:r>
              <a:rPr lang="en-US" sz="3600" b="1" dirty="0">
                <a:latin typeface="Calibri" panose="020F0502020204030204" pitchFamily="34" charset="0"/>
                <a:cs typeface="Calibri" panose="020F0502020204030204" pitchFamily="34" charset="0"/>
              </a:rPr>
              <a:t>Community Revitalization Utilization Across Illinois (continued)</a:t>
            </a:r>
          </a:p>
        </p:txBody>
      </p:sp>
    </p:spTree>
    <p:extLst>
      <p:ext uri="{BB962C8B-B14F-4D97-AF65-F5344CB8AC3E}">
        <p14:creationId xmlns:p14="http://schemas.microsoft.com/office/powerpoint/2010/main" val="27086323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AE23EE-3D57-AFA3-86B6-472A1957FE08}"/>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C109BEDD-4424-539E-EC9B-950768B31944}"/>
              </a:ext>
            </a:extLst>
          </p:cNvPr>
          <p:cNvSpPr txBox="1"/>
          <p:nvPr/>
        </p:nvSpPr>
        <p:spPr>
          <a:xfrm>
            <a:off x="381000" y="2011704"/>
            <a:ext cx="6553200" cy="4914166"/>
          </a:xfrm>
          <a:prstGeom prst="rect">
            <a:avLst/>
          </a:prstGeom>
          <a:noFill/>
        </p:spPr>
        <p:txBody>
          <a:bodyPr wrap="square" rtlCol="0">
            <a:spAutoFit/>
          </a:bodyPr>
          <a:lstStyle/>
          <a:p>
            <a:pPr>
              <a:lnSpc>
                <a:spcPct val="125000"/>
              </a:lnSpc>
              <a:buSzPct val="125000"/>
            </a:pPr>
            <a:r>
              <a:rPr lang="en-US" dirty="0">
                <a:latin typeface="Calibri" panose="020F0502020204030204" pitchFamily="34" charset="0"/>
                <a:cs typeface="Calibri" panose="020F0502020204030204" pitchFamily="34" charset="0"/>
              </a:rPr>
              <a:t>Parts of a Housing Needs Assessment:</a:t>
            </a:r>
          </a:p>
          <a:p>
            <a:pPr>
              <a:lnSpc>
                <a:spcPct val="125000"/>
              </a:lnSpc>
              <a:buSzPct val="125000"/>
            </a:pPr>
            <a:endParaRPr lang="en-US" u="sng" dirty="0">
              <a:latin typeface="Calibri" panose="020F0502020204030204" pitchFamily="34" charset="0"/>
              <a:cs typeface="Calibri" panose="020F0502020204030204" pitchFamily="34" charset="0"/>
            </a:endParaRPr>
          </a:p>
          <a:p>
            <a:pPr marL="342900" indent="-342900">
              <a:lnSpc>
                <a:spcPct val="125000"/>
              </a:lnSpc>
              <a:buSzPct val="125000"/>
              <a:buFont typeface="Arial" panose="020B0604020202020204" pitchFamily="34" charset="0"/>
              <a:buChar char="•"/>
            </a:pPr>
            <a:r>
              <a:rPr lang="en-US" u="sng" dirty="0">
                <a:latin typeface="Calibri" panose="020F0502020204030204" pitchFamily="34" charset="0"/>
                <a:cs typeface="Calibri" panose="020F0502020204030204" pitchFamily="34" charset="0"/>
              </a:rPr>
              <a:t>Housing Stock Survey</a:t>
            </a:r>
            <a:r>
              <a:rPr lang="en-US" dirty="0">
                <a:latin typeface="Calibri" panose="020F0502020204030204" pitchFamily="34" charset="0"/>
                <a:cs typeface="Calibri" panose="020F0502020204030204" pitchFamily="34" charset="0"/>
              </a:rPr>
              <a:t>: A comprehensive look at housing condition in a neighborhood in Mt. Vernon.</a:t>
            </a:r>
          </a:p>
          <a:p>
            <a:pPr marL="342900" indent="-342900">
              <a:lnSpc>
                <a:spcPct val="125000"/>
              </a:lnSpc>
              <a:buSzPct val="12500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342900" indent="-342900">
              <a:lnSpc>
                <a:spcPct val="125000"/>
              </a:lnSpc>
              <a:buSzPct val="125000"/>
              <a:buFont typeface="Arial" panose="020B0604020202020204" pitchFamily="34" charset="0"/>
              <a:buChar char="•"/>
            </a:pPr>
            <a:r>
              <a:rPr lang="en-US" u="sng" dirty="0">
                <a:latin typeface="Calibri" panose="020F0502020204030204" pitchFamily="34" charset="0"/>
                <a:cs typeface="Calibri" panose="020F0502020204030204" pitchFamily="34" charset="0"/>
              </a:rPr>
              <a:t>Community Needs Assessment:</a:t>
            </a:r>
            <a:r>
              <a:rPr lang="en-US" dirty="0">
                <a:latin typeface="Calibri" panose="020F0502020204030204" pitchFamily="34" charset="0"/>
                <a:cs typeface="Calibri" panose="020F0502020204030204" pitchFamily="34" charset="0"/>
              </a:rPr>
              <a:t> 301 responses over 5 months.</a:t>
            </a:r>
          </a:p>
          <a:p>
            <a:pPr marL="342900" indent="-342900">
              <a:lnSpc>
                <a:spcPct val="125000"/>
              </a:lnSpc>
              <a:buSzPct val="12500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342900" indent="-342900">
              <a:lnSpc>
                <a:spcPct val="125000"/>
              </a:lnSpc>
              <a:buSzPct val="125000"/>
              <a:buFont typeface="Arial" panose="020B0604020202020204" pitchFamily="34" charset="0"/>
              <a:buChar char="•"/>
            </a:pPr>
            <a:r>
              <a:rPr lang="en-US" u="sng" dirty="0">
                <a:latin typeface="Calibri" panose="020F0502020204030204" pitchFamily="34" charset="0"/>
                <a:cs typeface="Calibri" panose="020F0502020204030204" pitchFamily="34" charset="0"/>
              </a:rPr>
              <a:t>Asset Mapping: </a:t>
            </a:r>
            <a:r>
              <a:rPr lang="en-US" dirty="0">
                <a:latin typeface="Calibri" panose="020F0502020204030204" pitchFamily="34" charset="0"/>
                <a:cs typeface="Calibri" panose="020F0502020204030204" pitchFamily="34" charset="0"/>
              </a:rPr>
              <a:t>Maps of existing Mt. Vernon amenities</a:t>
            </a:r>
          </a:p>
          <a:p>
            <a:pPr marL="342900" indent="-342900">
              <a:lnSpc>
                <a:spcPct val="125000"/>
              </a:lnSpc>
              <a:buSzPct val="12500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342900" indent="-342900">
              <a:lnSpc>
                <a:spcPct val="125000"/>
              </a:lnSpc>
              <a:buSzPct val="125000"/>
              <a:buFont typeface="Arial" panose="020B0604020202020204" pitchFamily="34" charset="0"/>
              <a:buChar char="•"/>
            </a:pPr>
            <a:r>
              <a:rPr lang="en-US" u="sng" dirty="0">
                <a:latin typeface="Calibri" panose="020F0502020204030204" pitchFamily="34" charset="0"/>
                <a:cs typeface="Calibri" panose="020F0502020204030204" pitchFamily="34" charset="0"/>
              </a:rPr>
              <a:t>Market Analysis:</a:t>
            </a:r>
            <a:r>
              <a:rPr lang="en-US" dirty="0">
                <a:latin typeface="Calibri" panose="020F0502020204030204" pitchFamily="34" charset="0"/>
                <a:cs typeface="Calibri" panose="020F0502020204030204" pitchFamily="34" charset="0"/>
              </a:rPr>
              <a:t> Look at market trends in the Mt. Vernon</a:t>
            </a:r>
            <a:br>
              <a:rPr lang="en-US" dirty="0">
                <a:latin typeface="Calibri" panose="020F0502020204030204" pitchFamily="34" charset="0"/>
                <a:cs typeface="Calibri" panose="020F0502020204030204" pitchFamily="34" charset="0"/>
              </a:rPr>
            </a:br>
            <a:endParaRPr lang="en-US" dirty="0">
              <a:latin typeface="Calibri" panose="020F0502020204030204" pitchFamily="34" charset="0"/>
              <a:cs typeface="Calibri" panose="020F0502020204030204" pitchFamily="34" charset="0"/>
            </a:endParaRPr>
          </a:p>
          <a:p>
            <a:pPr marL="342900" indent="-342900">
              <a:lnSpc>
                <a:spcPct val="125000"/>
              </a:lnSpc>
              <a:buSzPct val="125000"/>
              <a:buFont typeface="Arial" panose="020B0604020202020204" pitchFamily="34" charset="0"/>
              <a:buChar char="•"/>
            </a:pPr>
            <a:r>
              <a:rPr lang="en-US" u="sng" dirty="0">
                <a:latin typeface="Calibri" panose="020F0502020204030204" pitchFamily="34" charset="0"/>
                <a:cs typeface="Calibri" panose="020F0502020204030204" pitchFamily="34" charset="0"/>
              </a:rPr>
              <a:t>Goals and Recommendations</a:t>
            </a:r>
            <a:r>
              <a:rPr lang="en-US" dirty="0">
                <a:latin typeface="Calibri" panose="020F0502020204030204" pitchFamily="34" charset="0"/>
                <a:cs typeface="Calibri" panose="020F0502020204030204" pitchFamily="34" charset="0"/>
              </a:rPr>
              <a:t>: Community input leading to recommendations on how to make Mt. Vernon better for the residents. </a:t>
            </a:r>
          </a:p>
        </p:txBody>
      </p:sp>
      <p:sp>
        <p:nvSpPr>
          <p:cNvPr id="9" name="TextBox 8">
            <a:extLst>
              <a:ext uri="{FF2B5EF4-FFF2-40B4-BE49-F238E27FC236}">
                <a16:creationId xmlns:a16="http://schemas.microsoft.com/office/drawing/2014/main" id="{6B7C30C0-7A81-16A6-6F44-703238F0E2C5}"/>
              </a:ext>
            </a:extLst>
          </p:cNvPr>
          <p:cNvSpPr txBox="1"/>
          <p:nvPr/>
        </p:nvSpPr>
        <p:spPr>
          <a:xfrm>
            <a:off x="381000" y="665921"/>
            <a:ext cx="6553200" cy="1200329"/>
          </a:xfrm>
          <a:prstGeom prst="rect">
            <a:avLst/>
          </a:prstGeom>
          <a:noFill/>
        </p:spPr>
        <p:txBody>
          <a:bodyPr wrap="square" rtlCol="0">
            <a:spAutoFit/>
          </a:bodyPr>
          <a:lstStyle/>
          <a:p>
            <a:pPr algn="ctr"/>
            <a:r>
              <a:rPr lang="en-US" sz="3600" b="1" dirty="0">
                <a:latin typeface="Calibri" panose="020F0502020204030204" pitchFamily="34" charset="0"/>
                <a:cs typeface="Calibri" panose="020F0502020204030204" pitchFamily="34" charset="0"/>
              </a:rPr>
              <a:t>Case Study - Mt. Vernon, IL</a:t>
            </a:r>
          </a:p>
          <a:p>
            <a:pPr algn="ctr"/>
            <a:r>
              <a:rPr lang="en-US" sz="3600" b="1" dirty="0">
                <a:latin typeface="Calibri" panose="020F0502020204030204" pitchFamily="34" charset="0"/>
                <a:cs typeface="Calibri" panose="020F0502020204030204" pitchFamily="34" charset="0"/>
              </a:rPr>
              <a:t>Community Revitalization Plan</a:t>
            </a:r>
            <a:endParaRPr lang="en-US" sz="3600" dirty="0">
              <a:latin typeface="Calibri" panose="020F0502020204030204" pitchFamily="34" charset="0"/>
              <a:cs typeface="Calibri" panose="020F0502020204030204" pitchFamily="34" charset="0"/>
            </a:endParaRPr>
          </a:p>
        </p:txBody>
      </p:sp>
      <p:sp>
        <p:nvSpPr>
          <p:cNvPr id="11" name="Rectangle">
            <a:extLst>
              <a:ext uri="{FF2B5EF4-FFF2-40B4-BE49-F238E27FC236}">
                <a16:creationId xmlns:a16="http://schemas.microsoft.com/office/drawing/2014/main" id="{C120769B-1BE2-97AC-B6EF-6DB15635F98E}"/>
              </a:ext>
            </a:extLst>
          </p:cNvPr>
          <p:cNvSpPr/>
          <p:nvPr/>
        </p:nvSpPr>
        <p:spPr>
          <a:xfrm>
            <a:off x="8991600" y="665921"/>
            <a:ext cx="3200400" cy="5715000"/>
          </a:xfrm>
          <a:prstGeom prst="rect">
            <a:avLst/>
          </a:prstGeom>
          <a:solidFill>
            <a:srgbClr val="8D98C2">
              <a:alpha val="70000"/>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pic>
        <p:nvPicPr>
          <p:cNvPr id="2" name="Picture 1">
            <a:extLst>
              <a:ext uri="{FF2B5EF4-FFF2-40B4-BE49-F238E27FC236}">
                <a16:creationId xmlns:a16="http://schemas.microsoft.com/office/drawing/2014/main" id="{59653BAE-CAC8-52CB-FF25-C639E60CB5A3}"/>
              </a:ext>
            </a:extLst>
          </p:cNvPr>
          <p:cNvPicPr>
            <a:picLocks noChangeAspect="1"/>
          </p:cNvPicPr>
          <p:nvPr/>
        </p:nvPicPr>
        <p:blipFill>
          <a:blip r:embed="rId3">
            <a:extLst>
              <a:ext uri="{28A0092B-C50C-407E-A947-70E740481C1C}">
                <a14:useLocalDpi xmlns:a14="http://schemas.microsoft.com/office/drawing/2010/main" val="0"/>
              </a:ext>
            </a:extLst>
          </a:blip>
          <a:srcRect t="4009" b="4009"/>
          <a:stretch/>
        </p:blipFill>
        <p:spPr>
          <a:xfrm>
            <a:off x="7308742" y="1100261"/>
            <a:ext cx="4642069" cy="4846320"/>
          </a:xfrm>
          <a:prstGeom prst="roundRect">
            <a:avLst>
              <a:gd name="adj" fmla="val 9027"/>
            </a:avLst>
          </a:prstGeom>
        </p:spPr>
      </p:pic>
    </p:spTree>
    <p:extLst>
      <p:ext uri="{BB962C8B-B14F-4D97-AF65-F5344CB8AC3E}">
        <p14:creationId xmlns:p14="http://schemas.microsoft.com/office/powerpoint/2010/main" val="8149509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A9A0BB-CD31-1AEE-47BC-DEEFBD9490CE}"/>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E2A9E7C8-7529-B905-1804-18EFF2630856}"/>
              </a:ext>
            </a:extLst>
          </p:cNvPr>
          <p:cNvSpPr txBox="1"/>
          <p:nvPr/>
        </p:nvSpPr>
        <p:spPr>
          <a:xfrm>
            <a:off x="381000" y="2743200"/>
            <a:ext cx="6553200" cy="1111138"/>
          </a:xfrm>
          <a:prstGeom prst="rect">
            <a:avLst/>
          </a:prstGeom>
          <a:noFill/>
        </p:spPr>
        <p:txBody>
          <a:bodyPr wrap="square" rtlCol="0">
            <a:spAutoFit/>
          </a:bodyPr>
          <a:lstStyle/>
          <a:p>
            <a:pPr>
              <a:lnSpc>
                <a:spcPct val="125000"/>
              </a:lnSpc>
              <a:buSzPct val="125000"/>
            </a:pPr>
            <a:r>
              <a:rPr lang="en-US" sz="2000" dirty="0">
                <a:latin typeface="Calibri" panose="020F0502020204030204" pitchFamily="34" charset="0"/>
                <a:cs typeface="Calibri" panose="020F0502020204030204" pitchFamily="34" charset="0"/>
              </a:rPr>
              <a:t>A comprehensive community-led look at the housing conditions in Census Tracts 509 and 510 in Mt. Vernon:</a:t>
            </a:r>
            <a:br>
              <a:rPr lang="en-US" sz="2000" dirty="0">
                <a:latin typeface="Calibri" panose="020F0502020204030204" pitchFamily="34" charset="0"/>
                <a:cs typeface="Calibri" panose="020F0502020204030204" pitchFamily="34" charset="0"/>
              </a:rPr>
            </a:br>
            <a:endParaRPr lang="en-US" sz="1400" dirty="0">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58F439EF-4E11-F8C1-C6E8-9F4BCFFEAD5D}"/>
              </a:ext>
            </a:extLst>
          </p:cNvPr>
          <p:cNvSpPr txBox="1"/>
          <p:nvPr/>
        </p:nvSpPr>
        <p:spPr>
          <a:xfrm>
            <a:off x="381000" y="1371600"/>
            <a:ext cx="6553200" cy="646331"/>
          </a:xfrm>
          <a:prstGeom prst="rect">
            <a:avLst/>
          </a:prstGeom>
          <a:noFill/>
        </p:spPr>
        <p:txBody>
          <a:bodyPr wrap="square" rtlCol="0">
            <a:spAutoFit/>
          </a:bodyPr>
          <a:lstStyle/>
          <a:p>
            <a:r>
              <a:rPr lang="en-US" sz="3600" b="1" dirty="0">
                <a:latin typeface="Calibri" panose="020F0502020204030204" pitchFamily="34" charset="0"/>
                <a:cs typeface="Calibri" panose="020F0502020204030204" pitchFamily="34" charset="0"/>
              </a:rPr>
              <a:t>Housing Stock in Mt. Vernon</a:t>
            </a:r>
            <a:endParaRPr lang="en-US" sz="3600" dirty="0">
              <a:latin typeface="Calibri" panose="020F0502020204030204" pitchFamily="34" charset="0"/>
              <a:cs typeface="Calibri" panose="020F0502020204030204" pitchFamily="34" charset="0"/>
            </a:endParaRPr>
          </a:p>
        </p:txBody>
      </p:sp>
      <p:sp>
        <p:nvSpPr>
          <p:cNvPr id="4" name="Rectangle">
            <a:extLst>
              <a:ext uri="{FF2B5EF4-FFF2-40B4-BE49-F238E27FC236}">
                <a16:creationId xmlns:a16="http://schemas.microsoft.com/office/drawing/2014/main" id="{6802E69F-171F-AECA-5031-59B403633D8A}"/>
              </a:ext>
            </a:extLst>
          </p:cNvPr>
          <p:cNvSpPr/>
          <p:nvPr/>
        </p:nvSpPr>
        <p:spPr>
          <a:xfrm>
            <a:off x="8991600" y="1143000"/>
            <a:ext cx="3200400" cy="5715000"/>
          </a:xfrm>
          <a:prstGeom prst="rect">
            <a:avLst/>
          </a:prstGeom>
          <a:solidFill>
            <a:srgbClr val="E38E25">
              <a:alpha val="70000"/>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pic>
        <p:nvPicPr>
          <p:cNvPr id="2" name="Picture 1">
            <a:extLst>
              <a:ext uri="{FF2B5EF4-FFF2-40B4-BE49-F238E27FC236}">
                <a16:creationId xmlns:a16="http://schemas.microsoft.com/office/drawing/2014/main" id="{A125991D-5360-0A52-10EE-E910883E56B5}"/>
              </a:ext>
            </a:extLst>
          </p:cNvPr>
          <p:cNvPicPr>
            <a:picLocks noChangeAspect="1"/>
          </p:cNvPicPr>
          <p:nvPr/>
        </p:nvPicPr>
        <p:blipFill>
          <a:blip r:embed="rId3">
            <a:extLst>
              <a:ext uri="{28A0092B-C50C-407E-A947-70E740481C1C}">
                <a14:useLocalDpi xmlns:a14="http://schemas.microsoft.com/office/drawing/2010/main" val="0"/>
              </a:ext>
            </a:extLst>
          </a:blip>
          <a:srcRect l="13681" r="13681"/>
          <a:stretch/>
        </p:blipFill>
        <p:spPr>
          <a:xfrm>
            <a:off x="7245131" y="1600200"/>
            <a:ext cx="4642069" cy="4846320"/>
          </a:xfrm>
          <a:prstGeom prst="roundRect">
            <a:avLst>
              <a:gd name="adj" fmla="val 9027"/>
            </a:avLst>
          </a:prstGeom>
        </p:spPr>
      </p:pic>
      <p:sp>
        <p:nvSpPr>
          <p:cNvPr id="3" name="TextBox 2">
            <a:extLst>
              <a:ext uri="{FF2B5EF4-FFF2-40B4-BE49-F238E27FC236}">
                <a16:creationId xmlns:a16="http://schemas.microsoft.com/office/drawing/2014/main" id="{F9E63D77-FF1A-DD7C-A66B-40B516CF730B}"/>
              </a:ext>
            </a:extLst>
          </p:cNvPr>
          <p:cNvSpPr txBox="1"/>
          <p:nvPr/>
        </p:nvSpPr>
        <p:spPr>
          <a:xfrm>
            <a:off x="381000" y="3733800"/>
            <a:ext cx="6781800" cy="3554819"/>
          </a:xfrm>
          <a:prstGeom prst="rect">
            <a:avLst/>
          </a:prstGeom>
          <a:noFill/>
        </p:spPr>
        <p:txBody>
          <a:bodyPr wrap="square" numCol="2" rtlCol="0">
            <a:spAutoFit/>
          </a:bodyPr>
          <a:lstStyle/>
          <a:p>
            <a:pPr marL="342900" indent="-342900">
              <a:lnSpc>
                <a:spcPct val="125000"/>
              </a:lnSpc>
              <a:buSzPct val="125000"/>
              <a:buFont typeface="Arial" panose="020B0604020202020204" pitchFamily="34" charset="0"/>
              <a:buChar char="•"/>
            </a:pPr>
            <a:r>
              <a:rPr lang="en-US" dirty="0">
                <a:latin typeface="Calibri" panose="020F0502020204030204" pitchFamily="34" charset="0"/>
                <a:cs typeface="Calibri" panose="020F0502020204030204" pitchFamily="34" charset="0"/>
              </a:rPr>
              <a:t>Utilization</a:t>
            </a:r>
          </a:p>
          <a:p>
            <a:pPr marL="342900" indent="-342900">
              <a:lnSpc>
                <a:spcPct val="125000"/>
              </a:lnSpc>
              <a:buSzPct val="125000"/>
              <a:buFont typeface="Arial" panose="020B0604020202020204" pitchFamily="34" charset="0"/>
              <a:buChar char="•"/>
            </a:pPr>
            <a:r>
              <a:rPr lang="en-US" dirty="0">
                <a:latin typeface="Calibri" panose="020F0502020204030204" pitchFamily="34" charset="0"/>
                <a:cs typeface="Calibri" panose="020F0502020204030204" pitchFamily="34" charset="0"/>
              </a:rPr>
              <a:t>Residential Building Type</a:t>
            </a:r>
          </a:p>
          <a:p>
            <a:pPr marL="342900" indent="-342900">
              <a:lnSpc>
                <a:spcPct val="125000"/>
              </a:lnSpc>
              <a:buSzPct val="125000"/>
              <a:buFont typeface="Arial" panose="020B0604020202020204" pitchFamily="34" charset="0"/>
              <a:buChar char="•"/>
            </a:pPr>
            <a:r>
              <a:rPr lang="en-US" dirty="0">
                <a:latin typeface="Calibri" panose="020F0502020204030204" pitchFamily="34" charset="0"/>
                <a:cs typeface="Calibri" panose="020F0502020204030204" pitchFamily="34" charset="0"/>
              </a:rPr>
              <a:t>Occupancy Status</a:t>
            </a:r>
          </a:p>
          <a:p>
            <a:pPr marL="342900" indent="-342900">
              <a:lnSpc>
                <a:spcPct val="125000"/>
              </a:lnSpc>
              <a:buSzPct val="125000"/>
              <a:buFont typeface="Arial" panose="020B0604020202020204" pitchFamily="34" charset="0"/>
              <a:buChar char="•"/>
            </a:pPr>
            <a:r>
              <a:rPr lang="en-US" dirty="0">
                <a:latin typeface="Calibri" panose="020F0502020204030204" pitchFamily="34" charset="0"/>
                <a:cs typeface="Calibri" panose="020F0502020204030204" pitchFamily="34" charset="0"/>
              </a:rPr>
              <a:t>Exterior Building Condition</a:t>
            </a:r>
          </a:p>
          <a:p>
            <a:pPr marL="342900" indent="-342900">
              <a:lnSpc>
                <a:spcPct val="125000"/>
              </a:lnSpc>
              <a:buSzPct val="12500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342900" indent="-342900">
              <a:lnSpc>
                <a:spcPct val="125000"/>
              </a:lnSpc>
              <a:buSzPct val="12500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342900" indent="-342900">
              <a:lnSpc>
                <a:spcPct val="125000"/>
              </a:lnSpc>
              <a:buSzPct val="12500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342900" indent="-342900">
              <a:lnSpc>
                <a:spcPct val="125000"/>
              </a:lnSpc>
              <a:buSzPct val="12500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342900" indent="-342900">
              <a:lnSpc>
                <a:spcPct val="125000"/>
              </a:lnSpc>
              <a:buSzPct val="12500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a:lnSpc>
                <a:spcPct val="125000"/>
              </a:lnSpc>
              <a:buSzPct val="125000"/>
            </a:pPr>
            <a:endParaRPr lang="en-US" dirty="0">
              <a:latin typeface="Calibri" panose="020F0502020204030204" pitchFamily="34" charset="0"/>
              <a:cs typeface="Calibri" panose="020F0502020204030204" pitchFamily="34" charset="0"/>
            </a:endParaRPr>
          </a:p>
          <a:p>
            <a:pPr marL="342900" indent="-342900">
              <a:lnSpc>
                <a:spcPct val="125000"/>
              </a:lnSpc>
              <a:buSzPct val="125000"/>
              <a:buFont typeface="Arial" panose="020B0604020202020204" pitchFamily="34" charset="0"/>
              <a:buChar char="•"/>
            </a:pPr>
            <a:r>
              <a:rPr lang="en-US" dirty="0">
                <a:latin typeface="Calibri" panose="020F0502020204030204" pitchFamily="34" charset="0"/>
                <a:cs typeface="Calibri" panose="020F0502020204030204" pitchFamily="34" charset="0"/>
              </a:rPr>
              <a:t>Roof Condition</a:t>
            </a:r>
          </a:p>
          <a:p>
            <a:pPr marL="342900" indent="-342900">
              <a:lnSpc>
                <a:spcPct val="125000"/>
              </a:lnSpc>
              <a:buSzPct val="125000"/>
              <a:buFont typeface="Arial" panose="020B0604020202020204" pitchFamily="34" charset="0"/>
              <a:buChar char="•"/>
            </a:pPr>
            <a:r>
              <a:rPr lang="en-US" dirty="0">
                <a:latin typeface="Calibri" panose="020F0502020204030204" pitchFamily="34" charset="0"/>
                <a:cs typeface="Calibri" panose="020F0502020204030204" pitchFamily="34" charset="0"/>
              </a:rPr>
              <a:t>Yard Condition</a:t>
            </a:r>
          </a:p>
          <a:p>
            <a:pPr marL="342900" indent="-342900">
              <a:lnSpc>
                <a:spcPct val="125000"/>
              </a:lnSpc>
              <a:buSzPct val="125000"/>
              <a:buFont typeface="Arial" panose="020B0604020202020204" pitchFamily="34" charset="0"/>
              <a:buChar char="•"/>
            </a:pPr>
            <a:r>
              <a:rPr lang="en-US" dirty="0">
                <a:latin typeface="Calibri" panose="020F0502020204030204" pitchFamily="34" charset="0"/>
                <a:cs typeface="Calibri" panose="020F0502020204030204" pitchFamily="34" charset="0"/>
              </a:rPr>
              <a:t>Paint Condition</a:t>
            </a:r>
          </a:p>
          <a:p>
            <a:endParaRPr lang="en-US" dirty="0"/>
          </a:p>
        </p:txBody>
      </p:sp>
    </p:spTree>
    <p:extLst>
      <p:ext uri="{BB962C8B-B14F-4D97-AF65-F5344CB8AC3E}">
        <p14:creationId xmlns:p14="http://schemas.microsoft.com/office/powerpoint/2010/main" val="99187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24E9B5-3BDF-D02F-B343-A8B71803D454}"/>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991C17F5-6753-34C2-752C-8CDD0350D117}"/>
              </a:ext>
            </a:extLst>
          </p:cNvPr>
          <p:cNvSpPr txBox="1"/>
          <p:nvPr/>
        </p:nvSpPr>
        <p:spPr>
          <a:xfrm>
            <a:off x="539531" y="663933"/>
            <a:ext cx="6553200" cy="646331"/>
          </a:xfrm>
          <a:prstGeom prst="rect">
            <a:avLst/>
          </a:prstGeom>
          <a:noFill/>
        </p:spPr>
        <p:txBody>
          <a:bodyPr wrap="square" rtlCol="0">
            <a:spAutoFit/>
          </a:bodyPr>
          <a:lstStyle/>
          <a:p>
            <a:r>
              <a:rPr lang="en-US" sz="3600" b="1" dirty="0">
                <a:latin typeface="Calibri" panose="020F0502020204030204" pitchFamily="34" charset="0"/>
                <a:cs typeface="Calibri" panose="020F0502020204030204" pitchFamily="34" charset="0"/>
              </a:rPr>
              <a:t>Utilization in Mt. Vernon</a:t>
            </a:r>
            <a:endParaRPr lang="en-US" sz="3600"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3B025F91-A220-1BC6-AA35-83604C52E891}"/>
              </a:ext>
            </a:extLst>
          </p:cNvPr>
          <p:cNvPicPr>
            <a:picLocks noChangeAspect="1"/>
          </p:cNvPicPr>
          <p:nvPr/>
        </p:nvPicPr>
        <p:blipFill>
          <a:blip r:embed="rId3"/>
          <a:stretch>
            <a:fillRect/>
          </a:stretch>
        </p:blipFill>
        <p:spPr>
          <a:xfrm>
            <a:off x="4051521" y="4724830"/>
            <a:ext cx="3124200" cy="2047875"/>
          </a:xfrm>
          <a:prstGeom prst="rect">
            <a:avLst/>
          </a:prstGeom>
        </p:spPr>
      </p:pic>
      <p:pic>
        <p:nvPicPr>
          <p:cNvPr id="5" name="Picture 4" descr="A screenshot of a computer&#10;&#10;Description automatically generated with low confidence">
            <a:extLst>
              <a:ext uri="{FF2B5EF4-FFF2-40B4-BE49-F238E27FC236}">
                <a16:creationId xmlns:a16="http://schemas.microsoft.com/office/drawing/2014/main" id="{019FBCAF-47DB-56AB-1B65-1A8A67F752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8029" y="1026736"/>
            <a:ext cx="6966451" cy="5383166"/>
          </a:xfrm>
          <a:prstGeom prst="rect">
            <a:avLst/>
          </a:prstGeom>
        </p:spPr>
      </p:pic>
      <p:graphicFrame>
        <p:nvGraphicFramePr>
          <p:cNvPr id="8" name="Chart 7">
            <a:extLst>
              <a:ext uri="{FF2B5EF4-FFF2-40B4-BE49-F238E27FC236}">
                <a16:creationId xmlns:a16="http://schemas.microsoft.com/office/drawing/2014/main" id="{8AB4FF4A-B658-4DC1-9938-F31C940D1AC1}"/>
              </a:ext>
            </a:extLst>
          </p:cNvPr>
          <p:cNvGraphicFramePr>
            <a:graphicFrameLocks/>
          </p:cNvGraphicFramePr>
          <p:nvPr>
            <p:extLst>
              <p:ext uri="{D42A27DB-BD31-4B8C-83A1-F6EECF244321}">
                <p14:modId xmlns:p14="http://schemas.microsoft.com/office/powerpoint/2010/main" val="35030685"/>
              </p:ext>
            </p:extLst>
          </p:nvPr>
        </p:nvGraphicFramePr>
        <p:xfrm>
          <a:off x="179705" y="1360398"/>
          <a:ext cx="5433916" cy="355136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6164008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F2B098-5D6A-5172-0C88-FA8D85781BF8}"/>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E1D02FAD-0C3C-1D40-E545-E7D6AE5919DC}"/>
              </a:ext>
            </a:extLst>
          </p:cNvPr>
          <p:cNvSpPr txBox="1"/>
          <p:nvPr/>
        </p:nvSpPr>
        <p:spPr>
          <a:xfrm>
            <a:off x="412310" y="448098"/>
            <a:ext cx="7546946" cy="646331"/>
          </a:xfrm>
          <a:prstGeom prst="rect">
            <a:avLst/>
          </a:prstGeom>
          <a:noFill/>
        </p:spPr>
        <p:txBody>
          <a:bodyPr wrap="square" rtlCol="0">
            <a:spAutoFit/>
          </a:bodyPr>
          <a:lstStyle/>
          <a:p>
            <a:r>
              <a:rPr lang="en-US" sz="3600" b="1" dirty="0">
                <a:latin typeface="Calibri" panose="020F0502020204030204" pitchFamily="34" charset="0"/>
                <a:cs typeface="Calibri" panose="020F0502020204030204" pitchFamily="34" charset="0"/>
              </a:rPr>
              <a:t>Residential Utilization in Mt. Vernon</a:t>
            </a:r>
            <a:endParaRPr lang="en-US" sz="3600" dirty="0">
              <a:latin typeface="Calibri" panose="020F0502020204030204" pitchFamily="34" charset="0"/>
              <a:cs typeface="Calibri" panose="020F0502020204030204" pitchFamily="34" charset="0"/>
            </a:endParaRPr>
          </a:p>
        </p:txBody>
      </p:sp>
      <p:graphicFrame>
        <p:nvGraphicFramePr>
          <p:cNvPr id="2" name="Chart 1">
            <a:extLst>
              <a:ext uri="{FF2B5EF4-FFF2-40B4-BE49-F238E27FC236}">
                <a16:creationId xmlns:a16="http://schemas.microsoft.com/office/drawing/2014/main" id="{487D8F8C-7DF7-453F-B2EB-6F78DD54991F}"/>
              </a:ext>
            </a:extLst>
          </p:cNvPr>
          <p:cNvGraphicFramePr>
            <a:graphicFrameLocks/>
          </p:cNvGraphicFramePr>
          <p:nvPr>
            <p:extLst>
              <p:ext uri="{D42A27DB-BD31-4B8C-83A1-F6EECF244321}">
                <p14:modId xmlns:p14="http://schemas.microsoft.com/office/powerpoint/2010/main" val="561788213"/>
              </p:ext>
            </p:extLst>
          </p:nvPr>
        </p:nvGraphicFramePr>
        <p:xfrm>
          <a:off x="-562112" y="946205"/>
          <a:ext cx="7002669" cy="3794722"/>
        </p:xfrm>
        <a:graphic>
          <a:graphicData uri="http://schemas.openxmlformats.org/drawingml/2006/chart">
            <c:chart xmlns:c="http://schemas.openxmlformats.org/drawingml/2006/chart" xmlns:r="http://schemas.openxmlformats.org/officeDocument/2006/relationships" r:id="rId3"/>
          </a:graphicData>
        </a:graphic>
      </p:graphicFrame>
      <p:pic>
        <p:nvPicPr>
          <p:cNvPr id="4" name="Picture 3" descr="Graphical user interface&#10;&#10;Description automatically generated with medium confidence">
            <a:extLst>
              <a:ext uri="{FF2B5EF4-FFF2-40B4-BE49-F238E27FC236}">
                <a16:creationId xmlns:a16="http://schemas.microsoft.com/office/drawing/2014/main" id="{BB33B276-30D1-A227-B51C-9E47352511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7089" y="946205"/>
            <a:ext cx="7002669" cy="5411153"/>
          </a:xfrm>
          <a:prstGeom prst="rect">
            <a:avLst/>
          </a:prstGeom>
        </p:spPr>
      </p:pic>
      <p:pic>
        <p:nvPicPr>
          <p:cNvPr id="6" name="Picture 5">
            <a:extLst>
              <a:ext uri="{FF2B5EF4-FFF2-40B4-BE49-F238E27FC236}">
                <a16:creationId xmlns:a16="http://schemas.microsoft.com/office/drawing/2014/main" id="{8BE1A99D-92C9-EFAE-85DC-E3813C40FC45}"/>
              </a:ext>
            </a:extLst>
          </p:cNvPr>
          <p:cNvPicPr>
            <a:picLocks noChangeAspect="1"/>
          </p:cNvPicPr>
          <p:nvPr/>
        </p:nvPicPr>
        <p:blipFill>
          <a:blip r:embed="rId5"/>
          <a:stretch>
            <a:fillRect/>
          </a:stretch>
        </p:blipFill>
        <p:spPr>
          <a:xfrm>
            <a:off x="3505253" y="4688225"/>
            <a:ext cx="2877493" cy="2117074"/>
          </a:xfrm>
          <a:prstGeom prst="rect">
            <a:avLst/>
          </a:prstGeom>
        </p:spPr>
      </p:pic>
    </p:spTree>
    <p:extLst>
      <p:ext uri="{BB962C8B-B14F-4D97-AF65-F5344CB8AC3E}">
        <p14:creationId xmlns:p14="http://schemas.microsoft.com/office/powerpoint/2010/main" val="42771244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13124-853A-646E-989B-48D2ED438697}"/>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BED10F4D-FAB3-959D-1163-625D4487802E}"/>
              </a:ext>
            </a:extLst>
          </p:cNvPr>
          <p:cNvSpPr txBox="1"/>
          <p:nvPr/>
        </p:nvSpPr>
        <p:spPr>
          <a:xfrm>
            <a:off x="412310" y="448098"/>
            <a:ext cx="7546946" cy="1200329"/>
          </a:xfrm>
          <a:prstGeom prst="rect">
            <a:avLst/>
          </a:prstGeom>
          <a:noFill/>
        </p:spPr>
        <p:txBody>
          <a:bodyPr wrap="square" rtlCol="0">
            <a:spAutoFit/>
          </a:bodyPr>
          <a:lstStyle/>
          <a:p>
            <a:r>
              <a:rPr lang="en-US" sz="3600" b="1" dirty="0">
                <a:latin typeface="Calibri" panose="020F0502020204030204" pitchFamily="34" charset="0"/>
                <a:cs typeface="Calibri" panose="020F0502020204030204" pitchFamily="34" charset="0"/>
              </a:rPr>
              <a:t>Exterior Building Condition in </a:t>
            </a:r>
          </a:p>
          <a:p>
            <a:r>
              <a:rPr lang="en-US" sz="3600" b="1" dirty="0">
                <a:latin typeface="Calibri" panose="020F0502020204030204" pitchFamily="34" charset="0"/>
                <a:cs typeface="Calibri" panose="020F0502020204030204" pitchFamily="34" charset="0"/>
              </a:rPr>
              <a:t>Mt. Vernon</a:t>
            </a:r>
            <a:endParaRPr lang="en-US" sz="3600" dirty="0">
              <a:latin typeface="Calibri" panose="020F0502020204030204" pitchFamily="34" charset="0"/>
              <a:cs typeface="Calibri" panose="020F0502020204030204" pitchFamily="34" charset="0"/>
            </a:endParaRPr>
          </a:p>
        </p:txBody>
      </p:sp>
      <p:pic>
        <p:nvPicPr>
          <p:cNvPr id="3" name="Picture 2" descr="A picture containing text&#10;&#10;Description automatically generated">
            <a:extLst>
              <a:ext uri="{FF2B5EF4-FFF2-40B4-BE49-F238E27FC236}">
                <a16:creationId xmlns:a16="http://schemas.microsoft.com/office/drawing/2014/main" id="{1437C092-BA91-BA9E-CA94-7A70414731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5162" y="849863"/>
            <a:ext cx="7136177" cy="5514319"/>
          </a:xfrm>
          <a:prstGeom prst="rect">
            <a:avLst/>
          </a:prstGeom>
        </p:spPr>
      </p:pic>
      <p:pic>
        <p:nvPicPr>
          <p:cNvPr id="5" name="Picture 4">
            <a:extLst>
              <a:ext uri="{FF2B5EF4-FFF2-40B4-BE49-F238E27FC236}">
                <a16:creationId xmlns:a16="http://schemas.microsoft.com/office/drawing/2014/main" id="{32DCC661-9889-33FE-67FC-A2E76FEEB40F}"/>
              </a:ext>
            </a:extLst>
          </p:cNvPr>
          <p:cNvPicPr>
            <a:picLocks noChangeAspect="1"/>
          </p:cNvPicPr>
          <p:nvPr/>
        </p:nvPicPr>
        <p:blipFill>
          <a:blip r:embed="rId4"/>
          <a:stretch>
            <a:fillRect/>
          </a:stretch>
        </p:blipFill>
        <p:spPr>
          <a:xfrm>
            <a:off x="3829050" y="4494436"/>
            <a:ext cx="2266950" cy="2047875"/>
          </a:xfrm>
          <a:prstGeom prst="rect">
            <a:avLst/>
          </a:prstGeom>
        </p:spPr>
      </p:pic>
      <p:graphicFrame>
        <p:nvGraphicFramePr>
          <p:cNvPr id="7" name="Chart 6">
            <a:extLst>
              <a:ext uri="{FF2B5EF4-FFF2-40B4-BE49-F238E27FC236}">
                <a16:creationId xmlns:a16="http://schemas.microsoft.com/office/drawing/2014/main" id="{D619FFF0-252B-488F-87D6-32D8633ABD3C}"/>
              </a:ext>
            </a:extLst>
          </p:cNvPr>
          <p:cNvGraphicFramePr>
            <a:graphicFrameLocks/>
          </p:cNvGraphicFramePr>
          <p:nvPr>
            <p:extLst>
              <p:ext uri="{D42A27DB-BD31-4B8C-83A1-F6EECF244321}">
                <p14:modId xmlns:p14="http://schemas.microsoft.com/office/powerpoint/2010/main" val="2316439774"/>
              </p:ext>
            </p:extLst>
          </p:nvPr>
        </p:nvGraphicFramePr>
        <p:xfrm>
          <a:off x="832736" y="1571478"/>
          <a:ext cx="4572000" cy="26924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7948145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C14EAA86-2A7C-48C0-9FFA-521447936D39}"/>
              </a:ext>
            </a:extLst>
          </p:cNvPr>
          <p:cNvSpPr txBox="1"/>
          <p:nvPr/>
        </p:nvSpPr>
        <p:spPr>
          <a:xfrm>
            <a:off x="5369694" y="376499"/>
            <a:ext cx="5064941" cy="1200329"/>
          </a:xfrm>
          <a:prstGeom prst="rect">
            <a:avLst/>
          </a:prstGeom>
          <a:noFill/>
        </p:spPr>
        <p:txBody>
          <a:bodyPr wrap="square" rtlCol="0">
            <a:spAutoFit/>
          </a:bodyPr>
          <a:lstStyle/>
          <a:p>
            <a:r>
              <a:rPr lang="en-US" sz="3600" b="1" dirty="0">
                <a:solidFill>
                  <a:srgbClr val="344350"/>
                </a:solidFill>
                <a:ea typeface="Roboto" panose="02000000000000000000" pitchFamily="2" charset="0"/>
                <a:cs typeface="Poppins" panose="00000500000000000000" pitchFamily="2" charset="0"/>
              </a:rPr>
              <a:t>About Housing Finance Agencies (HFAs)</a:t>
            </a:r>
          </a:p>
        </p:txBody>
      </p:sp>
      <p:sp>
        <p:nvSpPr>
          <p:cNvPr id="23" name="TextBox 22">
            <a:extLst>
              <a:ext uri="{FF2B5EF4-FFF2-40B4-BE49-F238E27FC236}">
                <a16:creationId xmlns:a16="http://schemas.microsoft.com/office/drawing/2014/main" id="{32004E73-36CB-46D2-9B43-DAAF948270C3}"/>
              </a:ext>
            </a:extLst>
          </p:cNvPr>
          <p:cNvSpPr txBox="1"/>
          <p:nvPr/>
        </p:nvSpPr>
        <p:spPr>
          <a:xfrm>
            <a:off x="5257800" y="1806972"/>
            <a:ext cx="6705600" cy="2750112"/>
          </a:xfrm>
          <a:prstGeom prst="rect">
            <a:avLst/>
          </a:prstGeom>
          <a:noFill/>
        </p:spPr>
        <p:txBody>
          <a:bodyPr wrap="square" rtlCol="0">
            <a:spAutoFit/>
          </a:bodyPr>
          <a:lstStyle/>
          <a:p>
            <a:pPr marL="285750" indent="-285750">
              <a:lnSpc>
                <a:spcPct val="150000"/>
              </a:lnSpc>
              <a:buSzPct val="125000"/>
              <a:buFont typeface="Arial" panose="020B0604020202020204" pitchFamily="34" charset="0"/>
              <a:buChar char="•"/>
            </a:pPr>
            <a:r>
              <a:rPr lang="en-US" dirty="0">
                <a:ea typeface="Open Sans" panose="020B0606030504020204" pitchFamily="34" charset="0"/>
                <a:cs typeface="Open Sans" panose="020B0606030504020204" pitchFamily="34" charset="0"/>
              </a:rPr>
              <a:t>HFAs are state-chartered authorities established to meet the affordable housing needs of their residents.</a:t>
            </a:r>
          </a:p>
          <a:p>
            <a:pPr>
              <a:lnSpc>
                <a:spcPct val="150000"/>
              </a:lnSpc>
            </a:pPr>
            <a:r>
              <a:rPr lang="en-US" sz="900" dirty="0">
                <a:ea typeface="Open Sans" panose="020B0606030504020204" pitchFamily="34" charset="0"/>
                <a:cs typeface="Open Sans" panose="020B0606030504020204" pitchFamily="34" charset="0"/>
              </a:rPr>
              <a:t>   </a:t>
            </a:r>
          </a:p>
          <a:p>
            <a:pPr marL="285750" indent="-285750">
              <a:lnSpc>
                <a:spcPct val="150000"/>
              </a:lnSpc>
              <a:buSzPct val="125000"/>
              <a:buFont typeface="Arial" panose="020B0604020202020204" pitchFamily="34" charset="0"/>
              <a:buChar char="•"/>
            </a:pPr>
            <a:r>
              <a:rPr lang="en-US" dirty="0">
                <a:ea typeface="Open Sans" panose="020B0606030504020204" pitchFamily="34" charset="0"/>
                <a:cs typeface="Open Sans" panose="020B0606030504020204" pitchFamily="34" charset="0"/>
              </a:rPr>
              <a:t>Most are independent entities that do not use taxpayer dollars to support their operations, but administer publicly funded programs to support rental development, affordable homeownership, special needs housing, community revitalization, and more. </a:t>
            </a:r>
          </a:p>
        </p:txBody>
      </p:sp>
      <p:sp>
        <p:nvSpPr>
          <p:cNvPr id="4" name="Rectangle">
            <a:extLst>
              <a:ext uri="{FF2B5EF4-FFF2-40B4-BE49-F238E27FC236}">
                <a16:creationId xmlns:a16="http://schemas.microsoft.com/office/drawing/2014/main" id="{602A1464-016A-0EA5-F730-C2616A3702C3}"/>
              </a:ext>
            </a:extLst>
          </p:cNvPr>
          <p:cNvSpPr/>
          <p:nvPr/>
        </p:nvSpPr>
        <p:spPr>
          <a:xfrm>
            <a:off x="0" y="1143000"/>
            <a:ext cx="3200400" cy="5715000"/>
          </a:xfrm>
          <a:prstGeom prst="rect">
            <a:avLst/>
          </a:prstGeom>
          <a:solidFill>
            <a:srgbClr val="8D98C2"/>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pic>
        <p:nvPicPr>
          <p:cNvPr id="5" name="Picture Placeholder 2" descr="A picture containing building, outdoor, sky, grass&#10;&#10;AI-generated content may be incorrect.">
            <a:extLst>
              <a:ext uri="{FF2B5EF4-FFF2-40B4-BE49-F238E27FC236}">
                <a16:creationId xmlns:a16="http://schemas.microsoft.com/office/drawing/2014/main" id="{B571E3C4-1493-4750-669F-EFB59688A902}"/>
              </a:ext>
            </a:extLst>
          </p:cNvPr>
          <p:cNvPicPr>
            <a:picLocks noChangeAspect="1"/>
          </p:cNvPicPr>
          <p:nvPr/>
        </p:nvPicPr>
        <p:blipFill>
          <a:blip r:embed="rId2">
            <a:extLst>
              <a:ext uri="{28A0092B-C50C-407E-A947-70E740481C1C}">
                <a14:useLocalDpi xmlns:a14="http://schemas.microsoft.com/office/drawing/2010/main" val="0"/>
              </a:ext>
            </a:extLst>
          </a:blip>
          <a:srcRect l="18286" r="18286"/>
          <a:stretch>
            <a:fillRect/>
          </a:stretch>
        </p:blipFill>
        <p:spPr>
          <a:xfrm>
            <a:off x="416694" y="1614686"/>
            <a:ext cx="4536306" cy="4771628"/>
          </a:xfrm>
          <a:prstGeom prst="roundRect">
            <a:avLst>
              <a:gd name="adj" fmla="val 7524"/>
            </a:avLst>
          </a:prstGeom>
        </p:spPr>
      </p:pic>
      <p:sp>
        <p:nvSpPr>
          <p:cNvPr id="6" name="TextBox 5">
            <a:extLst>
              <a:ext uri="{FF2B5EF4-FFF2-40B4-BE49-F238E27FC236}">
                <a16:creationId xmlns:a16="http://schemas.microsoft.com/office/drawing/2014/main" id="{9CC3DDD7-3B42-F558-682F-81CC8C33DB96}"/>
              </a:ext>
            </a:extLst>
          </p:cNvPr>
          <p:cNvSpPr txBox="1"/>
          <p:nvPr/>
        </p:nvSpPr>
        <p:spPr>
          <a:xfrm>
            <a:off x="5257800" y="5064634"/>
            <a:ext cx="6629400" cy="1200329"/>
          </a:xfrm>
          <a:prstGeom prst="rect">
            <a:avLst/>
          </a:prstGeom>
          <a:noFill/>
        </p:spPr>
        <p:txBody>
          <a:bodyPr wrap="square" rtlCol="0">
            <a:spAutoFit/>
          </a:bodyPr>
          <a:lstStyle/>
          <a:p>
            <a:pPr marL="285750" indent="-285750">
              <a:buSzPct val="125000"/>
              <a:buFont typeface="Arial" panose="020B0604020202020204" pitchFamily="34" charset="0"/>
              <a:buChar char="•"/>
            </a:pPr>
            <a:r>
              <a:rPr lang="en-US" dirty="0"/>
              <a:t>Every year, HFAs help </a:t>
            </a:r>
            <a:r>
              <a:rPr lang="en-US" sz="2800" b="1" dirty="0">
                <a:solidFill>
                  <a:srgbClr val="07519F"/>
                </a:solidFill>
              </a:rPr>
              <a:t>250,000+ renters and homeowners</a:t>
            </a:r>
            <a:r>
              <a:rPr lang="en-US" dirty="0"/>
              <a:t> across the United States. </a:t>
            </a:r>
          </a:p>
          <a:p>
            <a:endParaRPr lang="en-US" sz="1600" dirty="0"/>
          </a:p>
        </p:txBody>
      </p:sp>
    </p:spTree>
    <p:extLst>
      <p:ext uri="{BB962C8B-B14F-4D97-AF65-F5344CB8AC3E}">
        <p14:creationId xmlns:p14="http://schemas.microsoft.com/office/powerpoint/2010/main" val="37975045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50EF1-F43D-E646-222B-AC1EEA083A60}"/>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31385AFC-6290-84C9-E910-534E12D1122A}"/>
              </a:ext>
            </a:extLst>
          </p:cNvPr>
          <p:cNvSpPr txBox="1"/>
          <p:nvPr/>
        </p:nvSpPr>
        <p:spPr>
          <a:xfrm>
            <a:off x="412310" y="448098"/>
            <a:ext cx="7546946" cy="646331"/>
          </a:xfrm>
          <a:prstGeom prst="rect">
            <a:avLst/>
          </a:prstGeom>
          <a:noFill/>
        </p:spPr>
        <p:txBody>
          <a:bodyPr wrap="square" rtlCol="0">
            <a:spAutoFit/>
          </a:bodyPr>
          <a:lstStyle/>
          <a:p>
            <a:r>
              <a:rPr lang="en-US" sz="3600" b="1" dirty="0">
                <a:latin typeface="Calibri" panose="020F0502020204030204" pitchFamily="34" charset="0"/>
                <a:cs typeface="Calibri" panose="020F0502020204030204" pitchFamily="34" charset="0"/>
              </a:rPr>
              <a:t>Occupancy Status in Mt. Vernon</a:t>
            </a:r>
            <a:endParaRPr lang="en-US" sz="3600" dirty="0">
              <a:latin typeface="Calibri" panose="020F0502020204030204" pitchFamily="34" charset="0"/>
              <a:cs typeface="Calibri" panose="020F0502020204030204" pitchFamily="34" charset="0"/>
            </a:endParaRPr>
          </a:p>
        </p:txBody>
      </p:sp>
      <p:graphicFrame>
        <p:nvGraphicFramePr>
          <p:cNvPr id="3" name="Chart 2">
            <a:extLst>
              <a:ext uri="{FF2B5EF4-FFF2-40B4-BE49-F238E27FC236}">
                <a16:creationId xmlns:a16="http://schemas.microsoft.com/office/drawing/2014/main" id="{97FA774D-FD8C-4292-A67D-4BF7C36A66C2}"/>
              </a:ext>
            </a:extLst>
          </p:cNvPr>
          <p:cNvGraphicFramePr>
            <a:graphicFrameLocks/>
          </p:cNvGraphicFramePr>
          <p:nvPr>
            <p:extLst>
              <p:ext uri="{D42A27DB-BD31-4B8C-83A1-F6EECF244321}">
                <p14:modId xmlns:p14="http://schemas.microsoft.com/office/powerpoint/2010/main" val="3627305638"/>
              </p:ext>
            </p:extLst>
          </p:nvPr>
        </p:nvGraphicFramePr>
        <p:xfrm>
          <a:off x="371999" y="1233598"/>
          <a:ext cx="5106450" cy="2964691"/>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4">
            <a:extLst>
              <a:ext uri="{FF2B5EF4-FFF2-40B4-BE49-F238E27FC236}">
                <a16:creationId xmlns:a16="http://schemas.microsoft.com/office/drawing/2014/main" id="{D76866D4-27A7-660A-B7B8-DFBC2B0B5597}"/>
              </a:ext>
            </a:extLst>
          </p:cNvPr>
          <p:cNvPicPr>
            <a:picLocks noChangeAspect="1"/>
          </p:cNvPicPr>
          <p:nvPr/>
        </p:nvPicPr>
        <p:blipFill>
          <a:blip r:embed="rId4"/>
          <a:stretch>
            <a:fillRect/>
          </a:stretch>
        </p:blipFill>
        <p:spPr>
          <a:xfrm>
            <a:off x="1536839" y="4577648"/>
            <a:ext cx="3238500" cy="1114425"/>
          </a:xfrm>
          <a:prstGeom prst="rect">
            <a:avLst/>
          </a:prstGeom>
        </p:spPr>
      </p:pic>
      <p:pic>
        <p:nvPicPr>
          <p:cNvPr id="8" name="Picture 7" descr="A picture containing schematic&#10;&#10;Description automatically generated">
            <a:extLst>
              <a:ext uri="{FF2B5EF4-FFF2-40B4-BE49-F238E27FC236}">
                <a16:creationId xmlns:a16="http://schemas.microsoft.com/office/drawing/2014/main" id="{949175F5-53C1-799E-BCD4-490D9B0E22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6013" y="876841"/>
            <a:ext cx="7045753" cy="5444445"/>
          </a:xfrm>
          <a:prstGeom prst="rect">
            <a:avLst/>
          </a:prstGeom>
        </p:spPr>
      </p:pic>
    </p:spTree>
    <p:extLst>
      <p:ext uri="{BB962C8B-B14F-4D97-AF65-F5344CB8AC3E}">
        <p14:creationId xmlns:p14="http://schemas.microsoft.com/office/powerpoint/2010/main" val="36223238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54F39D-FDFB-FCDF-0B2D-FD1882F555A3}"/>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884F32C8-C458-A641-DA4E-72234FFB5EB8}"/>
              </a:ext>
            </a:extLst>
          </p:cNvPr>
          <p:cNvSpPr txBox="1"/>
          <p:nvPr/>
        </p:nvSpPr>
        <p:spPr>
          <a:xfrm>
            <a:off x="412310" y="448098"/>
            <a:ext cx="7546946" cy="646331"/>
          </a:xfrm>
          <a:prstGeom prst="rect">
            <a:avLst/>
          </a:prstGeom>
          <a:noFill/>
        </p:spPr>
        <p:txBody>
          <a:bodyPr wrap="square" rtlCol="0">
            <a:spAutoFit/>
          </a:bodyPr>
          <a:lstStyle/>
          <a:p>
            <a:r>
              <a:rPr lang="en-US" sz="3600" b="1">
                <a:latin typeface="Calibri" panose="020F0502020204030204" pitchFamily="34" charset="0"/>
                <a:cs typeface="Calibri" panose="020F0502020204030204" pitchFamily="34" charset="0"/>
              </a:rPr>
              <a:t>Roof Condition in Mt. Vernon</a:t>
            </a:r>
            <a:endParaRPr lang="en-US" sz="3600"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491AD9D3-FCA7-174E-8620-D655CC5A587C}"/>
              </a:ext>
            </a:extLst>
          </p:cNvPr>
          <p:cNvPicPr>
            <a:picLocks noChangeAspect="1"/>
          </p:cNvPicPr>
          <p:nvPr/>
        </p:nvPicPr>
        <p:blipFill>
          <a:blip r:embed="rId3"/>
          <a:stretch>
            <a:fillRect/>
          </a:stretch>
        </p:blipFill>
        <p:spPr>
          <a:xfrm>
            <a:off x="3055447" y="4717261"/>
            <a:ext cx="2000250" cy="1438275"/>
          </a:xfrm>
          <a:prstGeom prst="rect">
            <a:avLst/>
          </a:prstGeom>
        </p:spPr>
      </p:pic>
      <p:pic>
        <p:nvPicPr>
          <p:cNvPr id="4" name="Picture 3" descr="Chart&#10;&#10;Description automatically generated">
            <a:extLst>
              <a:ext uri="{FF2B5EF4-FFF2-40B4-BE49-F238E27FC236}">
                <a16:creationId xmlns:a16="http://schemas.microsoft.com/office/drawing/2014/main" id="{AD80E913-7AA1-D596-FBB1-008964CED9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4209" y="982428"/>
            <a:ext cx="7140631" cy="5517761"/>
          </a:xfrm>
          <a:prstGeom prst="rect">
            <a:avLst/>
          </a:prstGeom>
        </p:spPr>
      </p:pic>
      <p:graphicFrame>
        <p:nvGraphicFramePr>
          <p:cNvPr id="6" name="Chart 5">
            <a:extLst>
              <a:ext uri="{FF2B5EF4-FFF2-40B4-BE49-F238E27FC236}">
                <a16:creationId xmlns:a16="http://schemas.microsoft.com/office/drawing/2014/main" id="{E0D2DA8C-0FEE-48AD-BC91-C327DB33FE22}"/>
              </a:ext>
            </a:extLst>
          </p:cNvPr>
          <p:cNvGraphicFramePr>
            <a:graphicFrameLocks/>
          </p:cNvGraphicFramePr>
          <p:nvPr>
            <p:extLst>
              <p:ext uri="{D42A27DB-BD31-4B8C-83A1-F6EECF244321}">
                <p14:modId xmlns:p14="http://schemas.microsoft.com/office/powerpoint/2010/main" val="1548183032"/>
              </p:ext>
            </p:extLst>
          </p:nvPr>
        </p:nvGraphicFramePr>
        <p:xfrm>
          <a:off x="791831" y="1653430"/>
          <a:ext cx="4857750" cy="26924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7382331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4D5DFD-743C-508B-8964-6B5BCD407441}"/>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74B2A868-CCD8-7017-12F4-7497814C6F3B}"/>
              </a:ext>
            </a:extLst>
          </p:cNvPr>
          <p:cNvSpPr txBox="1"/>
          <p:nvPr/>
        </p:nvSpPr>
        <p:spPr>
          <a:xfrm>
            <a:off x="412310" y="448098"/>
            <a:ext cx="7546946" cy="646331"/>
          </a:xfrm>
          <a:prstGeom prst="rect">
            <a:avLst/>
          </a:prstGeom>
          <a:noFill/>
        </p:spPr>
        <p:txBody>
          <a:bodyPr wrap="square" rtlCol="0">
            <a:spAutoFit/>
          </a:bodyPr>
          <a:lstStyle/>
          <a:p>
            <a:r>
              <a:rPr lang="en-US" sz="3600" b="1" dirty="0">
                <a:latin typeface="Calibri" panose="020F0502020204030204" pitchFamily="34" charset="0"/>
                <a:cs typeface="Calibri" panose="020F0502020204030204" pitchFamily="34" charset="0"/>
              </a:rPr>
              <a:t>Paint Condition in Mt. Vernon</a:t>
            </a:r>
            <a:endParaRPr lang="en-US" sz="3600" dirty="0">
              <a:latin typeface="Calibri" panose="020F0502020204030204" pitchFamily="34" charset="0"/>
              <a:cs typeface="Calibri" panose="020F0502020204030204" pitchFamily="34" charset="0"/>
            </a:endParaRPr>
          </a:p>
        </p:txBody>
      </p:sp>
      <p:graphicFrame>
        <p:nvGraphicFramePr>
          <p:cNvPr id="3" name="Chart 2">
            <a:extLst>
              <a:ext uri="{FF2B5EF4-FFF2-40B4-BE49-F238E27FC236}">
                <a16:creationId xmlns:a16="http://schemas.microsoft.com/office/drawing/2014/main" id="{C31DA488-0DF0-4129-994C-ADB807CEF85F}"/>
              </a:ext>
            </a:extLst>
          </p:cNvPr>
          <p:cNvGraphicFramePr>
            <a:graphicFrameLocks/>
          </p:cNvGraphicFramePr>
          <p:nvPr>
            <p:extLst>
              <p:ext uri="{D42A27DB-BD31-4B8C-83A1-F6EECF244321}">
                <p14:modId xmlns:p14="http://schemas.microsoft.com/office/powerpoint/2010/main" val="2714362569"/>
              </p:ext>
            </p:extLst>
          </p:nvPr>
        </p:nvGraphicFramePr>
        <p:xfrm>
          <a:off x="791831" y="1351280"/>
          <a:ext cx="4857750" cy="2692400"/>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4">
            <a:extLst>
              <a:ext uri="{FF2B5EF4-FFF2-40B4-BE49-F238E27FC236}">
                <a16:creationId xmlns:a16="http://schemas.microsoft.com/office/drawing/2014/main" id="{ADF6B978-6421-00C5-6A37-9D35DF7159B2}"/>
              </a:ext>
            </a:extLst>
          </p:cNvPr>
          <p:cNvPicPr>
            <a:picLocks noChangeAspect="1"/>
          </p:cNvPicPr>
          <p:nvPr/>
        </p:nvPicPr>
        <p:blipFill>
          <a:blip r:embed="rId4"/>
          <a:stretch>
            <a:fillRect/>
          </a:stretch>
        </p:blipFill>
        <p:spPr>
          <a:xfrm>
            <a:off x="2025319" y="4478573"/>
            <a:ext cx="2390775" cy="1428750"/>
          </a:xfrm>
          <a:prstGeom prst="rect">
            <a:avLst/>
          </a:prstGeom>
        </p:spPr>
      </p:pic>
      <p:pic>
        <p:nvPicPr>
          <p:cNvPr id="7" name="Picture 6" descr="Chart&#10;&#10;Description automatically generated">
            <a:extLst>
              <a:ext uri="{FF2B5EF4-FFF2-40B4-BE49-F238E27FC236}">
                <a16:creationId xmlns:a16="http://schemas.microsoft.com/office/drawing/2014/main" id="{E96401DD-1C50-8936-A0AE-988C1E7086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49581" y="916375"/>
            <a:ext cx="7326948" cy="5661733"/>
          </a:xfrm>
          <a:prstGeom prst="rect">
            <a:avLst/>
          </a:prstGeom>
        </p:spPr>
      </p:pic>
    </p:spTree>
    <p:extLst>
      <p:ext uri="{BB962C8B-B14F-4D97-AF65-F5344CB8AC3E}">
        <p14:creationId xmlns:p14="http://schemas.microsoft.com/office/powerpoint/2010/main" val="8331155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7C0F7-534A-2FC2-990E-F6ABFC580D97}"/>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A9D4E29B-78DD-034A-048C-C74311801A71}"/>
              </a:ext>
            </a:extLst>
          </p:cNvPr>
          <p:cNvSpPr txBox="1"/>
          <p:nvPr/>
        </p:nvSpPr>
        <p:spPr>
          <a:xfrm>
            <a:off x="412310" y="448098"/>
            <a:ext cx="7546946" cy="646331"/>
          </a:xfrm>
          <a:prstGeom prst="rect">
            <a:avLst/>
          </a:prstGeom>
          <a:noFill/>
        </p:spPr>
        <p:txBody>
          <a:bodyPr wrap="square" rtlCol="0">
            <a:spAutoFit/>
          </a:bodyPr>
          <a:lstStyle/>
          <a:p>
            <a:r>
              <a:rPr lang="en-US" sz="3600" b="1" dirty="0">
                <a:latin typeface="Calibri" panose="020F0502020204030204" pitchFamily="34" charset="0"/>
                <a:cs typeface="Calibri" panose="020F0502020204030204" pitchFamily="34" charset="0"/>
              </a:rPr>
              <a:t>Yard Condition in Mt. Vernon</a:t>
            </a:r>
            <a:endParaRPr lang="en-US" sz="3600"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95D1390A-1024-2508-62C0-710DF4D11B7B}"/>
              </a:ext>
            </a:extLst>
          </p:cNvPr>
          <p:cNvPicPr>
            <a:picLocks noChangeAspect="1"/>
          </p:cNvPicPr>
          <p:nvPr/>
        </p:nvPicPr>
        <p:blipFill>
          <a:blip r:embed="rId3"/>
          <a:stretch>
            <a:fillRect/>
          </a:stretch>
        </p:blipFill>
        <p:spPr>
          <a:xfrm>
            <a:off x="1914729" y="4496949"/>
            <a:ext cx="2991472" cy="1969207"/>
          </a:xfrm>
          <a:prstGeom prst="rect">
            <a:avLst/>
          </a:prstGeom>
        </p:spPr>
      </p:pic>
      <p:graphicFrame>
        <p:nvGraphicFramePr>
          <p:cNvPr id="4" name="Chart 3">
            <a:extLst>
              <a:ext uri="{FF2B5EF4-FFF2-40B4-BE49-F238E27FC236}">
                <a16:creationId xmlns:a16="http://schemas.microsoft.com/office/drawing/2014/main" id="{465D0EF1-48EC-490F-9C3C-259CECE03CEB}"/>
              </a:ext>
            </a:extLst>
          </p:cNvPr>
          <p:cNvGraphicFramePr>
            <a:graphicFrameLocks/>
          </p:cNvGraphicFramePr>
          <p:nvPr>
            <p:extLst>
              <p:ext uri="{D42A27DB-BD31-4B8C-83A1-F6EECF244321}">
                <p14:modId xmlns:p14="http://schemas.microsoft.com/office/powerpoint/2010/main" val="1712070078"/>
              </p:ext>
            </p:extLst>
          </p:nvPr>
        </p:nvGraphicFramePr>
        <p:xfrm>
          <a:off x="981590" y="1376447"/>
          <a:ext cx="4857750" cy="2794000"/>
        </p:xfrm>
        <a:graphic>
          <a:graphicData uri="http://schemas.openxmlformats.org/drawingml/2006/chart">
            <c:chart xmlns:c="http://schemas.openxmlformats.org/drawingml/2006/chart" xmlns:r="http://schemas.openxmlformats.org/officeDocument/2006/relationships" r:id="rId4"/>
          </a:graphicData>
        </a:graphic>
      </p:graphicFrame>
      <p:pic>
        <p:nvPicPr>
          <p:cNvPr id="6" name="Picture 5">
            <a:extLst>
              <a:ext uri="{FF2B5EF4-FFF2-40B4-BE49-F238E27FC236}">
                <a16:creationId xmlns:a16="http://schemas.microsoft.com/office/drawing/2014/main" id="{4DD09692-970D-B6F4-FBD7-B07A518FB2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43492" y="837146"/>
            <a:ext cx="7449239" cy="5756231"/>
          </a:xfrm>
          <a:prstGeom prst="rect">
            <a:avLst/>
          </a:prstGeom>
        </p:spPr>
      </p:pic>
    </p:spTree>
    <p:extLst>
      <p:ext uri="{BB962C8B-B14F-4D97-AF65-F5344CB8AC3E}">
        <p14:creationId xmlns:p14="http://schemas.microsoft.com/office/powerpoint/2010/main" val="14350192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1A23A-E983-E90C-58D7-1210C82077CD}"/>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11322959-5B19-F057-B9E1-0ED85D9D3E28}"/>
              </a:ext>
            </a:extLst>
          </p:cNvPr>
          <p:cNvSpPr txBox="1"/>
          <p:nvPr/>
        </p:nvSpPr>
        <p:spPr>
          <a:xfrm>
            <a:off x="381000" y="2743200"/>
            <a:ext cx="6553200" cy="1111138"/>
          </a:xfrm>
          <a:prstGeom prst="rect">
            <a:avLst/>
          </a:prstGeom>
          <a:noFill/>
        </p:spPr>
        <p:txBody>
          <a:bodyPr wrap="square" rtlCol="0">
            <a:spAutoFit/>
          </a:bodyPr>
          <a:lstStyle/>
          <a:p>
            <a:pPr>
              <a:lnSpc>
                <a:spcPct val="125000"/>
              </a:lnSpc>
              <a:buSzPct val="125000"/>
            </a:pPr>
            <a:r>
              <a:rPr lang="en-US" sz="2000" dirty="0">
                <a:latin typeface="Calibri" panose="020F0502020204030204" pitchFamily="34" charset="0"/>
                <a:cs typeface="Calibri" panose="020F0502020204030204" pitchFamily="34" charset="0"/>
              </a:rPr>
              <a:t>A survey that garnered 301 responses over the course of 5 months that asked questions based on these categories:</a:t>
            </a:r>
            <a:br>
              <a:rPr lang="en-US" sz="2000" dirty="0">
                <a:latin typeface="Calibri" panose="020F0502020204030204" pitchFamily="34" charset="0"/>
                <a:cs typeface="Calibri" panose="020F0502020204030204" pitchFamily="34" charset="0"/>
              </a:rPr>
            </a:br>
            <a:endParaRPr lang="en-US" sz="1400" dirty="0">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62FC5481-B778-63D7-6173-2469053928F4}"/>
              </a:ext>
            </a:extLst>
          </p:cNvPr>
          <p:cNvSpPr txBox="1"/>
          <p:nvPr/>
        </p:nvSpPr>
        <p:spPr>
          <a:xfrm>
            <a:off x="381000" y="1371600"/>
            <a:ext cx="6553200" cy="646331"/>
          </a:xfrm>
          <a:prstGeom prst="rect">
            <a:avLst/>
          </a:prstGeom>
          <a:noFill/>
        </p:spPr>
        <p:txBody>
          <a:bodyPr wrap="square" rtlCol="0">
            <a:spAutoFit/>
          </a:bodyPr>
          <a:lstStyle/>
          <a:p>
            <a:r>
              <a:rPr lang="en-US" sz="3600" b="1" dirty="0">
                <a:latin typeface="Calibri" panose="020F0502020204030204" pitchFamily="34" charset="0"/>
                <a:cs typeface="Calibri" panose="020F0502020204030204" pitchFamily="34" charset="0"/>
              </a:rPr>
              <a:t>Community Needs in Mt. Vernon</a:t>
            </a:r>
            <a:endParaRPr lang="en-US" sz="3600" dirty="0">
              <a:latin typeface="Calibri" panose="020F0502020204030204" pitchFamily="34" charset="0"/>
              <a:cs typeface="Calibri" panose="020F0502020204030204" pitchFamily="34" charset="0"/>
            </a:endParaRPr>
          </a:p>
        </p:txBody>
      </p:sp>
      <p:sp>
        <p:nvSpPr>
          <p:cNvPr id="4" name="Rectangle">
            <a:extLst>
              <a:ext uri="{FF2B5EF4-FFF2-40B4-BE49-F238E27FC236}">
                <a16:creationId xmlns:a16="http://schemas.microsoft.com/office/drawing/2014/main" id="{11D9F508-B5EF-8DCD-00A8-A3B4B6E63D99}"/>
              </a:ext>
            </a:extLst>
          </p:cNvPr>
          <p:cNvSpPr/>
          <p:nvPr/>
        </p:nvSpPr>
        <p:spPr>
          <a:xfrm>
            <a:off x="8991600" y="1143000"/>
            <a:ext cx="3200400" cy="5715000"/>
          </a:xfrm>
          <a:prstGeom prst="rect">
            <a:avLst/>
          </a:prstGeom>
          <a:solidFill>
            <a:srgbClr val="E38E25">
              <a:alpha val="70000"/>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pic>
        <p:nvPicPr>
          <p:cNvPr id="2" name="Picture 1">
            <a:extLst>
              <a:ext uri="{FF2B5EF4-FFF2-40B4-BE49-F238E27FC236}">
                <a16:creationId xmlns:a16="http://schemas.microsoft.com/office/drawing/2014/main" id="{B3FF4C37-0B5E-6E12-B581-A36B3BD80963}"/>
              </a:ext>
            </a:extLst>
          </p:cNvPr>
          <p:cNvPicPr>
            <a:picLocks noChangeAspect="1"/>
          </p:cNvPicPr>
          <p:nvPr/>
        </p:nvPicPr>
        <p:blipFill>
          <a:blip r:embed="rId3">
            <a:extLst>
              <a:ext uri="{28A0092B-C50C-407E-A947-70E740481C1C}">
                <a14:useLocalDpi xmlns:a14="http://schemas.microsoft.com/office/drawing/2010/main" val="0"/>
              </a:ext>
            </a:extLst>
          </a:blip>
          <a:srcRect l="11648" r="11648"/>
          <a:stretch/>
        </p:blipFill>
        <p:spPr>
          <a:xfrm>
            <a:off x="7245131" y="1600200"/>
            <a:ext cx="4642069" cy="4846320"/>
          </a:xfrm>
          <a:prstGeom prst="roundRect">
            <a:avLst>
              <a:gd name="adj" fmla="val 9027"/>
            </a:avLst>
          </a:prstGeom>
        </p:spPr>
      </p:pic>
      <p:sp>
        <p:nvSpPr>
          <p:cNvPr id="3" name="TextBox 2">
            <a:extLst>
              <a:ext uri="{FF2B5EF4-FFF2-40B4-BE49-F238E27FC236}">
                <a16:creationId xmlns:a16="http://schemas.microsoft.com/office/drawing/2014/main" id="{E718C0AC-6362-50C0-0425-06ABCB6A5F56}"/>
              </a:ext>
            </a:extLst>
          </p:cNvPr>
          <p:cNvSpPr txBox="1"/>
          <p:nvPr/>
        </p:nvSpPr>
        <p:spPr>
          <a:xfrm>
            <a:off x="381000" y="3733800"/>
            <a:ext cx="6781800" cy="3554819"/>
          </a:xfrm>
          <a:prstGeom prst="rect">
            <a:avLst/>
          </a:prstGeom>
          <a:noFill/>
        </p:spPr>
        <p:txBody>
          <a:bodyPr wrap="square" numCol="2" rtlCol="0">
            <a:spAutoFit/>
          </a:bodyPr>
          <a:lstStyle/>
          <a:p>
            <a:pPr marL="342900" indent="-342900">
              <a:lnSpc>
                <a:spcPct val="125000"/>
              </a:lnSpc>
              <a:buSzPct val="125000"/>
              <a:buFont typeface="Arial" panose="020B0604020202020204" pitchFamily="34" charset="0"/>
              <a:buChar char="•"/>
            </a:pPr>
            <a:r>
              <a:rPr lang="en-US" dirty="0">
                <a:latin typeface="Calibri" panose="020F0502020204030204" pitchFamily="34" charset="0"/>
                <a:cs typeface="Calibri" panose="020F0502020204030204" pitchFamily="34" charset="0"/>
              </a:rPr>
              <a:t>Mobility</a:t>
            </a:r>
          </a:p>
          <a:p>
            <a:pPr marL="342900" indent="-342900">
              <a:lnSpc>
                <a:spcPct val="125000"/>
              </a:lnSpc>
              <a:buSzPct val="125000"/>
              <a:buFont typeface="Arial" panose="020B0604020202020204" pitchFamily="34" charset="0"/>
              <a:buChar char="•"/>
            </a:pPr>
            <a:r>
              <a:rPr lang="en-US" dirty="0">
                <a:latin typeface="Calibri" panose="020F0502020204030204" pitchFamily="34" charset="0"/>
                <a:cs typeface="Calibri" panose="020F0502020204030204" pitchFamily="34" charset="0"/>
              </a:rPr>
              <a:t>Community Life</a:t>
            </a:r>
          </a:p>
          <a:p>
            <a:pPr marL="342900" indent="-342900">
              <a:lnSpc>
                <a:spcPct val="125000"/>
              </a:lnSpc>
              <a:buSzPct val="125000"/>
              <a:buFont typeface="Arial" panose="020B0604020202020204" pitchFamily="34" charset="0"/>
              <a:buChar char="•"/>
            </a:pPr>
            <a:r>
              <a:rPr lang="en-US" dirty="0">
                <a:latin typeface="Calibri" panose="020F0502020204030204" pitchFamily="34" charset="0"/>
                <a:cs typeface="Calibri" panose="020F0502020204030204" pitchFamily="34" charset="0"/>
              </a:rPr>
              <a:t>Education</a:t>
            </a:r>
          </a:p>
          <a:p>
            <a:pPr marL="342900" indent="-342900">
              <a:lnSpc>
                <a:spcPct val="125000"/>
              </a:lnSpc>
              <a:buSzPct val="125000"/>
              <a:buFont typeface="Arial" panose="020B0604020202020204" pitchFamily="34" charset="0"/>
              <a:buChar char="•"/>
            </a:pPr>
            <a:r>
              <a:rPr lang="en-US" dirty="0">
                <a:latin typeface="Calibri" panose="020F0502020204030204" pitchFamily="34" charset="0"/>
                <a:cs typeface="Calibri" panose="020F0502020204030204" pitchFamily="34" charset="0"/>
              </a:rPr>
              <a:t>Wellness</a:t>
            </a:r>
          </a:p>
          <a:p>
            <a:pPr>
              <a:lnSpc>
                <a:spcPct val="125000"/>
              </a:lnSpc>
              <a:buSzPct val="125000"/>
            </a:pPr>
            <a:endParaRPr lang="en-US" dirty="0">
              <a:latin typeface="Calibri" panose="020F0502020204030204" pitchFamily="34" charset="0"/>
              <a:cs typeface="Calibri" panose="020F0502020204030204" pitchFamily="34" charset="0"/>
            </a:endParaRPr>
          </a:p>
          <a:p>
            <a:pPr marL="342900" indent="-342900">
              <a:lnSpc>
                <a:spcPct val="125000"/>
              </a:lnSpc>
              <a:buSzPct val="12500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342900" indent="-342900">
              <a:lnSpc>
                <a:spcPct val="125000"/>
              </a:lnSpc>
              <a:buSzPct val="12500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342900" indent="-342900">
              <a:lnSpc>
                <a:spcPct val="125000"/>
              </a:lnSpc>
              <a:buSzPct val="12500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342900" indent="-342900">
              <a:lnSpc>
                <a:spcPct val="125000"/>
              </a:lnSpc>
              <a:buSzPct val="12500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342900" indent="-342900">
              <a:lnSpc>
                <a:spcPct val="125000"/>
              </a:lnSpc>
              <a:buSzPct val="12500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342900" indent="-342900">
              <a:lnSpc>
                <a:spcPct val="125000"/>
              </a:lnSpc>
              <a:buSzPct val="125000"/>
              <a:buFont typeface="Arial" panose="020B0604020202020204" pitchFamily="34" charset="0"/>
              <a:buChar char="•"/>
            </a:pPr>
            <a:r>
              <a:rPr lang="en-US" dirty="0">
                <a:latin typeface="Calibri" panose="020F0502020204030204" pitchFamily="34" charset="0"/>
                <a:cs typeface="Calibri" panose="020F0502020204030204" pitchFamily="34" charset="0"/>
              </a:rPr>
              <a:t>Economy</a:t>
            </a:r>
          </a:p>
          <a:p>
            <a:pPr marL="342900" indent="-342900">
              <a:lnSpc>
                <a:spcPct val="125000"/>
              </a:lnSpc>
              <a:buSzPct val="125000"/>
              <a:buFont typeface="Arial" panose="020B0604020202020204" pitchFamily="34" charset="0"/>
              <a:buChar char="•"/>
            </a:pPr>
            <a:r>
              <a:rPr lang="en-US" dirty="0">
                <a:latin typeface="Calibri" panose="020F0502020204030204" pitchFamily="34" charset="0"/>
                <a:cs typeface="Calibri" panose="020F0502020204030204" pitchFamily="34" charset="0"/>
              </a:rPr>
              <a:t>Housing</a:t>
            </a:r>
          </a:p>
          <a:p>
            <a:pPr marL="342900" indent="-342900">
              <a:lnSpc>
                <a:spcPct val="125000"/>
              </a:lnSpc>
              <a:buSzPct val="125000"/>
              <a:buFont typeface="Arial" panose="020B0604020202020204" pitchFamily="34" charset="0"/>
              <a:buChar char="•"/>
            </a:pPr>
            <a:r>
              <a:rPr lang="en-US" dirty="0">
                <a:latin typeface="Calibri" panose="020F0502020204030204" pitchFamily="34" charset="0"/>
                <a:cs typeface="Calibri" panose="020F0502020204030204" pitchFamily="34" charset="0"/>
              </a:rPr>
              <a:t>Community Engagement</a:t>
            </a:r>
          </a:p>
          <a:p>
            <a:pPr marL="342900" indent="-342900">
              <a:lnSpc>
                <a:spcPct val="125000"/>
              </a:lnSpc>
              <a:buSzPct val="125000"/>
              <a:buFont typeface="Arial" panose="020B0604020202020204" pitchFamily="34" charset="0"/>
              <a:buChar char="•"/>
            </a:pPr>
            <a:r>
              <a:rPr lang="en-US" dirty="0">
                <a:latin typeface="Calibri" panose="020F0502020204030204" pitchFamily="34" charset="0"/>
                <a:cs typeface="Calibri" panose="020F0502020204030204" pitchFamily="34" charset="0"/>
              </a:rPr>
              <a:t>City Initiatives</a:t>
            </a:r>
          </a:p>
          <a:p>
            <a:pPr>
              <a:lnSpc>
                <a:spcPct val="125000"/>
              </a:lnSpc>
              <a:buSzPct val="125000"/>
            </a:pPr>
            <a:endParaRPr lang="en-US" dirty="0">
              <a:latin typeface="Calibri" panose="020F0502020204030204" pitchFamily="34" charset="0"/>
              <a:cs typeface="Calibri" panose="020F0502020204030204" pitchFamily="34" charset="0"/>
            </a:endParaRPr>
          </a:p>
          <a:p>
            <a:endParaRPr lang="en-US" dirty="0"/>
          </a:p>
        </p:txBody>
      </p:sp>
    </p:spTree>
    <p:extLst>
      <p:ext uri="{BB962C8B-B14F-4D97-AF65-F5344CB8AC3E}">
        <p14:creationId xmlns:p14="http://schemas.microsoft.com/office/powerpoint/2010/main" val="32197283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5E5C1D-2F64-9FE9-EC17-545D5D29DEAC}"/>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6E507F3A-A05F-CED8-25EA-1D2F0935ECC6}"/>
              </a:ext>
            </a:extLst>
          </p:cNvPr>
          <p:cNvSpPr txBox="1"/>
          <p:nvPr/>
        </p:nvSpPr>
        <p:spPr>
          <a:xfrm>
            <a:off x="295376" y="557662"/>
            <a:ext cx="6553200" cy="646331"/>
          </a:xfrm>
          <a:prstGeom prst="rect">
            <a:avLst/>
          </a:prstGeom>
          <a:noFill/>
        </p:spPr>
        <p:txBody>
          <a:bodyPr wrap="square" rtlCol="0">
            <a:spAutoFit/>
          </a:bodyPr>
          <a:lstStyle/>
          <a:p>
            <a:r>
              <a:rPr lang="en-US" sz="3600" b="1" dirty="0">
                <a:latin typeface="Calibri" panose="020F0502020204030204" pitchFamily="34" charset="0"/>
                <a:cs typeface="Calibri" panose="020F0502020204030204" pitchFamily="34" charset="0"/>
              </a:rPr>
              <a:t>Mt. Vernon Community Needs</a:t>
            </a:r>
            <a:endParaRPr lang="en-US" sz="3600"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D78D50C8-1AC7-60B1-2F63-B01BB55200D5}"/>
              </a:ext>
            </a:extLst>
          </p:cNvPr>
          <p:cNvSpPr txBox="1"/>
          <p:nvPr/>
        </p:nvSpPr>
        <p:spPr>
          <a:xfrm>
            <a:off x="964357" y="1569450"/>
            <a:ext cx="6035187" cy="4524315"/>
          </a:xfrm>
          <a:prstGeom prst="rect">
            <a:avLst/>
          </a:prstGeom>
          <a:noFill/>
        </p:spPr>
        <p:txBody>
          <a:bodyPr wrap="square">
            <a:spAutoFit/>
          </a:bodyPr>
          <a:lstStyle/>
          <a:p>
            <a:pPr marL="0" indent="0">
              <a:buNone/>
            </a:pPr>
            <a:r>
              <a:rPr lang="en-US" sz="2400" b="1" dirty="0">
                <a:latin typeface="Calibri" panose="020F0502020204030204" pitchFamily="34" charset="0"/>
                <a:cs typeface="Calibri" panose="020F0502020204030204" pitchFamily="34" charset="0"/>
              </a:rPr>
              <a:t>COMMUNITY LIFE</a:t>
            </a:r>
          </a:p>
          <a:p>
            <a:pPr marL="0" indent="0">
              <a:buNone/>
            </a:pPr>
            <a:endParaRPr lang="en-US" sz="2400" b="1"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400" b="1" dirty="0">
                <a:latin typeface="Calibri" panose="020F0502020204030204" pitchFamily="34" charset="0"/>
                <a:cs typeface="Calibri" panose="020F0502020204030204" pitchFamily="34" charset="0"/>
              </a:rPr>
              <a:t>64.6%</a:t>
            </a:r>
            <a:r>
              <a:rPr lang="en-US" sz="2400" dirty="0">
                <a:latin typeface="Calibri" panose="020F0502020204030204" pitchFamily="34" charset="0"/>
                <a:cs typeface="Calibri" panose="020F0502020204030204" pitchFamily="34" charset="0"/>
              </a:rPr>
              <a:t> of Mt.  Vernon respondents disagree or strongly disagree that </a:t>
            </a:r>
            <a:r>
              <a:rPr lang="en-US" sz="2400" b="1" cap="small" dirty="0">
                <a:latin typeface="Calibri" panose="020F0502020204030204" pitchFamily="34" charset="0"/>
                <a:cs typeface="Calibri" panose="020F0502020204030204" pitchFamily="34" charset="0"/>
              </a:rPr>
              <a:t>housing in their community is in good condition.</a:t>
            </a:r>
            <a:r>
              <a:rPr lang="en-US" sz="2400" dirty="0">
                <a:latin typeface="Calibri" panose="020F0502020204030204" pitchFamily="34" charset="0"/>
                <a:cs typeface="Calibri" panose="020F0502020204030204" pitchFamily="34" charset="0"/>
              </a:rPr>
              <a:t> Only </a:t>
            </a:r>
            <a:r>
              <a:rPr lang="en-US" sz="2400" b="1" dirty="0">
                <a:latin typeface="Calibri" panose="020F0502020204030204" pitchFamily="34" charset="0"/>
                <a:cs typeface="Calibri" panose="020F0502020204030204" pitchFamily="34" charset="0"/>
              </a:rPr>
              <a:t>10.3%</a:t>
            </a:r>
            <a:r>
              <a:rPr lang="en-US" sz="2400" dirty="0">
                <a:latin typeface="Calibri" panose="020F0502020204030204" pitchFamily="34" charset="0"/>
                <a:cs typeface="Calibri" panose="020F0502020204030204" pitchFamily="34" charset="0"/>
              </a:rPr>
              <a:t> of respondents agree or strongly agree.</a:t>
            </a:r>
          </a:p>
          <a:p>
            <a:pPr marL="342900" indent="-342900">
              <a:buFont typeface="Arial" panose="020B0604020202020204" pitchFamily="34" charset="0"/>
              <a:buChar char="•"/>
            </a:pPr>
            <a:endParaRPr lang="en-US" sz="2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400" b="1" dirty="0">
                <a:latin typeface="Calibri" panose="020F0502020204030204" pitchFamily="34" charset="0"/>
                <a:cs typeface="Calibri" panose="020F0502020204030204" pitchFamily="34" charset="0"/>
              </a:rPr>
              <a:t>22.7% </a:t>
            </a:r>
            <a:r>
              <a:rPr lang="en-US" sz="2400" dirty="0">
                <a:latin typeface="Calibri" panose="020F0502020204030204" pitchFamily="34" charset="0"/>
                <a:cs typeface="Calibri" panose="020F0502020204030204" pitchFamily="34" charset="0"/>
              </a:rPr>
              <a:t>of respondents in Mt. Vernon agree or strongly agree that</a:t>
            </a:r>
            <a:r>
              <a:rPr lang="en-US" sz="2400" b="1" cap="small" dirty="0">
                <a:latin typeface="Calibri" panose="020F0502020204030204" pitchFamily="34" charset="0"/>
                <a:cs typeface="Calibri" panose="020F0502020204030204" pitchFamily="34" charset="0"/>
              </a:rPr>
              <a:t> housing in their community is affordable to households making a variety of incomes</a:t>
            </a:r>
            <a:r>
              <a:rPr lang="en-US" sz="2400" cap="small" dirty="0">
                <a:latin typeface="Calibri" panose="020F0502020204030204" pitchFamily="34" charset="0"/>
                <a:cs typeface="Calibri" panose="020F0502020204030204" pitchFamily="34" charset="0"/>
              </a:rPr>
              <a:t>,</a:t>
            </a:r>
            <a:r>
              <a:rPr lang="en-US" sz="2400" b="1" cap="small" dirty="0">
                <a:latin typeface="Calibri" panose="020F0502020204030204" pitchFamily="34" charset="0"/>
                <a:cs typeface="Calibri" panose="020F0502020204030204" pitchFamily="34" charset="0"/>
              </a:rPr>
              <a:t> </a:t>
            </a:r>
            <a:r>
              <a:rPr lang="en-US" sz="2400" dirty="0">
                <a:latin typeface="Calibri" panose="020F0502020204030204" pitchFamily="34" charset="0"/>
                <a:cs typeface="Calibri" panose="020F0502020204030204" pitchFamily="34" charset="0"/>
              </a:rPr>
              <a:t>but </a:t>
            </a:r>
            <a:r>
              <a:rPr lang="en-US" sz="2400" b="1" dirty="0">
                <a:latin typeface="Calibri" panose="020F0502020204030204" pitchFamily="34" charset="0"/>
                <a:cs typeface="Calibri" panose="020F0502020204030204" pitchFamily="34" charset="0"/>
              </a:rPr>
              <a:t>60%</a:t>
            </a:r>
            <a:r>
              <a:rPr lang="en-US" sz="2400" dirty="0">
                <a:latin typeface="Calibri" panose="020F0502020204030204" pitchFamily="34" charset="0"/>
                <a:cs typeface="Calibri" panose="020F0502020204030204" pitchFamily="34" charset="0"/>
              </a:rPr>
              <a:t> of respondents disagree or strongly disagree.</a:t>
            </a:r>
          </a:p>
        </p:txBody>
      </p:sp>
      <p:pic>
        <p:nvPicPr>
          <p:cNvPr id="7" name="Picture 6">
            <a:extLst>
              <a:ext uri="{FF2B5EF4-FFF2-40B4-BE49-F238E27FC236}">
                <a16:creationId xmlns:a16="http://schemas.microsoft.com/office/drawing/2014/main" id="{7B5A46FA-EF36-9925-135E-88892AAB77F8}"/>
              </a:ext>
            </a:extLst>
          </p:cNvPr>
          <p:cNvPicPr>
            <a:picLocks noChangeAspect="1"/>
          </p:cNvPicPr>
          <p:nvPr/>
        </p:nvPicPr>
        <p:blipFill>
          <a:blip r:embed="rId3"/>
          <a:stretch>
            <a:fillRect/>
          </a:stretch>
        </p:blipFill>
        <p:spPr>
          <a:xfrm>
            <a:off x="8488856" y="210235"/>
            <a:ext cx="2999477" cy="1987517"/>
          </a:xfrm>
          <a:prstGeom prst="rect">
            <a:avLst/>
          </a:prstGeom>
        </p:spPr>
      </p:pic>
      <p:pic>
        <p:nvPicPr>
          <p:cNvPr id="10" name="Picture 9">
            <a:extLst>
              <a:ext uri="{FF2B5EF4-FFF2-40B4-BE49-F238E27FC236}">
                <a16:creationId xmlns:a16="http://schemas.microsoft.com/office/drawing/2014/main" id="{6CD64557-506D-5D1E-AA07-F689B75CB6FB}"/>
              </a:ext>
            </a:extLst>
          </p:cNvPr>
          <p:cNvPicPr>
            <a:picLocks noChangeAspect="1"/>
          </p:cNvPicPr>
          <p:nvPr/>
        </p:nvPicPr>
        <p:blipFill>
          <a:blip r:embed="rId4"/>
          <a:stretch>
            <a:fillRect/>
          </a:stretch>
        </p:blipFill>
        <p:spPr>
          <a:xfrm>
            <a:off x="8488856" y="2410672"/>
            <a:ext cx="3056562" cy="1987517"/>
          </a:xfrm>
          <a:prstGeom prst="rect">
            <a:avLst/>
          </a:prstGeom>
        </p:spPr>
      </p:pic>
      <p:pic>
        <p:nvPicPr>
          <p:cNvPr id="11" name="Picture 10">
            <a:extLst>
              <a:ext uri="{FF2B5EF4-FFF2-40B4-BE49-F238E27FC236}">
                <a16:creationId xmlns:a16="http://schemas.microsoft.com/office/drawing/2014/main" id="{B59918FD-BFD1-2C71-D1BD-3CC3EA755A3D}"/>
              </a:ext>
            </a:extLst>
          </p:cNvPr>
          <p:cNvPicPr>
            <a:picLocks noChangeAspect="1"/>
          </p:cNvPicPr>
          <p:nvPr/>
        </p:nvPicPr>
        <p:blipFill>
          <a:blip r:embed="rId5"/>
          <a:stretch>
            <a:fillRect/>
          </a:stretch>
        </p:blipFill>
        <p:spPr>
          <a:xfrm>
            <a:off x="8488856" y="4611109"/>
            <a:ext cx="2974397" cy="2036656"/>
          </a:xfrm>
          <a:prstGeom prst="rect">
            <a:avLst/>
          </a:prstGeom>
        </p:spPr>
      </p:pic>
      <p:pic>
        <p:nvPicPr>
          <p:cNvPr id="16" name="Picture 15" descr="A picture containing graphical user interface&#10;&#10;AI-generated content may be incorrect.">
            <a:extLst>
              <a:ext uri="{FF2B5EF4-FFF2-40B4-BE49-F238E27FC236}">
                <a16:creationId xmlns:a16="http://schemas.microsoft.com/office/drawing/2014/main" id="{AB7374F9-A125-C063-ADC5-8DBE35C813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52148" y="2904461"/>
            <a:ext cx="1136708" cy="1854295"/>
          </a:xfrm>
          <a:prstGeom prst="rect">
            <a:avLst/>
          </a:prstGeom>
        </p:spPr>
      </p:pic>
    </p:spTree>
    <p:extLst>
      <p:ext uri="{BB962C8B-B14F-4D97-AF65-F5344CB8AC3E}">
        <p14:creationId xmlns:p14="http://schemas.microsoft.com/office/powerpoint/2010/main" val="19495198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B4E6B4-A5D8-F081-C375-40A47A2329FD}"/>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DD42144A-2ADC-AB3A-EBE3-7FDD36C9A33A}"/>
              </a:ext>
            </a:extLst>
          </p:cNvPr>
          <p:cNvSpPr txBox="1"/>
          <p:nvPr/>
        </p:nvSpPr>
        <p:spPr>
          <a:xfrm>
            <a:off x="247668" y="210235"/>
            <a:ext cx="6553200" cy="646331"/>
          </a:xfrm>
          <a:prstGeom prst="rect">
            <a:avLst/>
          </a:prstGeom>
          <a:noFill/>
        </p:spPr>
        <p:txBody>
          <a:bodyPr wrap="square" rtlCol="0">
            <a:spAutoFit/>
          </a:bodyPr>
          <a:lstStyle/>
          <a:p>
            <a:r>
              <a:rPr lang="en-US" sz="3600" b="1" dirty="0">
                <a:latin typeface="Calibri" panose="020F0502020204030204" pitchFamily="34" charset="0"/>
                <a:cs typeface="Calibri" panose="020F0502020204030204" pitchFamily="34" charset="0"/>
              </a:rPr>
              <a:t>Mt. Vernon Community Needs</a:t>
            </a:r>
            <a:endParaRPr lang="en-US" sz="3600"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DB0A40D4-6E29-D233-0C21-A060F1AA7249}"/>
              </a:ext>
            </a:extLst>
          </p:cNvPr>
          <p:cNvSpPr txBox="1"/>
          <p:nvPr/>
        </p:nvSpPr>
        <p:spPr>
          <a:xfrm>
            <a:off x="886428" y="1989375"/>
            <a:ext cx="6094674" cy="2879250"/>
          </a:xfrm>
          <a:prstGeom prst="rect">
            <a:avLst/>
          </a:prstGeom>
          <a:noFill/>
        </p:spPr>
        <p:txBody>
          <a:bodyPr wrap="square">
            <a:spAutoFit/>
          </a:bodyPr>
          <a:lstStyle/>
          <a:p>
            <a:pPr marL="0" indent="0">
              <a:buNone/>
            </a:pPr>
            <a:r>
              <a:rPr lang="en-US" sz="2000" b="1" cap="small" dirty="0">
                <a:latin typeface="Calibri" panose="020F0502020204030204" pitchFamily="34" charset="0"/>
                <a:ea typeface="Calibri" panose="020F0502020204030204" pitchFamily="34" charset="0"/>
                <a:cs typeface="Calibri" panose="020F0502020204030204" pitchFamily="34" charset="0"/>
              </a:rPr>
              <a:t>EDUCATION AND WELLNESS</a:t>
            </a:r>
          </a:p>
          <a:p>
            <a:pPr marL="0" marR="0">
              <a:lnSpc>
                <a:spcPct val="107000"/>
              </a:lnSpc>
              <a:spcBef>
                <a:spcPts val="0"/>
              </a:spcBef>
              <a:spcAft>
                <a:spcPts val="0"/>
              </a:spcAft>
            </a:pPr>
            <a:r>
              <a:rPr lang="en-US" sz="2000" dirty="0">
                <a:latin typeface="Calibri" panose="020F0502020204030204" pitchFamily="34" charset="0"/>
                <a:ea typeface="Calibri" panose="020F0502020204030204" pitchFamily="34" charset="0"/>
                <a:cs typeface="Calibri" panose="020F0502020204030204" pitchFamily="34" charset="0"/>
              </a:rPr>
              <a:t>Respondents most strongly </a:t>
            </a:r>
            <a:r>
              <a:rPr lang="en-US" sz="2000" b="1" cap="small" dirty="0">
                <a:latin typeface="Calibri" panose="020F0502020204030204" pitchFamily="34" charset="0"/>
                <a:ea typeface="Calibri" panose="020F0502020204030204" pitchFamily="34" charset="0"/>
                <a:cs typeface="Calibri" panose="020F0502020204030204" pitchFamily="34" charset="0"/>
              </a:rPr>
              <a:t>agree</a:t>
            </a:r>
            <a:r>
              <a:rPr lang="en-US" sz="2000" dirty="0">
                <a:latin typeface="Calibri" panose="020F0502020204030204" pitchFamily="34" charset="0"/>
                <a:ea typeface="Calibri" panose="020F0502020204030204" pitchFamily="34" charset="0"/>
                <a:cs typeface="Calibri" panose="020F0502020204030204" pitchFamily="34" charset="0"/>
              </a:rPr>
              <a:t> that their community has the following opportunities and services that meet its needs:</a:t>
            </a:r>
          </a:p>
          <a:p>
            <a:pPr marL="342900" marR="0" lvl="0" indent="-342900">
              <a:lnSpc>
                <a:spcPct val="150000"/>
              </a:lnSpc>
              <a:spcBef>
                <a:spcPts val="1200"/>
              </a:spcBef>
              <a:spcAft>
                <a:spcPts val="0"/>
              </a:spcAft>
              <a:buClr>
                <a:srgbClr val="E38E25"/>
              </a:buClr>
              <a:buSzPts val="1000"/>
              <a:buFont typeface="+mj-lt"/>
              <a:buAutoNum type="arabicPeriod"/>
            </a:pPr>
            <a:r>
              <a:rPr lang="en-US" sz="2000" b="1" cap="small" dirty="0">
                <a:latin typeface="Calibri" panose="020F0502020204030204" pitchFamily="34" charset="0"/>
                <a:ea typeface="Calibri" panose="020F0502020204030204" pitchFamily="34" charset="0"/>
                <a:cs typeface="Calibri" panose="020F0502020204030204" pitchFamily="34" charset="0"/>
              </a:rPr>
              <a:t>Banking Services (</a:t>
            </a:r>
            <a:r>
              <a:rPr lang="en-US" sz="2000" cap="small" dirty="0">
                <a:latin typeface="Calibri" panose="020F0502020204030204" pitchFamily="34" charset="0"/>
                <a:ea typeface="Calibri" panose="020F0502020204030204" pitchFamily="34" charset="0"/>
                <a:cs typeface="Calibri" panose="020F0502020204030204" pitchFamily="34" charset="0"/>
              </a:rPr>
              <a:t>83%)</a:t>
            </a:r>
            <a:endParaRPr lang="en-US" sz="2000" dirty="0">
              <a:latin typeface="Calibri" panose="020F0502020204030204" pitchFamily="34" charset="0"/>
              <a:ea typeface="Calibri" panose="020F0502020204030204" pitchFamily="34" charset="0"/>
              <a:cs typeface="Calibri" panose="020F0502020204030204" pitchFamily="34" charset="0"/>
            </a:endParaRPr>
          </a:p>
          <a:p>
            <a:pPr marL="342900" marR="0" lvl="0" indent="-342900">
              <a:lnSpc>
                <a:spcPct val="150000"/>
              </a:lnSpc>
              <a:spcBef>
                <a:spcPts val="0"/>
              </a:spcBef>
              <a:spcAft>
                <a:spcPts val="0"/>
              </a:spcAft>
              <a:buClr>
                <a:srgbClr val="E38E25"/>
              </a:buClr>
              <a:buSzPts val="1000"/>
              <a:buFont typeface="+mj-lt"/>
              <a:buAutoNum type="arabicPeriod"/>
            </a:pPr>
            <a:r>
              <a:rPr lang="en-US" sz="2000" b="1" cap="small" dirty="0">
                <a:latin typeface="Calibri" panose="020F0502020204030204" pitchFamily="34" charset="0"/>
                <a:ea typeface="Calibri" panose="020F0502020204030204" pitchFamily="34" charset="0"/>
                <a:cs typeface="Calibri" panose="020F0502020204030204" pitchFamily="34" charset="0"/>
              </a:rPr>
              <a:t>K-12 education </a:t>
            </a:r>
            <a:r>
              <a:rPr lang="en-US" sz="2000" cap="small" dirty="0">
                <a:latin typeface="Calibri" panose="020F0502020204030204" pitchFamily="34" charset="0"/>
                <a:ea typeface="Calibri" panose="020F0502020204030204" pitchFamily="34" charset="0"/>
                <a:cs typeface="Calibri" panose="020F0502020204030204" pitchFamily="34" charset="0"/>
              </a:rPr>
              <a:t>(58%)</a:t>
            </a:r>
            <a:endParaRPr lang="en-US" sz="2000" dirty="0">
              <a:latin typeface="Calibri" panose="020F0502020204030204" pitchFamily="34" charset="0"/>
              <a:ea typeface="Calibri" panose="020F0502020204030204" pitchFamily="34" charset="0"/>
              <a:cs typeface="Calibri" panose="020F0502020204030204" pitchFamily="34" charset="0"/>
            </a:endParaRPr>
          </a:p>
          <a:p>
            <a:pPr marL="342900" marR="0" lvl="0" indent="-342900">
              <a:lnSpc>
                <a:spcPct val="150000"/>
              </a:lnSpc>
              <a:spcBef>
                <a:spcPts val="0"/>
              </a:spcBef>
              <a:spcAft>
                <a:spcPts val="0"/>
              </a:spcAft>
              <a:buClr>
                <a:srgbClr val="E38E25"/>
              </a:buClr>
              <a:buSzPts val="1000"/>
              <a:buFont typeface="+mj-lt"/>
              <a:buAutoNum type="arabicPeriod"/>
            </a:pPr>
            <a:r>
              <a:rPr lang="en-US" sz="2000" b="1" cap="small" dirty="0">
                <a:latin typeface="Calibri" panose="020F0502020204030204" pitchFamily="34" charset="0"/>
                <a:ea typeface="Calibri" panose="020F0502020204030204" pitchFamily="34" charset="0"/>
                <a:cs typeface="Calibri" panose="020F0502020204030204" pitchFamily="34" charset="0"/>
              </a:rPr>
              <a:t>Health Services </a:t>
            </a:r>
            <a:r>
              <a:rPr lang="en-US" sz="2000" cap="small" dirty="0">
                <a:latin typeface="Calibri" panose="020F0502020204030204" pitchFamily="34" charset="0"/>
                <a:ea typeface="Calibri" panose="020F0502020204030204" pitchFamily="34" charset="0"/>
                <a:cs typeface="Calibri" panose="020F0502020204030204" pitchFamily="34" charset="0"/>
              </a:rPr>
              <a:t>(64.4%)</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8A6D1F4D-CAF8-BAE4-F537-0C0F261AAAD8}"/>
              </a:ext>
            </a:extLst>
          </p:cNvPr>
          <p:cNvPicPr>
            <a:picLocks noChangeAspect="1"/>
          </p:cNvPicPr>
          <p:nvPr/>
        </p:nvPicPr>
        <p:blipFill>
          <a:blip r:embed="rId3"/>
          <a:stretch>
            <a:fillRect/>
          </a:stretch>
        </p:blipFill>
        <p:spPr>
          <a:xfrm>
            <a:off x="7231406" y="2640278"/>
            <a:ext cx="1140051" cy="1859441"/>
          </a:xfrm>
          <a:prstGeom prst="rect">
            <a:avLst/>
          </a:prstGeom>
        </p:spPr>
      </p:pic>
      <p:pic>
        <p:nvPicPr>
          <p:cNvPr id="13" name="Picture 12">
            <a:extLst>
              <a:ext uri="{FF2B5EF4-FFF2-40B4-BE49-F238E27FC236}">
                <a16:creationId xmlns:a16="http://schemas.microsoft.com/office/drawing/2014/main" id="{872A8400-5003-74F6-88DC-C84A6FF32719}"/>
              </a:ext>
            </a:extLst>
          </p:cNvPr>
          <p:cNvPicPr>
            <a:picLocks noChangeAspect="1"/>
          </p:cNvPicPr>
          <p:nvPr/>
        </p:nvPicPr>
        <p:blipFill>
          <a:blip r:embed="rId4"/>
          <a:stretch>
            <a:fillRect/>
          </a:stretch>
        </p:blipFill>
        <p:spPr>
          <a:xfrm>
            <a:off x="7872154" y="2354976"/>
            <a:ext cx="3796944" cy="2430044"/>
          </a:xfrm>
          <a:prstGeom prst="rect">
            <a:avLst/>
          </a:prstGeom>
        </p:spPr>
      </p:pic>
      <p:pic>
        <p:nvPicPr>
          <p:cNvPr id="14" name="Picture 13">
            <a:extLst>
              <a:ext uri="{FF2B5EF4-FFF2-40B4-BE49-F238E27FC236}">
                <a16:creationId xmlns:a16="http://schemas.microsoft.com/office/drawing/2014/main" id="{68B90A3C-CB9B-A2DA-B65F-F9E5CB77D01F}"/>
              </a:ext>
            </a:extLst>
          </p:cNvPr>
          <p:cNvPicPr>
            <a:picLocks noChangeAspect="1"/>
          </p:cNvPicPr>
          <p:nvPr/>
        </p:nvPicPr>
        <p:blipFill>
          <a:blip r:embed="rId5"/>
          <a:stretch>
            <a:fillRect/>
          </a:stretch>
        </p:blipFill>
        <p:spPr>
          <a:xfrm>
            <a:off x="7911931" y="108406"/>
            <a:ext cx="3796943" cy="2430043"/>
          </a:xfrm>
          <a:prstGeom prst="rect">
            <a:avLst/>
          </a:prstGeom>
        </p:spPr>
      </p:pic>
      <p:pic>
        <p:nvPicPr>
          <p:cNvPr id="15" name="Picture 14">
            <a:extLst>
              <a:ext uri="{FF2B5EF4-FFF2-40B4-BE49-F238E27FC236}">
                <a16:creationId xmlns:a16="http://schemas.microsoft.com/office/drawing/2014/main" id="{D71BF8C2-AF55-28E8-E7D8-CC1336C9983C}"/>
              </a:ext>
            </a:extLst>
          </p:cNvPr>
          <p:cNvPicPr>
            <a:picLocks noChangeAspect="1"/>
          </p:cNvPicPr>
          <p:nvPr/>
        </p:nvPicPr>
        <p:blipFill>
          <a:blip r:embed="rId6"/>
          <a:stretch>
            <a:fillRect/>
          </a:stretch>
        </p:blipFill>
        <p:spPr>
          <a:xfrm>
            <a:off x="7792601" y="4434983"/>
            <a:ext cx="3956050" cy="2531872"/>
          </a:xfrm>
          <a:prstGeom prst="rect">
            <a:avLst/>
          </a:prstGeom>
        </p:spPr>
      </p:pic>
    </p:spTree>
    <p:extLst>
      <p:ext uri="{BB962C8B-B14F-4D97-AF65-F5344CB8AC3E}">
        <p14:creationId xmlns:p14="http://schemas.microsoft.com/office/powerpoint/2010/main" val="19844249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B2885E-4F2B-ADCD-896B-231B1BCF32BE}"/>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F43E0ED6-793E-5D3D-2227-86F53E13BFCA}"/>
              </a:ext>
            </a:extLst>
          </p:cNvPr>
          <p:cNvSpPr txBox="1"/>
          <p:nvPr/>
        </p:nvSpPr>
        <p:spPr>
          <a:xfrm>
            <a:off x="247668" y="210235"/>
            <a:ext cx="6553200" cy="646331"/>
          </a:xfrm>
          <a:prstGeom prst="rect">
            <a:avLst/>
          </a:prstGeom>
          <a:noFill/>
        </p:spPr>
        <p:txBody>
          <a:bodyPr wrap="square" rtlCol="0">
            <a:spAutoFit/>
          </a:bodyPr>
          <a:lstStyle/>
          <a:p>
            <a:r>
              <a:rPr lang="en-US" sz="3600" b="1" dirty="0">
                <a:latin typeface="Calibri" panose="020F0502020204030204" pitchFamily="34" charset="0"/>
                <a:cs typeface="Calibri" panose="020F0502020204030204" pitchFamily="34" charset="0"/>
              </a:rPr>
              <a:t>Mt. Vernon Community Needs</a:t>
            </a:r>
            <a:endParaRPr lang="en-US" sz="3600"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D20D0A95-6CF8-E774-935A-56DA8E588583}"/>
              </a:ext>
            </a:extLst>
          </p:cNvPr>
          <p:cNvSpPr txBox="1"/>
          <p:nvPr/>
        </p:nvSpPr>
        <p:spPr>
          <a:xfrm>
            <a:off x="867244" y="1631006"/>
            <a:ext cx="6035187" cy="1938992"/>
          </a:xfrm>
          <a:prstGeom prst="rect">
            <a:avLst/>
          </a:prstGeom>
          <a:noFill/>
        </p:spPr>
        <p:txBody>
          <a:bodyPr wrap="square">
            <a:spAutoFit/>
          </a:bodyPr>
          <a:lstStyle/>
          <a:p>
            <a:r>
              <a:rPr lang="en-US" sz="2000" b="1" cap="all" dirty="0">
                <a:latin typeface="Calibri" panose="020F0502020204030204" pitchFamily="34" charset="0"/>
                <a:cs typeface="Calibri" panose="020F0502020204030204" pitchFamily="34" charset="0"/>
              </a:rPr>
              <a:t>Mobility</a:t>
            </a:r>
          </a:p>
          <a:p>
            <a:pPr marL="342900" indent="-342900">
              <a:buFont typeface="Arial" panose="020B0604020202020204" pitchFamily="34" charset="0"/>
              <a:buChar char="•"/>
            </a:pPr>
            <a:endParaRPr lang="en-US" sz="2000" b="1"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b="1" dirty="0">
                <a:latin typeface="Calibri" panose="020F0502020204030204" pitchFamily="34" charset="0"/>
                <a:cs typeface="Calibri" panose="020F0502020204030204" pitchFamily="34" charset="0"/>
              </a:rPr>
              <a:t>39.3%</a:t>
            </a:r>
            <a:r>
              <a:rPr lang="en-US" sz="2000" dirty="0">
                <a:latin typeface="Calibri" panose="020F0502020204030204" pitchFamily="34" charset="0"/>
                <a:cs typeface="Calibri" panose="020F0502020204030204" pitchFamily="34" charset="0"/>
              </a:rPr>
              <a:t> of respondents agree that</a:t>
            </a:r>
            <a:r>
              <a:rPr lang="en-US" sz="2000" b="1" cap="small" dirty="0">
                <a:latin typeface="Calibri" panose="020F0502020204030204" pitchFamily="34" charset="0"/>
                <a:cs typeface="Calibri" panose="020F0502020204030204" pitchFamily="34" charset="0"/>
              </a:rPr>
              <a:t> their neighborhood is walkable</a:t>
            </a:r>
            <a:r>
              <a:rPr lang="en-US" sz="2000" cap="small" dirty="0">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rPr>
              <a:t>but nearly </a:t>
            </a:r>
            <a:r>
              <a:rPr lang="en-US" sz="2000" b="1" dirty="0">
                <a:latin typeface="Calibri" panose="020F0502020204030204" pitchFamily="34" charset="0"/>
                <a:cs typeface="Calibri" panose="020F0502020204030204" pitchFamily="34" charset="0"/>
              </a:rPr>
              <a:t>53.3%</a:t>
            </a:r>
            <a:r>
              <a:rPr lang="en-US" sz="2000" dirty="0">
                <a:latin typeface="Calibri" panose="020F0502020204030204" pitchFamily="34" charset="0"/>
                <a:cs typeface="Calibri" panose="020F0502020204030204" pitchFamily="34" charset="0"/>
              </a:rPr>
              <a:t> of respondents disagree that </a:t>
            </a:r>
            <a:r>
              <a:rPr lang="en-US" sz="2000" b="1" cap="small" dirty="0">
                <a:latin typeface="Calibri" panose="020F0502020204030204" pitchFamily="34" charset="0"/>
                <a:cs typeface="Calibri" panose="020F0502020204030204" pitchFamily="34" charset="0"/>
              </a:rPr>
              <a:t>their neighborhood is pedestrian friendly</a:t>
            </a:r>
            <a:r>
              <a:rPr lang="en-US" sz="2000" dirty="0">
                <a:latin typeface="Calibri" panose="020F0502020204030204" pitchFamily="34" charset="0"/>
                <a:cs typeface="Calibri" panose="020F0502020204030204" pitchFamily="34" charset="0"/>
              </a:rPr>
              <a:t>. </a:t>
            </a:r>
          </a:p>
        </p:txBody>
      </p:sp>
      <p:sp>
        <p:nvSpPr>
          <p:cNvPr id="3" name="TextBox 2">
            <a:extLst>
              <a:ext uri="{FF2B5EF4-FFF2-40B4-BE49-F238E27FC236}">
                <a16:creationId xmlns:a16="http://schemas.microsoft.com/office/drawing/2014/main" id="{C0F6A1BE-F254-64AD-8F4F-D08BD85242D5}"/>
              </a:ext>
            </a:extLst>
          </p:cNvPr>
          <p:cNvSpPr txBox="1"/>
          <p:nvPr/>
        </p:nvSpPr>
        <p:spPr>
          <a:xfrm>
            <a:off x="972245" y="4050660"/>
            <a:ext cx="6094674" cy="1323439"/>
          </a:xfrm>
          <a:prstGeom prst="rect">
            <a:avLst/>
          </a:prstGeom>
          <a:noFill/>
        </p:spPr>
        <p:txBody>
          <a:bodyPr wrap="square">
            <a:spAutoFit/>
          </a:bodyPr>
          <a:lstStyle/>
          <a:p>
            <a:r>
              <a:rPr lang="en-US" sz="2000" b="1" cap="small" dirty="0">
                <a:latin typeface="Calibri" panose="020F0502020204030204" pitchFamily="34" charset="0"/>
                <a:cs typeface="Calibri" panose="020F0502020204030204" pitchFamily="34" charset="0"/>
              </a:rPr>
              <a:t>COMMUNITY ENGAGEMENT AND INITIATIVES</a:t>
            </a:r>
          </a:p>
          <a:p>
            <a:endParaRPr lang="en-US" sz="2000" b="1" cap="small"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b="1" dirty="0">
                <a:latin typeface="Calibri" panose="020F0502020204030204" pitchFamily="34" charset="0"/>
                <a:cs typeface="Calibri" panose="020F0502020204030204" pitchFamily="34" charset="0"/>
              </a:rPr>
              <a:t>47.7%</a:t>
            </a:r>
            <a:r>
              <a:rPr lang="en-US" sz="2000" dirty="0">
                <a:latin typeface="Calibri" panose="020F0502020204030204" pitchFamily="34" charset="0"/>
                <a:cs typeface="Calibri" panose="020F0502020204030204" pitchFamily="34" charset="0"/>
              </a:rPr>
              <a:t> of respondents are</a:t>
            </a:r>
            <a:r>
              <a:rPr lang="en-US" sz="2000" b="1" cap="small" dirty="0">
                <a:latin typeface="Calibri" panose="020F0502020204030204" pitchFamily="34" charset="0"/>
                <a:cs typeface="Calibri" panose="020F0502020204030204" pitchFamily="34" charset="0"/>
              </a:rPr>
              <a:t> interested in the opportunity to provide feedback to leaders.</a:t>
            </a:r>
            <a:endParaRPr lang="en-US" sz="2000" dirty="0">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9AD1C98A-6FBF-C18A-F193-B66C1E55DBCD}"/>
              </a:ext>
            </a:extLst>
          </p:cNvPr>
          <p:cNvPicPr>
            <a:picLocks noChangeAspect="1"/>
          </p:cNvPicPr>
          <p:nvPr/>
        </p:nvPicPr>
        <p:blipFill>
          <a:blip r:embed="rId3"/>
          <a:stretch>
            <a:fillRect/>
          </a:stretch>
        </p:blipFill>
        <p:spPr>
          <a:xfrm>
            <a:off x="7231406" y="2640278"/>
            <a:ext cx="1140051" cy="1859441"/>
          </a:xfrm>
          <a:prstGeom prst="rect">
            <a:avLst/>
          </a:prstGeom>
        </p:spPr>
      </p:pic>
      <p:pic>
        <p:nvPicPr>
          <p:cNvPr id="2" name="Picture 1">
            <a:extLst>
              <a:ext uri="{FF2B5EF4-FFF2-40B4-BE49-F238E27FC236}">
                <a16:creationId xmlns:a16="http://schemas.microsoft.com/office/drawing/2014/main" id="{96604D3D-8FF5-3563-4AB7-1175BE937B7F}"/>
              </a:ext>
            </a:extLst>
          </p:cNvPr>
          <p:cNvPicPr>
            <a:picLocks noChangeAspect="1"/>
          </p:cNvPicPr>
          <p:nvPr/>
        </p:nvPicPr>
        <p:blipFill>
          <a:blip r:embed="rId4"/>
          <a:stretch>
            <a:fillRect/>
          </a:stretch>
        </p:blipFill>
        <p:spPr>
          <a:xfrm>
            <a:off x="7889355" y="549169"/>
            <a:ext cx="4115157" cy="2633700"/>
          </a:xfrm>
          <a:prstGeom prst="rect">
            <a:avLst/>
          </a:prstGeom>
        </p:spPr>
      </p:pic>
      <p:pic>
        <p:nvPicPr>
          <p:cNvPr id="4" name="Picture 3">
            <a:extLst>
              <a:ext uri="{FF2B5EF4-FFF2-40B4-BE49-F238E27FC236}">
                <a16:creationId xmlns:a16="http://schemas.microsoft.com/office/drawing/2014/main" id="{9C5C089E-5382-7A8E-C4C8-ED3E74825E8C}"/>
              </a:ext>
            </a:extLst>
          </p:cNvPr>
          <p:cNvPicPr>
            <a:picLocks noChangeAspect="1"/>
          </p:cNvPicPr>
          <p:nvPr/>
        </p:nvPicPr>
        <p:blipFill>
          <a:blip r:embed="rId5"/>
          <a:stretch>
            <a:fillRect/>
          </a:stretch>
        </p:blipFill>
        <p:spPr>
          <a:xfrm>
            <a:off x="8066241" y="3182869"/>
            <a:ext cx="4115157" cy="2633700"/>
          </a:xfrm>
          <a:prstGeom prst="rect">
            <a:avLst/>
          </a:prstGeom>
        </p:spPr>
      </p:pic>
    </p:spTree>
    <p:extLst>
      <p:ext uri="{BB962C8B-B14F-4D97-AF65-F5344CB8AC3E}">
        <p14:creationId xmlns:p14="http://schemas.microsoft.com/office/powerpoint/2010/main" val="27284377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7BA8D3-324E-6F39-4865-4699FE043777}"/>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EF7535C9-8EBA-158F-F5CA-68F4F517107D}"/>
              </a:ext>
            </a:extLst>
          </p:cNvPr>
          <p:cNvSpPr txBox="1"/>
          <p:nvPr/>
        </p:nvSpPr>
        <p:spPr>
          <a:xfrm>
            <a:off x="381000" y="2743200"/>
            <a:ext cx="6553200" cy="1111138"/>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Pct val="125000"/>
              <a:buFontTx/>
              <a:buNone/>
              <a:tabLst/>
              <a:defRPr/>
            </a:pPr>
            <a:r>
              <a:rPr lang="en-US" sz="2000" dirty="0">
                <a:solidFill>
                  <a:prstClr val="black"/>
                </a:solidFill>
                <a:latin typeface="Calibri" panose="020F0502020204030204" pitchFamily="34" charset="0"/>
                <a:cs typeface="Calibri" panose="020F0502020204030204" pitchFamily="34" charset="0"/>
              </a:rPr>
              <a:t>A list of assets and amenities were provided to IHDA CR planners to map out</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b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b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 name="TextBox 8">
            <a:extLst>
              <a:ext uri="{FF2B5EF4-FFF2-40B4-BE49-F238E27FC236}">
                <a16:creationId xmlns:a16="http://schemas.microsoft.com/office/drawing/2014/main" id="{BAF09B9F-6679-C966-9E52-B6C3F98B3E52}"/>
              </a:ext>
            </a:extLst>
          </p:cNvPr>
          <p:cNvSpPr txBox="1"/>
          <p:nvPr/>
        </p:nvSpPr>
        <p:spPr>
          <a:xfrm>
            <a:off x="381000" y="1371600"/>
            <a:ext cx="65532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Assets in Mt. Vernon</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 name="Rectangle">
            <a:extLst>
              <a:ext uri="{FF2B5EF4-FFF2-40B4-BE49-F238E27FC236}">
                <a16:creationId xmlns:a16="http://schemas.microsoft.com/office/drawing/2014/main" id="{F9FA8EC4-5E6E-AB74-1235-14271BF80DEB}"/>
              </a:ext>
            </a:extLst>
          </p:cNvPr>
          <p:cNvSpPr/>
          <p:nvPr/>
        </p:nvSpPr>
        <p:spPr>
          <a:xfrm>
            <a:off x="8991600" y="1143000"/>
            <a:ext cx="3200400" cy="5715000"/>
          </a:xfrm>
          <a:prstGeom prst="rect">
            <a:avLst/>
          </a:prstGeom>
          <a:solidFill>
            <a:srgbClr val="E38E25">
              <a:alpha val="70000"/>
            </a:srgbClr>
          </a:solidFill>
          <a:ln w="12700">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1200" cap="none" spc="0" normalizeH="0" baseline="0" noProof="0" dirty="0">
              <a:ln>
                <a:noFill/>
              </a:ln>
              <a:solidFill>
                <a:srgbClr val="FFFFFF"/>
              </a:solidFill>
              <a:effectLst/>
              <a:uLnTx/>
              <a:uFillTx/>
              <a:latin typeface="Aptos" panose="02110004020202020204"/>
              <a:ea typeface="+mn-ea"/>
              <a:cs typeface="+mn-cs"/>
              <a:sym typeface="Helvetica Neue Medium"/>
            </a:endParaRPr>
          </a:p>
        </p:txBody>
      </p:sp>
      <p:pic>
        <p:nvPicPr>
          <p:cNvPr id="2" name="Picture 1">
            <a:extLst>
              <a:ext uri="{FF2B5EF4-FFF2-40B4-BE49-F238E27FC236}">
                <a16:creationId xmlns:a16="http://schemas.microsoft.com/office/drawing/2014/main" id="{0F39659A-1355-E536-4F72-617F869F5FBE}"/>
              </a:ext>
            </a:extLst>
          </p:cNvPr>
          <p:cNvPicPr>
            <a:picLocks noChangeAspect="1"/>
          </p:cNvPicPr>
          <p:nvPr/>
        </p:nvPicPr>
        <p:blipFill>
          <a:blip r:embed="rId3">
            <a:extLst>
              <a:ext uri="{28A0092B-C50C-407E-A947-70E740481C1C}">
                <a14:useLocalDpi xmlns:a14="http://schemas.microsoft.com/office/drawing/2010/main" val="0"/>
              </a:ext>
            </a:extLst>
          </a:blip>
          <a:srcRect l="20301" r="20301"/>
          <a:stretch/>
        </p:blipFill>
        <p:spPr>
          <a:xfrm>
            <a:off x="7245131" y="1600200"/>
            <a:ext cx="4642069" cy="4846320"/>
          </a:xfrm>
          <a:prstGeom prst="roundRect">
            <a:avLst>
              <a:gd name="adj" fmla="val 9027"/>
            </a:avLst>
          </a:prstGeom>
        </p:spPr>
      </p:pic>
      <p:sp>
        <p:nvSpPr>
          <p:cNvPr id="3" name="TextBox 2">
            <a:extLst>
              <a:ext uri="{FF2B5EF4-FFF2-40B4-BE49-F238E27FC236}">
                <a16:creationId xmlns:a16="http://schemas.microsoft.com/office/drawing/2014/main" id="{A1D0846D-3C23-FA21-EC0F-6A7273C75ABD}"/>
              </a:ext>
            </a:extLst>
          </p:cNvPr>
          <p:cNvSpPr txBox="1"/>
          <p:nvPr/>
        </p:nvSpPr>
        <p:spPr>
          <a:xfrm>
            <a:off x="381000" y="3733800"/>
            <a:ext cx="6781800" cy="3554819"/>
          </a:xfrm>
          <a:prstGeom prst="rect">
            <a:avLst/>
          </a:prstGeom>
          <a:noFill/>
        </p:spPr>
        <p:txBody>
          <a:bodyPr wrap="square" numCol="2" rtlCol="0">
            <a:spAutoFit/>
          </a:bodyPr>
          <a:lstStyle/>
          <a:p>
            <a:pPr marL="342900" marR="0" lvl="0" indent="-342900" algn="l" defTabSz="914400" rtl="0" eaLnBrk="1" fontAlgn="auto" latinLnBrk="0" hangingPunct="1">
              <a:lnSpc>
                <a:spcPct val="125000"/>
              </a:lnSpc>
              <a:spcBef>
                <a:spcPts val="0"/>
              </a:spcBef>
              <a:spcAft>
                <a:spcPts val="0"/>
              </a:spcAft>
              <a:buClrTx/>
              <a:buSzPct val="125000"/>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Mobility</a:t>
            </a:r>
          </a:p>
          <a:p>
            <a:pPr marL="342900" marR="0" lvl="0" indent="-342900" algn="l" defTabSz="914400" rtl="0" eaLnBrk="1" fontAlgn="auto" latinLnBrk="0" hangingPunct="1">
              <a:lnSpc>
                <a:spcPct val="125000"/>
              </a:lnSpc>
              <a:spcBef>
                <a:spcPts val="0"/>
              </a:spcBef>
              <a:spcAft>
                <a:spcPts val="0"/>
              </a:spcAft>
              <a:buClrTx/>
              <a:buSzPct val="125000"/>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Community Life</a:t>
            </a:r>
          </a:p>
          <a:p>
            <a:pPr marL="342900" marR="0" lvl="0" indent="-342900" algn="l" defTabSz="914400" rtl="0" eaLnBrk="1" fontAlgn="auto" latinLnBrk="0" hangingPunct="1">
              <a:lnSpc>
                <a:spcPct val="125000"/>
              </a:lnSpc>
              <a:spcBef>
                <a:spcPts val="0"/>
              </a:spcBef>
              <a:spcAft>
                <a:spcPts val="0"/>
              </a:spcAft>
              <a:buClrTx/>
              <a:buSzPct val="125000"/>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Education</a:t>
            </a:r>
          </a:p>
          <a:p>
            <a:pPr marL="342900" marR="0" lvl="0" indent="-342900" algn="l" defTabSz="914400" rtl="0" eaLnBrk="1" fontAlgn="auto" latinLnBrk="0" hangingPunct="1">
              <a:lnSpc>
                <a:spcPct val="125000"/>
              </a:lnSpc>
              <a:spcBef>
                <a:spcPts val="0"/>
              </a:spcBef>
              <a:spcAft>
                <a:spcPts val="0"/>
              </a:spcAft>
              <a:buClrTx/>
              <a:buSzPct val="125000"/>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Wellness</a:t>
            </a:r>
          </a:p>
          <a:p>
            <a:pPr marL="0" marR="0" lvl="0" indent="0" algn="l" defTabSz="914400" rtl="0" eaLnBrk="1" fontAlgn="auto" latinLnBrk="0" hangingPunct="1">
              <a:lnSpc>
                <a:spcPct val="125000"/>
              </a:lnSpc>
              <a:spcBef>
                <a:spcPts val="0"/>
              </a:spcBef>
              <a:spcAft>
                <a:spcPts val="0"/>
              </a:spcAft>
              <a:buClrTx/>
              <a:buSzPct val="125000"/>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auto" latinLnBrk="0" hangingPunct="1">
              <a:lnSpc>
                <a:spcPct val="125000"/>
              </a:lnSpc>
              <a:spcBef>
                <a:spcPts val="0"/>
              </a:spcBef>
              <a:spcAft>
                <a:spcPts val="0"/>
              </a:spcAft>
              <a:buClrTx/>
              <a:buSzPct val="125000"/>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auto" latinLnBrk="0" hangingPunct="1">
              <a:lnSpc>
                <a:spcPct val="125000"/>
              </a:lnSpc>
              <a:spcBef>
                <a:spcPts val="0"/>
              </a:spcBef>
              <a:spcAft>
                <a:spcPts val="0"/>
              </a:spcAft>
              <a:buClrTx/>
              <a:buSzPct val="125000"/>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auto" latinLnBrk="0" hangingPunct="1">
              <a:lnSpc>
                <a:spcPct val="125000"/>
              </a:lnSpc>
              <a:spcBef>
                <a:spcPts val="0"/>
              </a:spcBef>
              <a:spcAft>
                <a:spcPts val="0"/>
              </a:spcAft>
              <a:buClrTx/>
              <a:buSzPct val="125000"/>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auto" latinLnBrk="0" hangingPunct="1">
              <a:lnSpc>
                <a:spcPct val="125000"/>
              </a:lnSpc>
              <a:spcBef>
                <a:spcPts val="0"/>
              </a:spcBef>
              <a:spcAft>
                <a:spcPts val="0"/>
              </a:spcAft>
              <a:buClrTx/>
              <a:buSzPct val="125000"/>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auto" latinLnBrk="0" hangingPunct="1">
              <a:lnSpc>
                <a:spcPct val="125000"/>
              </a:lnSpc>
              <a:spcBef>
                <a:spcPts val="0"/>
              </a:spcBef>
              <a:spcAft>
                <a:spcPts val="0"/>
              </a:spcAft>
              <a:buClrTx/>
              <a:buSzPct val="125000"/>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auto" latinLnBrk="0" hangingPunct="1">
              <a:lnSpc>
                <a:spcPct val="125000"/>
              </a:lnSpc>
              <a:spcBef>
                <a:spcPts val="0"/>
              </a:spcBef>
              <a:spcAft>
                <a:spcPts val="0"/>
              </a:spcAft>
              <a:buClrTx/>
              <a:buSzPct val="125000"/>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Economy</a:t>
            </a:r>
          </a:p>
          <a:p>
            <a:pPr marL="342900" marR="0" lvl="0" indent="-342900" algn="l" defTabSz="914400" rtl="0" eaLnBrk="1" fontAlgn="auto" latinLnBrk="0" hangingPunct="1">
              <a:lnSpc>
                <a:spcPct val="125000"/>
              </a:lnSpc>
              <a:spcBef>
                <a:spcPts val="0"/>
              </a:spcBef>
              <a:spcAft>
                <a:spcPts val="0"/>
              </a:spcAft>
              <a:buClrTx/>
              <a:buSzPct val="125000"/>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Housing</a:t>
            </a:r>
          </a:p>
          <a:p>
            <a:pPr marL="342900" marR="0" lvl="0" indent="-342900" algn="l" defTabSz="914400" rtl="0" eaLnBrk="1" fontAlgn="auto" latinLnBrk="0" hangingPunct="1">
              <a:lnSpc>
                <a:spcPct val="125000"/>
              </a:lnSpc>
              <a:spcBef>
                <a:spcPts val="0"/>
              </a:spcBef>
              <a:spcAft>
                <a:spcPts val="0"/>
              </a:spcAft>
              <a:buClrTx/>
              <a:buSzPct val="125000"/>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Community Engagement</a:t>
            </a:r>
          </a:p>
          <a:p>
            <a:pPr marL="342900" marR="0" lvl="0" indent="-342900" algn="l" defTabSz="914400" rtl="0" eaLnBrk="1" fontAlgn="auto" latinLnBrk="0" hangingPunct="1">
              <a:lnSpc>
                <a:spcPct val="125000"/>
              </a:lnSpc>
              <a:spcBef>
                <a:spcPts val="0"/>
              </a:spcBef>
              <a:spcAft>
                <a:spcPts val="0"/>
              </a:spcAft>
              <a:buClrTx/>
              <a:buSzPct val="125000"/>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City Initiatives</a:t>
            </a:r>
          </a:p>
          <a:p>
            <a:pPr marL="0" marR="0" lvl="0" indent="0" algn="l" defTabSz="914400" rtl="0" eaLnBrk="1" fontAlgn="auto" latinLnBrk="0" hangingPunct="1">
              <a:lnSpc>
                <a:spcPct val="125000"/>
              </a:lnSpc>
              <a:spcBef>
                <a:spcPts val="0"/>
              </a:spcBef>
              <a:spcAft>
                <a:spcPts val="0"/>
              </a:spcAft>
              <a:buClrTx/>
              <a:buSzPct val="125000"/>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921450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48301D-1D55-3D65-1B92-6D4D4E8A09D3}"/>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1BA8FC44-6505-CAB4-B3B3-49D0416D240A}"/>
              </a:ext>
            </a:extLst>
          </p:cNvPr>
          <p:cNvSpPr txBox="1"/>
          <p:nvPr/>
        </p:nvSpPr>
        <p:spPr>
          <a:xfrm>
            <a:off x="247668" y="210235"/>
            <a:ext cx="6553200" cy="646331"/>
          </a:xfrm>
          <a:prstGeom prst="rect">
            <a:avLst/>
          </a:prstGeom>
          <a:noFill/>
        </p:spPr>
        <p:txBody>
          <a:bodyPr wrap="square" rtlCol="0">
            <a:spAutoFit/>
          </a:bodyPr>
          <a:lstStyle/>
          <a:p>
            <a:r>
              <a:rPr lang="en-US" sz="3600" b="1" dirty="0">
                <a:latin typeface="Calibri" panose="020F0502020204030204" pitchFamily="34" charset="0"/>
                <a:cs typeface="Calibri" panose="020F0502020204030204" pitchFamily="34" charset="0"/>
              </a:rPr>
              <a:t>Mt. Vernon Asset Map</a:t>
            </a:r>
            <a:endParaRPr lang="en-US" sz="3600" dirty="0">
              <a:latin typeface="Calibri" panose="020F0502020204030204" pitchFamily="34" charset="0"/>
              <a:cs typeface="Calibri" panose="020F0502020204030204" pitchFamily="34" charset="0"/>
            </a:endParaRPr>
          </a:p>
        </p:txBody>
      </p:sp>
      <p:pic>
        <p:nvPicPr>
          <p:cNvPr id="11" name="Picture 10" descr="Map&#10;&#10;AI-generated content may be incorrect.">
            <a:extLst>
              <a:ext uri="{FF2B5EF4-FFF2-40B4-BE49-F238E27FC236}">
                <a16:creationId xmlns:a16="http://schemas.microsoft.com/office/drawing/2014/main" id="{5DE99655-8D3C-4A28-52BB-80F18276DF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2718" y="856565"/>
            <a:ext cx="7766563" cy="6001435"/>
          </a:xfrm>
          <a:prstGeom prst="rect">
            <a:avLst/>
          </a:prstGeom>
        </p:spPr>
      </p:pic>
    </p:spTree>
    <p:extLst>
      <p:ext uri="{BB962C8B-B14F-4D97-AF65-F5344CB8AC3E}">
        <p14:creationId xmlns:p14="http://schemas.microsoft.com/office/powerpoint/2010/main" val="38800771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63AAB8-2C5F-BD95-C321-5BE55DD342A9}"/>
            </a:ext>
          </a:extLst>
        </p:cNvPr>
        <p:cNvGrpSpPr/>
        <p:nvPr/>
      </p:nvGrpSpPr>
      <p:grpSpPr>
        <a:xfrm>
          <a:off x="0" y="0"/>
          <a:ext cx="0" cy="0"/>
          <a:chOff x="0" y="0"/>
          <a:chExt cx="0" cy="0"/>
        </a:xfrm>
      </p:grpSpPr>
      <p:sp>
        <p:nvSpPr>
          <p:cNvPr id="19" name="TextBox 18">
            <a:extLst>
              <a:ext uri="{FF2B5EF4-FFF2-40B4-BE49-F238E27FC236}">
                <a16:creationId xmlns:a16="http://schemas.microsoft.com/office/drawing/2014/main" id="{5079B3C8-A3A3-AFEF-B574-2F5247A705EE}"/>
              </a:ext>
            </a:extLst>
          </p:cNvPr>
          <p:cNvSpPr txBox="1"/>
          <p:nvPr/>
        </p:nvSpPr>
        <p:spPr>
          <a:xfrm>
            <a:off x="533400" y="527574"/>
            <a:ext cx="6324600" cy="1200329"/>
          </a:xfrm>
          <a:prstGeom prst="rect">
            <a:avLst/>
          </a:prstGeom>
          <a:noFill/>
        </p:spPr>
        <p:txBody>
          <a:bodyPr wrap="square" rtlCol="0">
            <a:spAutoFit/>
          </a:bodyPr>
          <a:lstStyle/>
          <a:p>
            <a:r>
              <a:rPr lang="en-US" sz="3600" b="1" dirty="0">
                <a:solidFill>
                  <a:srgbClr val="344350"/>
                </a:solidFill>
                <a:ea typeface="Roboto" panose="02000000000000000000" pitchFamily="2" charset="0"/>
                <a:cs typeface="Poppins" panose="00000500000000000000" pitchFamily="2" charset="0"/>
              </a:rPr>
              <a:t>About the Illinois Housing Development Authority (IHDA)</a:t>
            </a:r>
          </a:p>
        </p:txBody>
      </p:sp>
      <p:sp>
        <p:nvSpPr>
          <p:cNvPr id="23" name="TextBox 22">
            <a:extLst>
              <a:ext uri="{FF2B5EF4-FFF2-40B4-BE49-F238E27FC236}">
                <a16:creationId xmlns:a16="http://schemas.microsoft.com/office/drawing/2014/main" id="{4FC51EC5-B2DE-8226-6E08-9A2BFE530887}"/>
              </a:ext>
            </a:extLst>
          </p:cNvPr>
          <p:cNvSpPr txBox="1"/>
          <p:nvPr/>
        </p:nvSpPr>
        <p:spPr>
          <a:xfrm>
            <a:off x="533400" y="2326418"/>
            <a:ext cx="6553200" cy="3862852"/>
          </a:xfrm>
          <a:prstGeom prst="rect">
            <a:avLst/>
          </a:prstGeom>
          <a:noFill/>
        </p:spPr>
        <p:txBody>
          <a:bodyPr wrap="square" rtlCol="0">
            <a:spAutoFit/>
          </a:bodyPr>
          <a:lstStyle/>
          <a:p>
            <a:pPr marL="285750" indent="-285750">
              <a:lnSpc>
                <a:spcPct val="150000"/>
              </a:lnSpc>
              <a:buSzPct val="150000"/>
              <a:buFont typeface="Arial" panose="020B0604020202020204" pitchFamily="34" charset="0"/>
              <a:buChar char="•"/>
            </a:pPr>
            <a:r>
              <a:rPr lang="en-US" sz="1600" dirty="0">
                <a:ea typeface="Open Sans" panose="020B0606030504020204" pitchFamily="34" charset="0"/>
                <a:cs typeface="Open Sans" panose="020B0606030504020204" pitchFamily="34" charset="0"/>
              </a:rPr>
              <a:t>IHDA is an independent bonding authority created in 1967 with a mission to finance the </a:t>
            </a:r>
            <a:r>
              <a:rPr lang="en-US" b="1" dirty="0">
                <a:solidFill>
                  <a:schemeClr val="tx2"/>
                </a:solidFill>
                <a:ea typeface="Open Sans" panose="020B0606030504020204" pitchFamily="34" charset="0"/>
                <a:cs typeface="Open Sans" panose="020B0606030504020204" pitchFamily="34" charset="0"/>
              </a:rPr>
              <a:t>creation and preservation of affordable housing</a:t>
            </a:r>
            <a:r>
              <a:rPr lang="en-US" sz="1600" dirty="0">
                <a:ea typeface="Open Sans" panose="020B0606030504020204" pitchFamily="34" charset="0"/>
                <a:cs typeface="Open Sans" panose="020B0606030504020204" pitchFamily="34" charset="0"/>
              </a:rPr>
              <a:t>.</a:t>
            </a:r>
          </a:p>
          <a:p>
            <a:pPr>
              <a:lnSpc>
                <a:spcPct val="150000"/>
              </a:lnSpc>
              <a:buSzPct val="150000"/>
            </a:pPr>
            <a:endParaRPr lang="en-US" sz="1100" dirty="0">
              <a:ea typeface="Open Sans" panose="020B0606030504020204" pitchFamily="34" charset="0"/>
              <a:cs typeface="Open Sans" panose="020B0606030504020204" pitchFamily="34" charset="0"/>
            </a:endParaRPr>
          </a:p>
          <a:p>
            <a:pPr marL="285750" indent="-285750">
              <a:lnSpc>
                <a:spcPct val="150000"/>
              </a:lnSpc>
              <a:buSzPct val="150000"/>
              <a:buFont typeface="Arial" panose="020B0604020202020204" pitchFamily="34" charset="0"/>
              <a:buChar char="•"/>
            </a:pPr>
            <a:r>
              <a:rPr lang="en-US" sz="1600" dirty="0">
                <a:ea typeface="Open Sans" panose="020B0606030504020204" pitchFamily="34" charset="0"/>
                <a:cs typeface="Open Sans" panose="020B0606030504020204" pitchFamily="34" charset="0"/>
              </a:rPr>
              <a:t>IHDA’s programs help families, older adults, and others find quality housing that meets their needs. </a:t>
            </a:r>
          </a:p>
          <a:p>
            <a:pPr marL="285750" indent="-285750">
              <a:lnSpc>
                <a:spcPct val="150000"/>
              </a:lnSpc>
              <a:buSzPct val="150000"/>
              <a:buFont typeface="Arial" panose="020B0604020202020204" pitchFamily="34" charset="0"/>
              <a:buChar char="•"/>
            </a:pPr>
            <a:endParaRPr lang="en-US" sz="1100" dirty="0">
              <a:ea typeface="Open Sans" panose="020B0606030504020204" pitchFamily="34" charset="0"/>
              <a:cs typeface="Open Sans" panose="020B0606030504020204" pitchFamily="34" charset="0"/>
            </a:endParaRPr>
          </a:p>
          <a:p>
            <a:pPr marL="285750" indent="-285750">
              <a:lnSpc>
                <a:spcPct val="150000"/>
              </a:lnSpc>
              <a:buSzPct val="150000"/>
              <a:buFont typeface="Arial" panose="020B0604020202020204" pitchFamily="34" charset="0"/>
              <a:buChar char="•"/>
            </a:pPr>
            <a:r>
              <a:rPr lang="en-US" sz="1600" dirty="0">
                <a:ea typeface="Open Sans" panose="020B0606030504020204" pitchFamily="34" charset="0"/>
                <a:cs typeface="Open Sans" panose="020B0606030504020204" pitchFamily="34" charset="0"/>
              </a:rPr>
              <a:t>IHDA programs are funded with tax-exempt bonds, Low-Income Housing Tax Credits, and other affordable housing programs.</a:t>
            </a:r>
          </a:p>
          <a:p>
            <a:pPr marL="285750" indent="-285750">
              <a:lnSpc>
                <a:spcPct val="150000"/>
              </a:lnSpc>
              <a:buSzPct val="150000"/>
              <a:buFont typeface="Arial" panose="020B0604020202020204" pitchFamily="34" charset="0"/>
              <a:buChar char="•"/>
            </a:pPr>
            <a:endParaRPr lang="en-US" sz="1100" dirty="0">
              <a:latin typeface="Calibri" panose="020F0502020204030204" pitchFamily="34" charset="0"/>
              <a:ea typeface="Open Sans" panose="020B0606030504020204" pitchFamily="34" charset="0"/>
              <a:cs typeface="Open Sans" panose="020B0606030504020204" pitchFamily="34" charset="0"/>
            </a:endParaRPr>
          </a:p>
          <a:p>
            <a:pPr marL="285750" indent="-285750">
              <a:lnSpc>
                <a:spcPct val="150000"/>
              </a:lnSpc>
              <a:buSzPct val="150000"/>
              <a:buFont typeface="Arial" panose="020B0604020202020204" pitchFamily="34" charset="0"/>
              <a:buChar char="•"/>
            </a:pPr>
            <a:r>
              <a:rPr lang="en-US" sz="1600" dirty="0">
                <a:latin typeface="Calibri" panose="020F0502020204030204" pitchFamily="34" charset="0"/>
                <a:ea typeface="Open Sans" panose="020B0606030504020204" pitchFamily="34" charset="0"/>
                <a:cs typeface="Open Sans" panose="020B0606030504020204" pitchFamily="34" charset="0"/>
              </a:rPr>
              <a:t>Mo</a:t>
            </a:r>
            <a:r>
              <a:rPr lang="en-US" sz="1600" dirty="0">
                <a:latin typeface="Calibri" panose="020F0502020204030204" pitchFamily="34" charset="0"/>
                <a:cs typeface="Calibri" panose="020F0502020204030204" pitchFamily="34" charset="0"/>
              </a:rPr>
              <a:t>re than </a:t>
            </a:r>
            <a:r>
              <a:rPr lang="en-US" b="1" dirty="0">
                <a:solidFill>
                  <a:srgbClr val="07519F"/>
                </a:solidFill>
                <a:latin typeface="Calibri" panose="020F0502020204030204" pitchFamily="34" charset="0"/>
                <a:cs typeface="Calibri" panose="020F0502020204030204" pitchFamily="34" charset="0"/>
              </a:rPr>
              <a:t>$29 billion </a:t>
            </a:r>
            <a:r>
              <a:rPr lang="en-US" sz="1600" dirty="0">
                <a:latin typeface="Calibri" panose="020F0502020204030204" pitchFamily="34" charset="0"/>
                <a:cs typeface="Calibri" panose="020F0502020204030204" pitchFamily="34" charset="0"/>
              </a:rPr>
              <a:t>in state, federal, and leveraged affordable housing financing since 1967.</a:t>
            </a:r>
          </a:p>
        </p:txBody>
      </p:sp>
      <p:sp>
        <p:nvSpPr>
          <p:cNvPr id="4" name="Rectangle">
            <a:extLst>
              <a:ext uri="{FF2B5EF4-FFF2-40B4-BE49-F238E27FC236}">
                <a16:creationId xmlns:a16="http://schemas.microsoft.com/office/drawing/2014/main" id="{21F1F04A-2CC9-1658-AF6D-3D406FCFE2A6}"/>
              </a:ext>
            </a:extLst>
          </p:cNvPr>
          <p:cNvSpPr/>
          <p:nvPr/>
        </p:nvSpPr>
        <p:spPr>
          <a:xfrm>
            <a:off x="8991600" y="1143000"/>
            <a:ext cx="3200400" cy="5715000"/>
          </a:xfrm>
          <a:prstGeom prst="rect">
            <a:avLst/>
          </a:prstGeom>
          <a:solidFill>
            <a:srgbClr val="E38E25">
              <a:alpha val="70000"/>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pic>
        <p:nvPicPr>
          <p:cNvPr id="2" name="Picture 1" descr="A high angle view of a town&#10;&#10;AI-generated content may be incorrect.">
            <a:extLst>
              <a:ext uri="{FF2B5EF4-FFF2-40B4-BE49-F238E27FC236}">
                <a16:creationId xmlns:a16="http://schemas.microsoft.com/office/drawing/2014/main" id="{438A371E-99D8-EF78-1FBE-9DBD54FB086F}"/>
              </a:ext>
            </a:extLst>
          </p:cNvPr>
          <p:cNvPicPr>
            <a:picLocks/>
          </p:cNvPicPr>
          <p:nvPr/>
        </p:nvPicPr>
        <p:blipFill rotWithShape="1">
          <a:blip r:embed="rId3">
            <a:extLst>
              <a:ext uri="{28A0092B-C50C-407E-A947-70E740481C1C}">
                <a14:useLocalDpi xmlns:a14="http://schemas.microsoft.com/office/drawing/2010/main" val="0"/>
              </a:ext>
            </a:extLst>
          </a:blip>
          <a:srcRect l="-345" t="2285" r="30276" b="2285"/>
          <a:stretch/>
        </p:blipFill>
        <p:spPr>
          <a:xfrm flipH="1">
            <a:off x="7239000" y="1636455"/>
            <a:ext cx="4535424" cy="4773168"/>
          </a:xfrm>
          <a:prstGeom prst="roundRect">
            <a:avLst>
              <a:gd name="adj" fmla="val 9027"/>
            </a:avLst>
          </a:prstGeom>
        </p:spPr>
      </p:pic>
      <p:sp>
        <p:nvSpPr>
          <p:cNvPr id="3" name="TextBox 2">
            <a:extLst>
              <a:ext uri="{FF2B5EF4-FFF2-40B4-BE49-F238E27FC236}">
                <a16:creationId xmlns:a16="http://schemas.microsoft.com/office/drawing/2014/main" id="{AE09C1DF-D11D-C5C8-8CA3-2E1488240044}"/>
              </a:ext>
            </a:extLst>
          </p:cNvPr>
          <p:cNvSpPr txBox="1"/>
          <p:nvPr/>
        </p:nvSpPr>
        <p:spPr>
          <a:xfrm>
            <a:off x="9237133" y="6479923"/>
            <a:ext cx="2971800" cy="307777"/>
          </a:xfrm>
          <a:prstGeom prst="rect">
            <a:avLst/>
          </a:prstGeom>
          <a:noFill/>
        </p:spPr>
        <p:txBody>
          <a:bodyPr wrap="square" rtlCol="0">
            <a:spAutoFit/>
          </a:bodyPr>
          <a:lstStyle/>
          <a:p>
            <a:pPr algn="ctr"/>
            <a:r>
              <a:rPr lang="en-US" sz="1400" b="1" i="1" dirty="0"/>
              <a:t>Bristol Place, Champaign</a:t>
            </a:r>
          </a:p>
        </p:txBody>
      </p:sp>
    </p:spTree>
    <p:extLst>
      <p:ext uri="{BB962C8B-B14F-4D97-AF65-F5344CB8AC3E}">
        <p14:creationId xmlns:p14="http://schemas.microsoft.com/office/powerpoint/2010/main" val="11214091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87DB90-F4A2-7C94-2F0F-79894AE27334}"/>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DD0C0934-59FA-9424-8FFA-14BDD84C9665}"/>
              </a:ext>
            </a:extLst>
          </p:cNvPr>
          <p:cNvSpPr txBox="1"/>
          <p:nvPr/>
        </p:nvSpPr>
        <p:spPr>
          <a:xfrm>
            <a:off x="381000" y="1600200"/>
            <a:ext cx="6553200" cy="1111138"/>
          </a:xfrm>
          <a:prstGeom prst="rect">
            <a:avLst/>
          </a:prstGeom>
          <a:noFill/>
        </p:spPr>
        <p:txBody>
          <a:bodyPr wrap="square" rtlCol="0">
            <a:spAutoFit/>
          </a:bodyPr>
          <a:lstStyle/>
          <a:p>
            <a:pPr marL="0" marR="0" lvl="0" indent="0" algn="l" defTabSz="914400" rtl="0" eaLnBrk="1" fontAlgn="auto" latinLnBrk="0" hangingPunct="1">
              <a:lnSpc>
                <a:spcPct val="125000"/>
              </a:lnSpc>
              <a:spcBef>
                <a:spcPts val="0"/>
              </a:spcBef>
              <a:spcAft>
                <a:spcPts val="0"/>
              </a:spcAft>
              <a:buClrTx/>
              <a:buSzPct val="125000"/>
              <a:buFontTx/>
              <a:buNone/>
              <a:tabLst/>
              <a:defRPr/>
            </a:pPr>
            <a:r>
              <a:rPr lang="en-US" sz="2000" dirty="0">
                <a:solidFill>
                  <a:prstClr val="black"/>
                </a:solidFill>
                <a:latin typeface="Calibri" panose="020F0502020204030204" pitchFamily="34" charset="0"/>
                <a:cs typeface="Calibri" panose="020F0502020204030204" pitchFamily="34" charset="0"/>
              </a:rPr>
              <a:t>Market tools used to help monitor the market trends in Mt. Vernon</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b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b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 name="TextBox 8">
            <a:extLst>
              <a:ext uri="{FF2B5EF4-FFF2-40B4-BE49-F238E27FC236}">
                <a16:creationId xmlns:a16="http://schemas.microsoft.com/office/drawing/2014/main" id="{B319D61A-EB5F-5C7B-52BC-97DE2F6C9DC9}"/>
              </a:ext>
            </a:extLst>
          </p:cNvPr>
          <p:cNvSpPr txBox="1"/>
          <p:nvPr/>
        </p:nvSpPr>
        <p:spPr>
          <a:xfrm>
            <a:off x="381000" y="703691"/>
            <a:ext cx="65532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Market in Mt. Vernon</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 name="Rectangle">
            <a:extLst>
              <a:ext uri="{FF2B5EF4-FFF2-40B4-BE49-F238E27FC236}">
                <a16:creationId xmlns:a16="http://schemas.microsoft.com/office/drawing/2014/main" id="{F635D72F-687F-7F5F-7C77-0EC74C0794A7}"/>
              </a:ext>
            </a:extLst>
          </p:cNvPr>
          <p:cNvSpPr/>
          <p:nvPr/>
        </p:nvSpPr>
        <p:spPr>
          <a:xfrm>
            <a:off x="8991600" y="1143000"/>
            <a:ext cx="3200400" cy="5715000"/>
          </a:xfrm>
          <a:prstGeom prst="rect">
            <a:avLst/>
          </a:prstGeom>
          <a:solidFill>
            <a:srgbClr val="E38E25">
              <a:alpha val="70000"/>
            </a:srgbClr>
          </a:solidFill>
          <a:ln w="12700">
            <a:miter lim="400000"/>
          </a:ln>
        </p:spPr>
        <p:txBody>
          <a:bodyPr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1200" cap="none" spc="0" normalizeH="0" baseline="0" noProof="0" dirty="0">
              <a:ln>
                <a:noFill/>
              </a:ln>
              <a:solidFill>
                <a:srgbClr val="FFFFFF"/>
              </a:solidFill>
              <a:effectLst/>
              <a:uLnTx/>
              <a:uFillTx/>
              <a:latin typeface="Aptos" panose="02110004020202020204"/>
              <a:ea typeface="+mn-ea"/>
              <a:cs typeface="+mn-cs"/>
              <a:sym typeface="Helvetica Neue Medium"/>
            </a:endParaRPr>
          </a:p>
        </p:txBody>
      </p:sp>
      <p:pic>
        <p:nvPicPr>
          <p:cNvPr id="2" name="Picture 1">
            <a:extLst>
              <a:ext uri="{FF2B5EF4-FFF2-40B4-BE49-F238E27FC236}">
                <a16:creationId xmlns:a16="http://schemas.microsoft.com/office/drawing/2014/main" id="{E4DF4004-0583-5A76-F15B-B27E7AB9C694}"/>
              </a:ext>
            </a:extLst>
          </p:cNvPr>
          <p:cNvPicPr>
            <a:picLocks noChangeAspect="1"/>
          </p:cNvPicPr>
          <p:nvPr/>
        </p:nvPicPr>
        <p:blipFill>
          <a:blip r:embed="rId3">
            <a:extLst>
              <a:ext uri="{28A0092B-C50C-407E-A947-70E740481C1C}">
                <a14:useLocalDpi xmlns:a14="http://schemas.microsoft.com/office/drawing/2010/main" val="0"/>
              </a:ext>
            </a:extLst>
          </a:blip>
          <a:srcRect t="15418" b="15418"/>
          <a:stretch/>
        </p:blipFill>
        <p:spPr>
          <a:xfrm>
            <a:off x="7225575" y="1600200"/>
            <a:ext cx="4642069" cy="4846320"/>
          </a:xfrm>
          <a:prstGeom prst="roundRect">
            <a:avLst>
              <a:gd name="adj" fmla="val 9027"/>
            </a:avLst>
          </a:prstGeom>
        </p:spPr>
      </p:pic>
      <p:sp>
        <p:nvSpPr>
          <p:cNvPr id="3" name="TextBox 2">
            <a:extLst>
              <a:ext uri="{FF2B5EF4-FFF2-40B4-BE49-F238E27FC236}">
                <a16:creationId xmlns:a16="http://schemas.microsoft.com/office/drawing/2014/main" id="{DA864B9D-CEB2-EF7D-EEFC-2DCEC7F91378}"/>
              </a:ext>
            </a:extLst>
          </p:cNvPr>
          <p:cNvSpPr txBox="1"/>
          <p:nvPr/>
        </p:nvSpPr>
        <p:spPr>
          <a:xfrm>
            <a:off x="298088" y="2711338"/>
            <a:ext cx="6781800" cy="3554819"/>
          </a:xfrm>
          <a:prstGeom prst="rect">
            <a:avLst/>
          </a:prstGeom>
          <a:noFill/>
        </p:spPr>
        <p:txBody>
          <a:bodyPr wrap="square" numCol="2" rtlCol="0">
            <a:spAutoFit/>
          </a:bodyPr>
          <a:lstStyle/>
          <a:p>
            <a:pPr marL="342900" marR="0" lvl="0" indent="-342900" algn="l" defTabSz="914400" rtl="0" eaLnBrk="1" fontAlgn="auto" latinLnBrk="0" hangingPunct="1">
              <a:lnSpc>
                <a:spcPct val="125000"/>
              </a:lnSpc>
              <a:spcBef>
                <a:spcPts val="0"/>
              </a:spcBef>
              <a:spcAft>
                <a:spcPts val="0"/>
              </a:spcAft>
              <a:buClrTx/>
              <a:buSzPct val="125000"/>
              <a:buFont typeface="Arial" panose="020B0604020202020204" pitchFamily="34" charset="0"/>
              <a:buChar char="•"/>
              <a:tabLst/>
              <a:defRPr/>
            </a:pPr>
            <a:r>
              <a:rPr lang="en-US" dirty="0">
                <a:solidFill>
                  <a:prstClr val="black"/>
                </a:solidFill>
                <a:latin typeface="Calibri" panose="020F0502020204030204" pitchFamily="34" charset="0"/>
                <a:cs typeface="Calibri" panose="020F0502020204030204" pitchFamily="34" charset="0"/>
              </a:rPr>
              <a:t>Area Median Income</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auto" latinLnBrk="0" hangingPunct="1">
              <a:lnSpc>
                <a:spcPct val="125000"/>
              </a:lnSpc>
              <a:spcBef>
                <a:spcPts val="0"/>
              </a:spcBef>
              <a:spcAft>
                <a:spcPts val="0"/>
              </a:spcAft>
              <a:buClrTx/>
              <a:buSzPct val="125000"/>
              <a:buFont typeface="Arial" panose="020B0604020202020204" pitchFamily="34" charset="0"/>
              <a:buChar char="•"/>
              <a:tabLst/>
              <a:defRPr/>
            </a:pPr>
            <a:r>
              <a:rPr lang="en-US" dirty="0">
                <a:solidFill>
                  <a:prstClr val="black"/>
                </a:solidFill>
                <a:latin typeface="Calibri" panose="020F0502020204030204" pitchFamily="34" charset="0"/>
                <a:cs typeface="Calibri" panose="020F0502020204030204" pitchFamily="34" charset="0"/>
              </a:rPr>
              <a:t>Quality of Life Index</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R="0" lvl="0" algn="l" defTabSz="914400" rtl="0" eaLnBrk="1" fontAlgn="auto" latinLnBrk="0" hangingPunct="1">
              <a:lnSpc>
                <a:spcPct val="125000"/>
              </a:lnSpc>
              <a:spcBef>
                <a:spcPts val="0"/>
              </a:spcBef>
              <a:spcAft>
                <a:spcPts val="0"/>
              </a:spcAft>
              <a:buClrTx/>
              <a:buSzPct val="125000"/>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R="0" lvl="0" algn="l" defTabSz="914400" rtl="0" eaLnBrk="1" fontAlgn="auto" latinLnBrk="0" hangingPunct="1">
              <a:lnSpc>
                <a:spcPct val="125000"/>
              </a:lnSpc>
              <a:spcBef>
                <a:spcPts val="0"/>
              </a:spcBef>
              <a:spcAft>
                <a:spcPts val="0"/>
              </a:spcAft>
              <a:buClrTx/>
              <a:buSzPct val="125000"/>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25000"/>
              </a:lnSpc>
              <a:spcBef>
                <a:spcPts val="0"/>
              </a:spcBef>
              <a:spcAft>
                <a:spcPts val="0"/>
              </a:spcAft>
              <a:buClrTx/>
              <a:buSzPct val="125000"/>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auto" latinLnBrk="0" hangingPunct="1">
              <a:lnSpc>
                <a:spcPct val="125000"/>
              </a:lnSpc>
              <a:spcBef>
                <a:spcPts val="0"/>
              </a:spcBef>
              <a:spcAft>
                <a:spcPts val="0"/>
              </a:spcAft>
              <a:buClrTx/>
              <a:buSzPct val="125000"/>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auto" latinLnBrk="0" hangingPunct="1">
              <a:lnSpc>
                <a:spcPct val="125000"/>
              </a:lnSpc>
              <a:spcBef>
                <a:spcPts val="0"/>
              </a:spcBef>
              <a:spcAft>
                <a:spcPts val="0"/>
              </a:spcAft>
              <a:buClrTx/>
              <a:buSzPct val="125000"/>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auto" latinLnBrk="0" hangingPunct="1">
              <a:lnSpc>
                <a:spcPct val="125000"/>
              </a:lnSpc>
              <a:spcBef>
                <a:spcPts val="0"/>
              </a:spcBef>
              <a:spcAft>
                <a:spcPts val="0"/>
              </a:spcAft>
              <a:buClrTx/>
              <a:buSzPct val="125000"/>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auto" latinLnBrk="0" hangingPunct="1">
              <a:lnSpc>
                <a:spcPct val="125000"/>
              </a:lnSpc>
              <a:spcBef>
                <a:spcPts val="0"/>
              </a:spcBef>
              <a:spcAft>
                <a:spcPts val="0"/>
              </a:spcAft>
              <a:buClrTx/>
              <a:buSzPct val="125000"/>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auto" latinLnBrk="0" hangingPunct="1">
              <a:lnSpc>
                <a:spcPct val="125000"/>
              </a:lnSpc>
              <a:spcBef>
                <a:spcPts val="0"/>
              </a:spcBef>
              <a:spcAft>
                <a:spcPts val="0"/>
              </a:spcAft>
              <a:buClrTx/>
              <a:buSzPct val="125000"/>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auto" latinLnBrk="0" hangingPunct="1">
              <a:lnSpc>
                <a:spcPct val="125000"/>
              </a:lnSpc>
              <a:spcBef>
                <a:spcPts val="0"/>
              </a:spcBef>
              <a:spcAft>
                <a:spcPts val="0"/>
              </a:spcAft>
              <a:buClrTx/>
              <a:buSzPct val="125000"/>
              <a:buFont typeface="Arial" panose="020B0604020202020204" pitchFamily="34" charset="0"/>
              <a:buChar char="•"/>
              <a:tabLst/>
              <a:defRPr/>
            </a:pPr>
            <a:r>
              <a:rPr lang="en-US" dirty="0">
                <a:solidFill>
                  <a:prstClr val="black"/>
                </a:solidFill>
                <a:latin typeface="Calibri" panose="020F0502020204030204" pitchFamily="34" charset="0"/>
                <a:cs typeface="Calibri" panose="020F0502020204030204" pitchFamily="34" charset="0"/>
              </a:rPr>
              <a:t>Affordability Risk Index</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auto" latinLnBrk="0" hangingPunct="1">
              <a:lnSpc>
                <a:spcPct val="125000"/>
              </a:lnSpc>
              <a:spcBef>
                <a:spcPts val="0"/>
              </a:spcBef>
              <a:spcAft>
                <a:spcPts val="0"/>
              </a:spcAft>
              <a:buClrTx/>
              <a:buSzPct val="125000"/>
              <a:buFont typeface="Arial" panose="020B0604020202020204" pitchFamily="34" charset="0"/>
              <a:buChar char="•"/>
              <a:tabLst/>
              <a:defRPr/>
            </a:pPr>
            <a:r>
              <a:rPr lang="en-US" dirty="0">
                <a:solidFill>
                  <a:prstClr val="black"/>
                </a:solidFill>
                <a:latin typeface="Calibri" panose="020F0502020204030204" pitchFamily="34" charset="0"/>
                <a:cs typeface="Calibri" panose="020F0502020204030204" pitchFamily="34" charset="0"/>
              </a:rPr>
              <a:t>Revitalization Impact Areas</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R="0" lvl="0" algn="l" defTabSz="914400" rtl="0" eaLnBrk="1" fontAlgn="auto" latinLnBrk="0" hangingPunct="1">
              <a:lnSpc>
                <a:spcPct val="125000"/>
              </a:lnSpc>
              <a:spcBef>
                <a:spcPts val="0"/>
              </a:spcBef>
              <a:spcAft>
                <a:spcPts val="0"/>
              </a:spcAft>
              <a:buClrTx/>
              <a:buSzPct val="125000"/>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R="0" lvl="0" algn="l" defTabSz="914400" rtl="0" eaLnBrk="1" fontAlgn="auto" latinLnBrk="0" hangingPunct="1">
              <a:lnSpc>
                <a:spcPct val="125000"/>
              </a:lnSpc>
              <a:spcBef>
                <a:spcPts val="0"/>
              </a:spcBef>
              <a:spcAft>
                <a:spcPts val="0"/>
              </a:spcAft>
              <a:buClrTx/>
              <a:buSzPct val="125000"/>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25000"/>
              </a:lnSpc>
              <a:spcBef>
                <a:spcPts val="0"/>
              </a:spcBef>
              <a:spcAft>
                <a:spcPts val="0"/>
              </a:spcAft>
              <a:buClrTx/>
              <a:buSzPct val="125000"/>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173706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8CDDE-D7F7-5C64-7309-8BC86A076CAF}"/>
            </a:ext>
          </a:extLst>
        </p:cNvPr>
        <p:cNvGrpSpPr/>
        <p:nvPr/>
      </p:nvGrpSpPr>
      <p:grpSpPr>
        <a:xfrm>
          <a:off x="0" y="0"/>
          <a:ext cx="0" cy="0"/>
          <a:chOff x="0" y="0"/>
          <a:chExt cx="0" cy="0"/>
        </a:xfrm>
      </p:grpSpPr>
      <p:pic>
        <p:nvPicPr>
          <p:cNvPr id="3" name="Picture 2" descr="Map&#10;&#10;AI-generated content may be incorrect.">
            <a:extLst>
              <a:ext uri="{FF2B5EF4-FFF2-40B4-BE49-F238E27FC236}">
                <a16:creationId xmlns:a16="http://schemas.microsoft.com/office/drawing/2014/main" id="{6D3732F5-AFF4-516B-5048-BF6D80A318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854" y="321658"/>
            <a:ext cx="4802255" cy="6214683"/>
          </a:xfrm>
          <a:prstGeom prst="rect">
            <a:avLst/>
          </a:prstGeom>
        </p:spPr>
      </p:pic>
      <p:pic>
        <p:nvPicPr>
          <p:cNvPr id="5" name="Picture 4" descr="Map&#10;&#10;AI-generated content may be incorrect.">
            <a:extLst>
              <a:ext uri="{FF2B5EF4-FFF2-40B4-BE49-F238E27FC236}">
                <a16:creationId xmlns:a16="http://schemas.microsoft.com/office/drawing/2014/main" id="{2B263C67-0E87-A4C2-A171-637D4156D0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1756" y="321657"/>
            <a:ext cx="4802256" cy="6214684"/>
          </a:xfrm>
          <a:prstGeom prst="rect">
            <a:avLst/>
          </a:prstGeom>
        </p:spPr>
      </p:pic>
    </p:spTree>
    <p:extLst>
      <p:ext uri="{BB962C8B-B14F-4D97-AF65-F5344CB8AC3E}">
        <p14:creationId xmlns:p14="http://schemas.microsoft.com/office/powerpoint/2010/main" val="13764869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506A6B-A780-5894-32F6-49A25860E6A1}"/>
            </a:ext>
          </a:extLst>
        </p:cNvPr>
        <p:cNvGrpSpPr/>
        <p:nvPr/>
      </p:nvGrpSpPr>
      <p:grpSpPr>
        <a:xfrm>
          <a:off x="0" y="0"/>
          <a:ext cx="0" cy="0"/>
          <a:chOff x="0" y="0"/>
          <a:chExt cx="0" cy="0"/>
        </a:xfrm>
      </p:grpSpPr>
      <p:pic>
        <p:nvPicPr>
          <p:cNvPr id="3" name="Picture 2" descr="Map&#10;&#10;AI-generated content may be incorrect.">
            <a:extLst>
              <a:ext uri="{FF2B5EF4-FFF2-40B4-BE49-F238E27FC236}">
                <a16:creationId xmlns:a16="http://schemas.microsoft.com/office/drawing/2014/main" id="{5A7C1494-A1CC-E135-6EBD-DB4B027F24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689" y="157291"/>
            <a:ext cx="5056277" cy="6543417"/>
          </a:xfrm>
          <a:prstGeom prst="rect">
            <a:avLst/>
          </a:prstGeom>
        </p:spPr>
      </p:pic>
      <p:pic>
        <p:nvPicPr>
          <p:cNvPr id="5" name="Picture 4" descr="Map&#10;&#10;AI-generated content may be incorrect.">
            <a:extLst>
              <a:ext uri="{FF2B5EF4-FFF2-40B4-BE49-F238E27FC236}">
                <a16:creationId xmlns:a16="http://schemas.microsoft.com/office/drawing/2014/main" id="{246783AE-632A-6E5A-9258-3473A6E6C6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5036" y="157290"/>
            <a:ext cx="5056277" cy="6543417"/>
          </a:xfrm>
          <a:prstGeom prst="rect">
            <a:avLst/>
          </a:prstGeom>
        </p:spPr>
      </p:pic>
    </p:spTree>
    <p:extLst>
      <p:ext uri="{BB962C8B-B14F-4D97-AF65-F5344CB8AC3E}">
        <p14:creationId xmlns:p14="http://schemas.microsoft.com/office/powerpoint/2010/main" val="30821508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3F30FA-1A87-F048-2B8C-36FAADF35A6F}"/>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0322D5DC-EDEB-E917-FE7A-0755FD25B3CE}"/>
              </a:ext>
            </a:extLst>
          </p:cNvPr>
          <p:cNvSpPr txBox="1"/>
          <p:nvPr/>
        </p:nvSpPr>
        <p:spPr>
          <a:xfrm>
            <a:off x="381000" y="1948065"/>
            <a:ext cx="6553200" cy="1602746"/>
          </a:xfrm>
          <a:prstGeom prst="rect">
            <a:avLst/>
          </a:prstGeom>
          <a:noFill/>
        </p:spPr>
        <p:txBody>
          <a:bodyPr wrap="square" rtlCol="0">
            <a:spAutoFit/>
          </a:bodyPr>
          <a:lstStyle/>
          <a:p>
            <a:pPr>
              <a:lnSpc>
                <a:spcPct val="125000"/>
              </a:lnSpc>
              <a:buSzPct val="125000"/>
            </a:pPr>
            <a:r>
              <a:rPr lang="en-US" sz="2000" dirty="0">
                <a:latin typeface="Calibri" panose="020F0502020204030204" pitchFamily="34" charset="0"/>
                <a:cs typeface="Calibri" panose="020F0502020204030204" pitchFamily="34" charset="0"/>
              </a:rPr>
              <a:t>Goals and Recommendations were decided upon by the community via two community meetings attended by over 70 people. A third community conversation was held to update goals in 2024:</a:t>
            </a:r>
            <a:endParaRPr lang="en-US" sz="1400" dirty="0">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B44E38F7-E7F3-390E-AE56-424F51BE9B33}"/>
              </a:ext>
            </a:extLst>
          </p:cNvPr>
          <p:cNvSpPr txBox="1"/>
          <p:nvPr/>
        </p:nvSpPr>
        <p:spPr>
          <a:xfrm>
            <a:off x="381000" y="1268235"/>
            <a:ext cx="6553200" cy="646331"/>
          </a:xfrm>
          <a:prstGeom prst="rect">
            <a:avLst/>
          </a:prstGeom>
          <a:noFill/>
        </p:spPr>
        <p:txBody>
          <a:bodyPr wrap="square" rtlCol="0">
            <a:spAutoFit/>
          </a:bodyPr>
          <a:lstStyle/>
          <a:p>
            <a:r>
              <a:rPr lang="en-US" sz="3600" b="1" dirty="0">
                <a:latin typeface="Calibri" panose="020F0502020204030204" pitchFamily="34" charset="0"/>
                <a:cs typeface="Calibri" panose="020F0502020204030204" pitchFamily="34" charset="0"/>
              </a:rPr>
              <a:t>Goals for Mt. Vernon</a:t>
            </a:r>
            <a:endParaRPr lang="en-US" sz="3600" dirty="0">
              <a:latin typeface="Calibri" panose="020F0502020204030204" pitchFamily="34" charset="0"/>
              <a:cs typeface="Calibri" panose="020F0502020204030204" pitchFamily="34" charset="0"/>
            </a:endParaRPr>
          </a:p>
        </p:txBody>
      </p:sp>
      <p:sp>
        <p:nvSpPr>
          <p:cNvPr id="4" name="Rectangle">
            <a:extLst>
              <a:ext uri="{FF2B5EF4-FFF2-40B4-BE49-F238E27FC236}">
                <a16:creationId xmlns:a16="http://schemas.microsoft.com/office/drawing/2014/main" id="{ED1CC712-660D-16AF-3E20-428EFF0C8711}"/>
              </a:ext>
            </a:extLst>
          </p:cNvPr>
          <p:cNvSpPr/>
          <p:nvPr/>
        </p:nvSpPr>
        <p:spPr>
          <a:xfrm>
            <a:off x="8991600" y="1143000"/>
            <a:ext cx="3200400" cy="5715000"/>
          </a:xfrm>
          <a:prstGeom prst="rect">
            <a:avLst/>
          </a:prstGeom>
          <a:solidFill>
            <a:srgbClr val="E38E25">
              <a:alpha val="70000"/>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pic>
        <p:nvPicPr>
          <p:cNvPr id="2" name="Picture 1">
            <a:extLst>
              <a:ext uri="{FF2B5EF4-FFF2-40B4-BE49-F238E27FC236}">
                <a16:creationId xmlns:a16="http://schemas.microsoft.com/office/drawing/2014/main" id="{69AF811C-9E47-FB76-DC1E-C4737BFB0A98}"/>
              </a:ext>
            </a:extLst>
          </p:cNvPr>
          <p:cNvPicPr>
            <a:picLocks noChangeAspect="1"/>
          </p:cNvPicPr>
          <p:nvPr/>
        </p:nvPicPr>
        <p:blipFill>
          <a:blip r:embed="rId3">
            <a:extLst>
              <a:ext uri="{28A0092B-C50C-407E-A947-70E740481C1C}">
                <a14:useLocalDpi xmlns:a14="http://schemas.microsoft.com/office/drawing/2010/main" val="0"/>
              </a:ext>
            </a:extLst>
          </a:blip>
          <a:srcRect l="19543" r="19543"/>
          <a:stretch/>
        </p:blipFill>
        <p:spPr>
          <a:xfrm>
            <a:off x="7245131" y="1600200"/>
            <a:ext cx="4642069" cy="4846320"/>
          </a:xfrm>
          <a:prstGeom prst="roundRect">
            <a:avLst>
              <a:gd name="adj" fmla="val 9027"/>
            </a:avLst>
          </a:prstGeom>
        </p:spPr>
      </p:pic>
      <p:sp>
        <p:nvSpPr>
          <p:cNvPr id="3" name="TextBox 2">
            <a:extLst>
              <a:ext uri="{FF2B5EF4-FFF2-40B4-BE49-F238E27FC236}">
                <a16:creationId xmlns:a16="http://schemas.microsoft.com/office/drawing/2014/main" id="{28EB12FC-1B2D-D8F0-B736-32D26B483A9A}"/>
              </a:ext>
            </a:extLst>
          </p:cNvPr>
          <p:cNvSpPr txBox="1"/>
          <p:nvPr/>
        </p:nvSpPr>
        <p:spPr>
          <a:xfrm>
            <a:off x="381000" y="3733800"/>
            <a:ext cx="6781800" cy="3554819"/>
          </a:xfrm>
          <a:prstGeom prst="rect">
            <a:avLst/>
          </a:prstGeom>
          <a:noFill/>
        </p:spPr>
        <p:txBody>
          <a:bodyPr wrap="square" numCol="2" rtlCol="0">
            <a:spAutoFit/>
          </a:bodyPr>
          <a:lstStyle/>
          <a:p>
            <a:pPr marL="342900" indent="-342900">
              <a:lnSpc>
                <a:spcPct val="125000"/>
              </a:lnSpc>
              <a:buSzPct val="125000"/>
              <a:buFont typeface="Arial" panose="020B0604020202020204" pitchFamily="34" charset="0"/>
              <a:buChar char="•"/>
            </a:pPr>
            <a:r>
              <a:rPr lang="en-US" dirty="0">
                <a:latin typeface="Calibri" panose="020F0502020204030204" pitchFamily="34" charset="0"/>
                <a:cs typeface="Calibri" panose="020F0502020204030204" pitchFamily="34" charset="0"/>
              </a:rPr>
              <a:t>Economic Development</a:t>
            </a:r>
          </a:p>
          <a:p>
            <a:pPr marL="342900" indent="-342900">
              <a:lnSpc>
                <a:spcPct val="125000"/>
              </a:lnSpc>
              <a:buSzPct val="125000"/>
              <a:buFont typeface="Arial" panose="020B0604020202020204" pitchFamily="34" charset="0"/>
              <a:buChar char="•"/>
            </a:pPr>
            <a:r>
              <a:rPr lang="en-US" dirty="0">
                <a:latin typeface="Calibri" panose="020F0502020204030204" pitchFamily="34" charset="0"/>
                <a:cs typeface="Calibri" panose="020F0502020204030204" pitchFamily="34" charset="0"/>
              </a:rPr>
              <a:t>Affordable Housing</a:t>
            </a:r>
          </a:p>
          <a:p>
            <a:pPr marL="342900" indent="-342900">
              <a:lnSpc>
                <a:spcPct val="125000"/>
              </a:lnSpc>
              <a:buSzPct val="125000"/>
              <a:buFont typeface="Arial" panose="020B0604020202020204" pitchFamily="34" charset="0"/>
              <a:buChar char="•"/>
            </a:pPr>
            <a:r>
              <a:rPr lang="en-US" dirty="0">
                <a:latin typeface="Calibri" panose="020F0502020204030204" pitchFamily="34" charset="0"/>
                <a:cs typeface="Calibri" panose="020F0502020204030204" pitchFamily="34" charset="0"/>
              </a:rPr>
              <a:t>Community Improvements</a:t>
            </a:r>
          </a:p>
          <a:p>
            <a:pPr>
              <a:lnSpc>
                <a:spcPct val="125000"/>
              </a:lnSpc>
              <a:buSzPct val="125000"/>
            </a:pPr>
            <a:endParaRPr lang="en-US" dirty="0">
              <a:latin typeface="Calibri" panose="020F0502020204030204" pitchFamily="34" charset="0"/>
              <a:cs typeface="Calibri" panose="020F0502020204030204" pitchFamily="34" charset="0"/>
            </a:endParaRPr>
          </a:p>
          <a:p>
            <a:pPr>
              <a:lnSpc>
                <a:spcPct val="125000"/>
              </a:lnSpc>
              <a:buSzPct val="125000"/>
            </a:pPr>
            <a:endParaRPr lang="en-US" dirty="0">
              <a:latin typeface="Calibri" panose="020F0502020204030204" pitchFamily="34" charset="0"/>
              <a:cs typeface="Calibri" panose="020F0502020204030204" pitchFamily="34" charset="0"/>
            </a:endParaRPr>
          </a:p>
          <a:p>
            <a:pPr marL="342900" indent="-342900">
              <a:lnSpc>
                <a:spcPct val="125000"/>
              </a:lnSpc>
              <a:buSzPct val="12500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342900" indent="-342900">
              <a:lnSpc>
                <a:spcPct val="125000"/>
              </a:lnSpc>
              <a:buSzPct val="12500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342900" indent="-342900">
              <a:lnSpc>
                <a:spcPct val="125000"/>
              </a:lnSpc>
              <a:buSzPct val="12500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342900" indent="-342900">
              <a:lnSpc>
                <a:spcPct val="125000"/>
              </a:lnSpc>
              <a:buSzPct val="12500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342900" indent="-342900">
              <a:lnSpc>
                <a:spcPct val="125000"/>
              </a:lnSpc>
              <a:buSzPct val="12500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342900" indent="-342900">
              <a:lnSpc>
                <a:spcPct val="125000"/>
              </a:lnSpc>
              <a:buSzPct val="125000"/>
              <a:buFont typeface="Arial" panose="020B0604020202020204" pitchFamily="34" charset="0"/>
              <a:buChar char="•"/>
            </a:pPr>
            <a:r>
              <a:rPr lang="en-US" dirty="0">
                <a:latin typeface="Calibri" panose="020F0502020204030204" pitchFamily="34" charset="0"/>
                <a:cs typeface="Calibri" panose="020F0502020204030204" pitchFamily="34" charset="0"/>
              </a:rPr>
              <a:t>Community Development</a:t>
            </a:r>
          </a:p>
          <a:p>
            <a:pPr marL="342900" indent="-342900">
              <a:lnSpc>
                <a:spcPct val="125000"/>
              </a:lnSpc>
              <a:buSzPct val="125000"/>
              <a:buFont typeface="Arial" panose="020B0604020202020204" pitchFamily="34" charset="0"/>
              <a:buChar char="•"/>
            </a:pPr>
            <a:r>
              <a:rPr lang="en-US" dirty="0">
                <a:latin typeface="Calibri" panose="020F0502020204030204" pitchFamily="34" charset="0"/>
                <a:cs typeface="Calibri" panose="020F0502020204030204" pitchFamily="34" charset="0"/>
              </a:rPr>
              <a:t>Recreation</a:t>
            </a:r>
          </a:p>
          <a:p>
            <a:pPr marL="342900" indent="-342900">
              <a:lnSpc>
                <a:spcPct val="125000"/>
              </a:lnSpc>
              <a:buSzPct val="125000"/>
              <a:buFont typeface="Arial" panose="020B0604020202020204" pitchFamily="34" charset="0"/>
              <a:buChar char="•"/>
            </a:pPr>
            <a:r>
              <a:rPr lang="en-US" dirty="0">
                <a:latin typeface="Calibri" panose="020F0502020204030204" pitchFamily="34" charset="0"/>
                <a:cs typeface="Calibri" panose="020F0502020204030204" pitchFamily="34" charset="0"/>
              </a:rPr>
              <a:t>Infrastructure</a:t>
            </a:r>
          </a:p>
          <a:p>
            <a:pPr>
              <a:lnSpc>
                <a:spcPct val="125000"/>
              </a:lnSpc>
              <a:buSzPct val="125000"/>
            </a:pPr>
            <a:endParaRPr lang="en-US" dirty="0">
              <a:latin typeface="Calibri" panose="020F0502020204030204" pitchFamily="34" charset="0"/>
              <a:cs typeface="Calibri" panose="020F0502020204030204" pitchFamily="34" charset="0"/>
            </a:endParaRPr>
          </a:p>
          <a:p>
            <a:endParaRPr lang="en-US" dirty="0"/>
          </a:p>
        </p:txBody>
      </p:sp>
    </p:spTree>
    <p:extLst>
      <p:ext uri="{BB962C8B-B14F-4D97-AF65-F5344CB8AC3E}">
        <p14:creationId xmlns:p14="http://schemas.microsoft.com/office/powerpoint/2010/main" val="38265498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BBCFA0-5915-71BC-3CCF-EB3C4AA4DAE2}"/>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A0402645-5D1D-6AB0-9511-23D72B4E8444}"/>
              </a:ext>
            </a:extLst>
          </p:cNvPr>
          <p:cNvSpPr txBox="1"/>
          <p:nvPr/>
        </p:nvSpPr>
        <p:spPr>
          <a:xfrm>
            <a:off x="247668" y="210235"/>
            <a:ext cx="6553200" cy="646331"/>
          </a:xfrm>
          <a:prstGeom prst="rect">
            <a:avLst/>
          </a:prstGeom>
          <a:noFill/>
        </p:spPr>
        <p:txBody>
          <a:bodyPr wrap="square" rtlCol="0">
            <a:spAutoFit/>
          </a:bodyPr>
          <a:lstStyle/>
          <a:p>
            <a:r>
              <a:rPr lang="en-US" sz="3600" b="1" dirty="0">
                <a:latin typeface="Calibri" panose="020F0502020204030204" pitchFamily="34" charset="0"/>
                <a:cs typeface="Calibri" panose="020F0502020204030204" pitchFamily="34" charset="0"/>
              </a:rPr>
              <a:t>Goals for Mt. Vernon</a:t>
            </a:r>
          </a:p>
        </p:txBody>
      </p:sp>
      <p:graphicFrame>
        <p:nvGraphicFramePr>
          <p:cNvPr id="2" name="Object 1">
            <a:extLst>
              <a:ext uri="{FF2B5EF4-FFF2-40B4-BE49-F238E27FC236}">
                <a16:creationId xmlns:a16="http://schemas.microsoft.com/office/drawing/2014/main" id="{12769667-2708-F528-447D-D762BE8B4FD1}"/>
              </a:ext>
            </a:extLst>
          </p:cNvPr>
          <p:cNvGraphicFramePr>
            <a:graphicFrameLocks noChangeAspect="1"/>
          </p:cNvGraphicFramePr>
          <p:nvPr>
            <p:extLst>
              <p:ext uri="{D42A27DB-BD31-4B8C-83A1-F6EECF244321}">
                <p14:modId xmlns:p14="http://schemas.microsoft.com/office/powerpoint/2010/main" val="231270219"/>
              </p:ext>
            </p:extLst>
          </p:nvPr>
        </p:nvGraphicFramePr>
        <p:xfrm>
          <a:off x="322470" y="1195746"/>
          <a:ext cx="11477266" cy="4303975"/>
        </p:xfrm>
        <a:graphic>
          <a:graphicData uri="http://schemas.openxmlformats.org/presentationml/2006/ole">
            <mc:AlternateContent xmlns:mc="http://schemas.openxmlformats.org/markup-compatibility/2006">
              <mc:Choice xmlns:v="urn:schemas-microsoft-com:vml" Requires="v">
                <p:oleObj name="Worksheet" r:id="rId3" imgW="13798661" imgH="5175213" progId="Excel.Sheet.12">
                  <p:embed/>
                </p:oleObj>
              </mc:Choice>
              <mc:Fallback>
                <p:oleObj name="Worksheet" r:id="rId3" imgW="13798661" imgH="5175213" progId="Excel.Sheet.12">
                  <p:embed/>
                  <p:pic>
                    <p:nvPicPr>
                      <p:cNvPr id="0" name=""/>
                      <p:cNvPicPr/>
                      <p:nvPr/>
                    </p:nvPicPr>
                    <p:blipFill>
                      <a:blip r:embed="rId4"/>
                      <a:stretch>
                        <a:fillRect/>
                      </a:stretch>
                    </p:blipFill>
                    <p:spPr>
                      <a:xfrm>
                        <a:off x="322470" y="1195746"/>
                        <a:ext cx="11477266" cy="4303975"/>
                      </a:xfrm>
                      <a:prstGeom prst="rect">
                        <a:avLst/>
                      </a:prstGeom>
                    </p:spPr>
                  </p:pic>
                </p:oleObj>
              </mc:Fallback>
            </mc:AlternateContent>
          </a:graphicData>
        </a:graphic>
      </p:graphicFrame>
    </p:spTree>
    <p:extLst>
      <p:ext uri="{BB962C8B-B14F-4D97-AF65-F5344CB8AC3E}">
        <p14:creationId xmlns:p14="http://schemas.microsoft.com/office/powerpoint/2010/main" val="27769307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5FB32A-E90E-3869-0AD5-A485E420B2C9}"/>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800DE056-D04A-8E2B-6909-7F8AAA466C39}"/>
              </a:ext>
            </a:extLst>
          </p:cNvPr>
          <p:cNvSpPr txBox="1"/>
          <p:nvPr/>
        </p:nvSpPr>
        <p:spPr>
          <a:xfrm>
            <a:off x="381000" y="1948065"/>
            <a:ext cx="6553200" cy="833305"/>
          </a:xfrm>
          <a:prstGeom prst="rect">
            <a:avLst/>
          </a:prstGeom>
          <a:noFill/>
        </p:spPr>
        <p:txBody>
          <a:bodyPr wrap="square" rtlCol="0">
            <a:spAutoFit/>
          </a:bodyPr>
          <a:lstStyle/>
          <a:p>
            <a:pPr>
              <a:lnSpc>
                <a:spcPct val="125000"/>
              </a:lnSpc>
              <a:buSzPct val="125000"/>
            </a:pPr>
            <a:r>
              <a:rPr lang="en-US" sz="2000" dirty="0">
                <a:latin typeface="Calibri" panose="020F0502020204030204" pitchFamily="34" charset="0"/>
                <a:cs typeface="Calibri" panose="020F0502020204030204" pitchFamily="34" charset="0"/>
              </a:rPr>
              <a:t>Housing Needs Assessments (CR Plan) can be used by communities to achieve many different goals:</a:t>
            </a:r>
            <a:endParaRPr lang="en-US" sz="1400" dirty="0">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09BBB2C3-5769-51C2-3B2A-9FB6925C15C2}"/>
              </a:ext>
            </a:extLst>
          </p:cNvPr>
          <p:cNvSpPr txBox="1"/>
          <p:nvPr/>
        </p:nvSpPr>
        <p:spPr>
          <a:xfrm>
            <a:off x="304800" y="519136"/>
            <a:ext cx="8842512" cy="1200329"/>
          </a:xfrm>
          <a:prstGeom prst="rect">
            <a:avLst/>
          </a:prstGeom>
          <a:noFill/>
        </p:spPr>
        <p:txBody>
          <a:bodyPr wrap="square" rtlCol="0">
            <a:spAutoFit/>
          </a:bodyPr>
          <a:lstStyle/>
          <a:p>
            <a:r>
              <a:rPr lang="en-US" sz="3600" b="1" dirty="0">
                <a:latin typeface="Calibri" panose="020F0502020204030204" pitchFamily="34" charset="0"/>
                <a:cs typeface="Calibri" panose="020F0502020204030204" pitchFamily="34" charset="0"/>
              </a:rPr>
              <a:t>How Does a Community Revitalization Plan Impact a Community?</a:t>
            </a:r>
            <a:endParaRPr lang="en-US" sz="3600" dirty="0">
              <a:latin typeface="Calibri" panose="020F0502020204030204" pitchFamily="34" charset="0"/>
              <a:cs typeface="Calibri" panose="020F0502020204030204" pitchFamily="34" charset="0"/>
            </a:endParaRPr>
          </a:p>
        </p:txBody>
      </p:sp>
      <p:sp>
        <p:nvSpPr>
          <p:cNvPr id="4" name="Rectangle">
            <a:extLst>
              <a:ext uri="{FF2B5EF4-FFF2-40B4-BE49-F238E27FC236}">
                <a16:creationId xmlns:a16="http://schemas.microsoft.com/office/drawing/2014/main" id="{46FB37A5-7E24-C204-78EE-E1FCF00D44D2}"/>
              </a:ext>
            </a:extLst>
          </p:cNvPr>
          <p:cNvSpPr/>
          <p:nvPr/>
        </p:nvSpPr>
        <p:spPr>
          <a:xfrm>
            <a:off x="8991600" y="1143000"/>
            <a:ext cx="3200400" cy="5715000"/>
          </a:xfrm>
          <a:prstGeom prst="rect">
            <a:avLst/>
          </a:prstGeom>
          <a:solidFill>
            <a:srgbClr val="E38E25">
              <a:alpha val="70000"/>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pic>
        <p:nvPicPr>
          <p:cNvPr id="2" name="Picture 1">
            <a:extLst>
              <a:ext uri="{FF2B5EF4-FFF2-40B4-BE49-F238E27FC236}">
                <a16:creationId xmlns:a16="http://schemas.microsoft.com/office/drawing/2014/main" id="{936AC7C2-077A-0173-9EAB-2371A87477DB}"/>
              </a:ext>
            </a:extLst>
          </p:cNvPr>
          <p:cNvPicPr>
            <a:picLocks noChangeAspect="1"/>
          </p:cNvPicPr>
          <p:nvPr/>
        </p:nvPicPr>
        <p:blipFill>
          <a:blip r:embed="rId3">
            <a:extLst>
              <a:ext uri="{28A0092B-C50C-407E-A947-70E740481C1C}">
                <a14:useLocalDpi xmlns:a14="http://schemas.microsoft.com/office/drawing/2010/main" val="0"/>
              </a:ext>
            </a:extLst>
          </a:blip>
          <a:srcRect l="21447" r="21447"/>
          <a:stretch/>
        </p:blipFill>
        <p:spPr>
          <a:xfrm>
            <a:off x="7245131" y="1600200"/>
            <a:ext cx="4642069" cy="4846320"/>
          </a:xfrm>
          <a:prstGeom prst="roundRect">
            <a:avLst>
              <a:gd name="adj" fmla="val 9027"/>
            </a:avLst>
          </a:prstGeom>
        </p:spPr>
      </p:pic>
      <p:sp>
        <p:nvSpPr>
          <p:cNvPr id="3" name="TextBox 2">
            <a:extLst>
              <a:ext uri="{FF2B5EF4-FFF2-40B4-BE49-F238E27FC236}">
                <a16:creationId xmlns:a16="http://schemas.microsoft.com/office/drawing/2014/main" id="{DFE66583-1B2D-00A7-F35B-71E1DFC084D8}"/>
              </a:ext>
            </a:extLst>
          </p:cNvPr>
          <p:cNvSpPr txBox="1"/>
          <p:nvPr/>
        </p:nvSpPr>
        <p:spPr>
          <a:xfrm>
            <a:off x="266700" y="3009970"/>
            <a:ext cx="6781800" cy="3554819"/>
          </a:xfrm>
          <a:prstGeom prst="rect">
            <a:avLst/>
          </a:prstGeom>
          <a:noFill/>
        </p:spPr>
        <p:txBody>
          <a:bodyPr wrap="square" numCol="2" rtlCol="0">
            <a:spAutoFit/>
          </a:bodyPr>
          <a:lstStyle/>
          <a:p>
            <a:pPr marL="342900" indent="-342900">
              <a:lnSpc>
                <a:spcPct val="125000"/>
              </a:lnSpc>
              <a:buSzPct val="125000"/>
              <a:buFont typeface="Arial" panose="020B0604020202020204" pitchFamily="34" charset="0"/>
              <a:buChar char="•"/>
            </a:pPr>
            <a:r>
              <a:rPr lang="en-US" dirty="0">
                <a:latin typeface="Calibri" panose="020F0502020204030204" pitchFamily="34" charset="0"/>
                <a:cs typeface="Calibri" panose="020F0502020204030204" pitchFamily="34" charset="0"/>
              </a:rPr>
              <a:t>Grant Applications</a:t>
            </a:r>
          </a:p>
          <a:p>
            <a:pPr marL="342900" indent="-342900">
              <a:lnSpc>
                <a:spcPct val="125000"/>
              </a:lnSpc>
              <a:buSzPct val="125000"/>
              <a:buFont typeface="Arial" panose="020B0604020202020204" pitchFamily="34" charset="0"/>
              <a:buChar char="•"/>
            </a:pPr>
            <a:r>
              <a:rPr lang="en-US" dirty="0">
                <a:latin typeface="Calibri" panose="020F0502020204030204" pitchFamily="34" charset="0"/>
                <a:cs typeface="Calibri" panose="020F0502020204030204" pitchFamily="34" charset="0"/>
              </a:rPr>
              <a:t>Community Building</a:t>
            </a:r>
          </a:p>
          <a:p>
            <a:pPr marL="342900" indent="-342900">
              <a:lnSpc>
                <a:spcPct val="125000"/>
              </a:lnSpc>
              <a:buSzPct val="125000"/>
              <a:buFont typeface="Arial" panose="020B0604020202020204" pitchFamily="34" charset="0"/>
              <a:buChar char="•"/>
            </a:pPr>
            <a:r>
              <a:rPr lang="en-US" dirty="0">
                <a:latin typeface="Calibri" panose="020F0502020204030204" pitchFamily="34" charset="0"/>
                <a:cs typeface="Calibri" panose="020F0502020204030204" pitchFamily="34" charset="0"/>
              </a:rPr>
              <a:t>Improvements to Infrastructure</a:t>
            </a:r>
          </a:p>
          <a:p>
            <a:pPr>
              <a:lnSpc>
                <a:spcPct val="125000"/>
              </a:lnSpc>
              <a:buSzPct val="125000"/>
            </a:pPr>
            <a:endParaRPr lang="en-US" dirty="0">
              <a:latin typeface="Calibri" panose="020F0502020204030204" pitchFamily="34" charset="0"/>
              <a:cs typeface="Calibri" panose="020F0502020204030204" pitchFamily="34" charset="0"/>
            </a:endParaRPr>
          </a:p>
          <a:p>
            <a:pPr>
              <a:lnSpc>
                <a:spcPct val="125000"/>
              </a:lnSpc>
              <a:buSzPct val="125000"/>
            </a:pPr>
            <a:endParaRPr lang="en-US" dirty="0">
              <a:latin typeface="Calibri" panose="020F0502020204030204" pitchFamily="34" charset="0"/>
              <a:cs typeface="Calibri" panose="020F0502020204030204" pitchFamily="34" charset="0"/>
            </a:endParaRPr>
          </a:p>
          <a:p>
            <a:pPr marL="342900" indent="-342900">
              <a:lnSpc>
                <a:spcPct val="125000"/>
              </a:lnSpc>
              <a:buSzPct val="12500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342900" indent="-342900">
              <a:lnSpc>
                <a:spcPct val="125000"/>
              </a:lnSpc>
              <a:buSzPct val="12500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342900" indent="-342900">
              <a:lnSpc>
                <a:spcPct val="125000"/>
              </a:lnSpc>
              <a:buSzPct val="12500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342900" indent="-342900">
              <a:lnSpc>
                <a:spcPct val="125000"/>
              </a:lnSpc>
              <a:buSzPct val="12500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342900" indent="-342900">
              <a:lnSpc>
                <a:spcPct val="125000"/>
              </a:lnSpc>
              <a:buSzPct val="12500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342900" indent="-342900">
              <a:lnSpc>
                <a:spcPct val="125000"/>
              </a:lnSpc>
              <a:buSzPct val="125000"/>
              <a:buFont typeface="Arial" panose="020B0604020202020204" pitchFamily="34" charset="0"/>
              <a:buChar char="•"/>
            </a:pPr>
            <a:r>
              <a:rPr lang="en-US" dirty="0">
                <a:latin typeface="Calibri" panose="020F0502020204030204" pitchFamily="34" charset="0"/>
                <a:cs typeface="Calibri" panose="020F0502020204030204" pitchFamily="34" charset="0"/>
              </a:rPr>
              <a:t>LIHTC Applications</a:t>
            </a:r>
          </a:p>
          <a:p>
            <a:pPr marL="342900" indent="-342900">
              <a:lnSpc>
                <a:spcPct val="125000"/>
              </a:lnSpc>
              <a:buSzPct val="125000"/>
              <a:buFont typeface="Arial" panose="020B0604020202020204" pitchFamily="34" charset="0"/>
              <a:buChar char="•"/>
            </a:pPr>
            <a:r>
              <a:rPr lang="en-US" dirty="0">
                <a:latin typeface="Calibri" panose="020F0502020204030204" pitchFamily="34" charset="0"/>
                <a:cs typeface="Calibri" panose="020F0502020204030204" pitchFamily="34" charset="0"/>
              </a:rPr>
              <a:t>Attracting Developers</a:t>
            </a:r>
          </a:p>
          <a:p>
            <a:pPr>
              <a:lnSpc>
                <a:spcPct val="125000"/>
              </a:lnSpc>
              <a:buSzPct val="125000"/>
            </a:pPr>
            <a:endParaRPr lang="en-US" dirty="0">
              <a:latin typeface="Calibri" panose="020F0502020204030204" pitchFamily="34" charset="0"/>
              <a:cs typeface="Calibri" panose="020F0502020204030204" pitchFamily="34" charset="0"/>
            </a:endParaRPr>
          </a:p>
          <a:p>
            <a:pPr>
              <a:lnSpc>
                <a:spcPct val="125000"/>
              </a:lnSpc>
              <a:buSzPct val="125000"/>
            </a:pPr>
            <a:endParaRPr lang="en-US" dirty="0">
              <a:latin typeface="Calibri" panose="020F0502020204030204" pitchFamily="34" charset="0"/>
              <a:cs typeface="Calibri" panose="020F0502020204030204" pitchFamily="34" charset="0"/>
            </a:endParaRPr>
          </a:p>
          <a:p>
            <a:endParaRPr lang="en-US" dirty="0"/>
          </a:p>
        </p:txBody>
      </p:sp>
    </p:spTree>
    <p:extLst>
      <p:ext uri="{BB962C8B-B14F-4D97-AF65-F5344CB8AC3E}">
        <p14:creationId xmlns:p14="http://schemas.microsoft.com/office/powerpoint/2010/main" val="4991916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722C22-3EEB-9162-996D-067C4C1AAE42}"/>
            </a:ext>
          </a:extLst>
        </p:cNvPr>
        <p:cNvGrpSpPr/>
        <p:nvPr/>
      </p:nvGrpSpPr>
      <p:grpSpPr>
        <a:xfrm>
          <a:off x="0" y="0"/>
          <a:ext cx="0" cy="0"/>
          <a:chOff x="0" y="0"/>
          <a:chExt cx="0" cy="0"/>
        </a:xfrm>
      </p:grpSpPr>
      <p:sp>
        <p:nvSpPr>
          <p:cNvPr id="135" name="TextBox 134">
            <a:extLst>
              <a:ext uri="{FF2B5EF4-FFF2-40B4-BE49-F238E27FC236}">
                <a16:creationId xmlns:a16="http://schemas.microsoft.com/office/drawing/2014/main" id="{4D0CF785-C42D-6C08-FFB4-126980ABA059}"/>
              </a:ext>
            </a:extLst>
          </p:cNvPr>
          <p:cNvSpPr txBox="1"/>
          <p:nvPr/>
        </p:nvSpPr>
        <p:spPr>
          <a:xfrm>
            <a:off x="5358782" y="1337802"/>
            <a:ext cx="4242418" cy="646331"/>
          </a:xfrm>
          <a:prstGeom prst="rect">
            <a:avLst/>
          </a:prstGeom>
          <a:noFill/>
        </p:spPr>
        <p:txBody>
          <a:bodyPr wrap="square" rtlCol="0">
            <a:spAutoFit/>
          </a:bodyPr>
          <a:lstStyle/>
          <a:p>
            <a:r>
              <a:rPr lang="en-US" sz="3600" b="1" dirty="0">
                <a:solidFill>
                  <a:srgbClr val="344350"/>
                </a:solidFill>
                <a:ea typeface="Roboto" panose="02000000000000000000" pitchFamily="2" charset="0"/>
                <a:cs typeface="Poppins" panose="00000500000000000000" pitchFamily="2" charset="0"/>
              </a:rPr>
              <a:t>Connect With Us</a:t>
            </a:r>
          </a:p>
        </p:txBody>
      </p:sp>
      <p:sp>
        <p:nvSpPr>
          <p:cNvPr id="145" name="Right Triangle 144">
            <a:extLst>
              <a:ext uri="{FF2B5EF4-FFF2-40B4-BE49-F238E27FC236}">
                <a16:creationId xmlns:a16="http://schemas.microsoft.com/office/drawing/2014/main" id="{F836C20A-177E-D7AD-8642-9A0AFCDB898B}"/>
              </a:ext>
            </a:extLst>
          </p:cNvPr>
          <p:cNvSpPr/>
          <p:nvPr/>
        </p:nvSpPr>
        <p:spPr>
          <a:xfrm rot="5400000" flipV="1">
            <a:off x="10352995" y="1159949"/>
            <a:ext cx="1856490" cy="1821521"/>
          </a:xfrm>
          <a:prstGeom prst="rtTriangle">
            <a:avLst/>
          </a:prstGeom>
          <a:solidFill>
            <a:srgbClr val="E38E25">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38E25"/>
              </a:solidFill>
            </a:endParaRPr>
          </a:p>
        </p:txBody>
      </p:sp>
      <p:pic>
        <p:nvPicPr>
          <p:cNvPr id="158" name="Picture 157">
            <a:extLst>
              <a:ext uri="{FF2B5EF4-FFF2-40B4-BE49-F238E27FC236}">
                <a16:creationId xmlns:a16="http://schemas.microsoft.com/office/drawing/2014/main" id="{C2E7FE33-556F-CF70-D253-E826E21AD986}"/>
              </a:ext>
            </a:extLst>
          </p:cNvPr>
          <p:cNvPicPr>
            <a:picLocks noChangeAspect="1"/>
          </p:cNvPicPr>
          <p:nvPr/>
        </p:nvPicPr>
        <p:blipFill>
          <a:blip r:embed="rId3" cstate="print">
            <a:extLst>
              <a:ext uri="{28A0092B-C50C-407E-A947-70E740481C1C}">
                <a14:useLocalDpi xmlns:a14="http://schemas.microsoft.com/office/drawing/2010/main" val="0"/>
              </a:ext>
            </a:extLst>
          </a:blip>
          <a:srcRect l="26724" t="1782" r="29074"/>
          <a:stretch/>
        </p:blipFill>
        <p:spPr>
          <a:xfrm>
            <a:off x="0" y="1142464"/>
            <a:ext cx="3907139" cy="5715536"/>
          </a:xfrm>
          <a:prstGeom prst="rect">
            <a:avLst/>
          </a:prstGeom>
        </p:spPr>
      </p:pic>
      <p:grpSp>
        <p:nvGrpSpPr>
          <p:cNvPr id="4" name="Group 3">
            <a:extLst>
              <a:ext uri="{FF2B5EF4-FFF2-40B4-BE49-F238E27FC236}">
                <a16:creationId xmlns:a16="http://schemas.microsoft.com/office/drawing/2014/main" id="{F663C3E9-6E4A-6EE7-CBD1-C403BCC2212E}"/>
              </a:ext>
            </a:extLst>
          </p:cNvPr>
          <p:cNvGrpSpPr/>
          <p:nvPr/>
        </p:nvGrpSpPr>
        <p:grpSpPr>
          <a:xfrm>
            <a:off x="7479991" y="2159718"/>
            <a:ext cx="4338398" cy="922071"/>
            <a:chOff x="4377267" y="3650033"/>
            <a:chExt cx="4338398" cy="922071"/>
          </a:xfrm>
        </p:grpSpPr>
        <p:sp>
          <p:nvSpPr>
            <p:cNvPr id="141" name="TextBox 140">
              <a:extLst>
                <a:ext uri="{FF2B5EF4-FFF2-40B4-BE49-F238E27FC236}">
                  <a16:creationId xmlns:a16="http://schemas.microsoft.com/office/drawing/2014/main" id="{E5090B9E-A22A-9D24-5E3B-8CEE95F929DF}"/>
                </a:ext>
              </a:extLst>
            </p:cNvPr>
            <p:cNvSpPr txBox="1"/>
            <p:nvPr/>
          </p:nvSpPr>
          <p:spPr>
            <a:xfrm>
              <a:off x="5486401" y="4107233"/>
              <a:ext cx="3229264" cy="464871"/>
            </a:xfrm>
            <a:prstGeom prst="rect">
              <a:avLst/>
            </a:prstGeom>
            <a:noFill/>
          </p:spPr>
          <p:txBody>
            <a:bodyPr wrap="square" rtlCol="0">
              <a:spAutoFit/>
            </a:bodyPr>
            <a:lstStyle/>
            <a:p>
              <a:pPr>
                <a:lnSpc>
                  <a:spcPct val="150000"/>
                </a:lnSpc>
              </a:pPr>
              <a:r>
                <a:rPr lang="en-US" b="1" dirty="0">
                  <a:solidFill>
                    <a:srgbClr val="07519F"/>
                  </a:solidFill>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ihdacy22-23.com</a:t>
              </a:r>
              <a:r>
                <a:rPr lang="en-US" b="1" dirty="0">
                  <a:solidFill>
                    <a:srgbClr val="07519F"/>
                  </a:solidFill>
                  <a:ea typeface="Open Sans" panose="020B0606030504020204" pitchFamily="34" charset="0"/>
                  <a:cs typeface="Open Sans" panose="020B0606030504020204" pitchFamily="34" charset="0"/>
                </a:rPr>
                <a:t> </a:t>
              </a:r>
            </a:p>
          </p:txBody>
        </p:sp>
        <p:sp>
          <p:nvSpPr>
            <p:cNvPr id="142" name="TextBox 141">
              <a:extLst>
                <a:ext uri="{FF2B5EF4-FFF2-40B4-BE49-F238E27FC236}">
                  <a16:creationId xmlns:a16="http://schemas.microsoft.com/office/drawing/2014/main" id="{0BFA265A-B188-F21A-BC04-2ADAE88F5EA2}"/>
                </a:ext>
              </a:extLst>
            </p:cNvPr>
            <p:cNvSpPr txBox="1"/>
            <p:nvPr/>
          </p:nvSpPr>
          <p:spPr>
            <a:xfrm>
              <a:off x="5486400" y="3799456"/>
              <a:ext cx="3229265" cy="400110"/>
            </a:xfrm>
            <a:prstGeom prst="rect">
              <a:avLst/>
            </a:prstGeom>
            <a:noFill/>
          </p:spPr>
          <p:txBody>
            <a:bodyPr wrap="square" rtlCol="0">
              <a:spAutoFit/>
            </a:bodyPr>
            <a:lstStyle/>
            <a:p>
              <a:r>
                <a:rPr lang="en-US" sz="2000" b="1" dirty="0">
                  <a:solidFill>
                    <a:srgbClr val="344350"/>
                  </a:solidFill>
                  <a:ea typeface="Roboto" panose="02000000000000000000" pitchFamily="2" charset="0"/>
                  <a:cs typeface="Poppins Medium" panose="00000600000000000000" pitchFamily="2" charset="0"/>
                </a:rPr>
                <a:t>Biennial Report:</a:t>
              </a:r>
            </a:p>
          </p:txBody>
        </p:sp>
        <p:pic>
          <p:nvPicPr>
            <p:cNvPr id="3" name="Picture 2">
              <a:extLst>
                <a:ext uri="{FF2B5EF4-FFF2-40B4-BE49-F238E27FC236}">
                  <a16:creationId xmlns:a16="http://schemas.microsoft.com/office/drawing/2014/main" id="{83354868-D620-3637-BE6A-CBD4DA81BCD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377267" y="3650033"/>
              <a:ext cx="914400" cy="914400"/>
            </a:xfrm>
            <a:prstGeom prst="rect">
              <a:avLst/>
            </a:prstGeom>
          </p:spPr>
        </p:pic>
      </p:grpSp>
      <p:grpSp>
        <p:nvGrpSpPr>
          <p:cNvPr id="2" name="Group 1">
            <a:extLst>
              <a:ext uri="{FF2B5EF4-FFF2-40B4-BE49-F238E27FC236}">
                <a16:creationId xmlns:a16="http://schemas.microsoft.com/office/drawing/2014/main" id="{366DC6FD-E1CA-D8C7-1E6B-12AE67971DBC}"/>
              </a:ext>
            </a:extLst>
          </p:cNvPr>
          <p:cNvGrpSpPr/>
          <p:nvPr/>
        </p:nvGrpSpPr>
        <p:grpSpPr>
          <a:xfrm>
            <a:off x="4417023" y="2153496"/>
            <a:ext cx="3981041" cy="922071"/>
            <a:chOff x="4407936" y="2179642"/>
            <a:chExt cx="3457968" cy="922071"/>
          </a:xfrm>
        </p:grpSpPr>
        <p:sp>
          <p:nvSpPr>
            <p:cNvPr id="139" name="TextBox 138">
              <a:extLst>
                <a:ext uri="{FF2B5EF4-FFF2-40B4-BE49-F238E27FC236}">
                  <a16:creationId xmlns:a16="http://schemas.microsoft.com/office/drawing/2014/main" id="{BEC1C297-9336-7688-8D6C-32C1128609B8}"/>
                </a:ext>
              </a:extLst>
            </p:cNvPr>
            <p:cNvSpPr txBox="1"/>
            <p:nvPr/>
          </p:nvSpPr>
          <p:spPr>
            <a:xfrm>
              <a:off x="5346440" y="2636842"/>
              <a:ext cx="1718827" cy="464871"/>
            </a:xfrm>
            <a:prstGeom prst="rect">
              <a:avLst/>
            </a:prstGeom>
            <a:noFill/>
          </p:spPr>
          <p:txBody>
            <a:bodyPr wrap="square" rtlCol="0">
              <a:spAutoFit/>
            </a:bodyPr>
            <a:lstStyle/>
            <a:p>
              <a:pPr>
                <a:lnSpc>
                  <a:spcPct val="150000"/>
                </a:lnSpc>
              </a:pPr>
              <a:r>
                <a:rPr lang="en-US" b="1" u="sng" dirty="0">
                  <a:solidFill>
                    <a:srgbClr val="07519F"/>
                  </a:solidFill>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www.IHDA.org</a:t>
              </a:r>
              <a:r>
                <a:rPr lang="en-US" b="1" u="sng" dirty="0">
                  <a:solidFill>
                    <a:srgbClr val="07519F"/>
                  </a:solidFill>
                  <a:ea typeface="Open Sans" panose="020B0606030504020204" pitchFamily="34" charset="0"/>
                  <a:cs typeface="Open Sans" panose="020B0606030504020204" pitchFamily="34" charset="0"/>
                </a:rPr>
                <a:t>  </a:t>
              </a:r>
            </a:p>
          </p:txBody>
        </p:sp>
        <p:sp>
          <p:nvSpPr>
            <p:cNvPr id="140" name="TextBox 139">
              <a:extLst>
                <a:ext uri="{FF2B5EF4-FFF2-40B4-BE49-F238E27FC236}">
                  <a16:creationId xmlns:a16="http://schemas.microsoft.com/office/drawing/2014/main" id="{08793775-F9DB-3589-9791-1AB304DB2A68}"/>
                </a:ext>
              </a:extLst>
            </p:cNvPr>
            <p:cNvSpPr txBox="1"/>
            <p:nvPr/>
          </p:nvSpPr>
          <p:spPr>
            <a:xfrm>
              <a:off x="5346440" y="2329065"/>
              <a:ext cx="2519464" cy="400110"/>
            </a:xfrm>
            <a:prstGeom prst="rect">
              <a:avLst/>
            </a:prstGeom>
            <a:noFill/>
          </p:spPr>
          <p:txBody>
            <a:bodyPr wrap="square" rtlCol="0">
              <a:spAutoFit/>
            </a:bodyPr>
            <a:lstStyle/>
            <a:p>
              <a:r>
                <a:rPr lang="en-US" sz="2000" b="1" dirty="0">
                  <a:solidFill>
                    <a:srgbClr val="344350"/>
                  </a:solidFill>
                  <a:ea typeface="Roboto" panose="02000000000000000000" pitchFamily="2" charset="0"/>
                  <a:cs typeface="Poppins Medium" panose="00000600000000000000" pitchFamily="2" charset="0"/>
                </a:rPr>
                <a:t>Website:</a:t>
              </a:r>
            </a:p>
          </p:txBody>
        </p:sp>
        <p:pic>
          <p:nvPicPr>
            <p:cNvPr id="5" name="Picture 4">
              <a:extLst>
                <a:ext uri="{FF2B5EF4-FFF2-40B4-BE49-F238E27FC236}">
                  <a16:creationId xmlns:a16="http://schemas.microsoft.com/office/drawing/2014/main" id="{72F768C3-7813-E110-6E1C-F22EE43105BC}"/>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4407936" y="2179642"/>
              <a:ext cx="794256" cy="914400"/>
            </a:xfrm>
            <a:prstGeom prst="rect">
              <a:avLst/>
            </a:prstGeom>
          </p:spPr>
        </p:pic>
      </p:grpSp>
      <p:sp>
        <p:nvSpPr>
          <p:cNvPr id="144" name="TextBox 143">
            <a:extLst>
              <a:ext uri="{FF2B5EF4-FFF2-40B4-BE49-F238E27FC236}">
                <a16:creationId xmlns:a16="http://schemas.microsoft.com/office/drawing/2014/main" id="{5959DAE1-D52D-9009-4D17-A70A36F6543F}"/>
              </a:ext>
            </a:extLst>
          </p:cNvPr>
          <p:cNvSpPr txBox="1"/>
          <p:nvPr/>
        </p:nvSpPr>
        <p:spPr>
          <a:xfrm>
            <a:off x="5477905" y="3200400"/>
            <a:ext cx="4656695" cy="400110"/>
          </a:xfrm>
          <a:prstGeom prst="rect">
            <a:avLst/>
          </a:prstGeom>
          <a:noFill/>
        </p:spPr>
        <p:txBody>
          <a:bodyPr wrap="square" rtlCol="0">
            <a:spAutoFit/>
          </a:bodyPr>
          <a:lstStyle/>
          <a:p>
            <a:r>
              <a:rPr lang="en-US" sz="2000" b="1" dirty="0">
                <a:solidFill>
                  <a:srgbClr val="344350"/>
                </a:solidFill>
                <a:ea typeface="Roboto" panose="02000000000000000000" pitchFamily="2" charset="0"/>
                <a:cs typeface="Poppins Medium" panose="00000600000000000000" pitchFamily="2" charset="0"/>
              </a:rPr>
              <a:t>Social Media: </a:t>
            </a:r>
          </a:p>
        </p:txBody>
      </p:sp>
      <p:pic>
        <p:nvPicPr>
          <p:cNvPr id="8" name="Picture 7" descr="Icon&#10;&#10;AI-generated content may be incorrect.">
            <a:extLst>
              <a:ext uri="{FF2B5EF4-FFF2-40B4-BE49-F238E27FC236}">
                <a16:creationId xmlns:a16="http://schemas.microsoft.com/office/drawing/2014/main" id="{3EACCF4F-860A-B500-4079-3A0E5147DF4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89068" y="4789089"/>
            <a:ext cx="457200" cy="457200"/>
          </a:xfrm>
          <a:prstGeom prst="rect">
            <a:avLst/>
          </a:prstGeom>
        </p:spPr>
      </p:pic>
      <p:pic>
        <p:nvPicPr>
          <p:cNvPr id="10" name="Picture 9" descr="Icon&#10;&#10;AI-generated content may be incorrect.">
            <a:extLst>
              <a:ext uri="{FF2B5EF4-FFF2-40B4-BE49-F238E27FC236}">
                <a16:creationId xmlns:a16="http://schemas.microsoft.com/office/drawing/2014/main" id="{E0A066F2-6FCE-0854-6E3E-894AF6AC279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83818" y="5857379"/>
            <a:ext cx="457200" cy="457200"/>
          </a:xfrm>
          <a:prstGeom prst="rect">
            <a:avLst/>
          </a:prstGeom>
        </p:spPr>
      </p:pic>
      <p:pic>
        <p:nvPicPr>
          <p:cNvPr id="13" name="Picture 12" descr="Icon&#10;&#10;AI-generated content may be incorrect.">
            <a:extLst>
              <a:ext uri="{FF2B5EF4-FFF2-40B4-BE49-F238E27FC236}">
                <a16:creationId xmlns:a16="http://schemas.microsoft.com/office/drawing/2014/main" id="{B871DA99-2849-5BA6-CA05-160C2E2579C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704814" y="3646117"/>
            <a:ext cx="457200" cy="457200"/>
          </a:xfrm>
          <a:prstGeom prst="rect">
            <a:avLst/>
          </a:prstGeom>
        </p:spPr>
      </p:pic>
      <p:pic>
        <p:nvPicPr>
          <p:cNvPr id="15" name="Picture 14" descr="Logo, icon&#10;&#10;AI-generated content may be incorrect.">
            <a:extLst>
              <a:ext uri="{FF2B5EF4-FFF2-40B4-BE49-F238E27FC236}">
                <a16:creationId xmlns:a16="http://schemas.microsoft.com/office/drawing/2014/main" id="{D9D8CDEC-A2B8-30EA-9653-F2FFBD42F74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699566" y="4217603"/>
            <a:ext cx="457200" cy="457200"/>
          </a:xfrm>
          <a:prstGeom prst="rect">
            <a:avLst/>
          </a:prstGeom>
        </p:spPr>
      </p:pic>
      <p:pic>
        <p:nvPicPr>
          <p:cNvPr id="17" name="Picture 16" descr="Logo, icon&#10;&#10;AI-generated content may be incorrect.">
            <a:extLst>
              <a:ext uri="{FF2B5EF4-FFF2-40B4-BE49-F238E27FC236}">
                <a16:creationId xmlns:a16="http://schemas.microsoft.com/office/drawing/2014/main" id="{C185C2FE-5C6A-584C-DF84-D1A164B7697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694317" y="6397646"/>
            <a:ext cx="457200" cy="457200"/>
          </a:xfrm>
          <a:prstGeom prst="rect">
            <a:avLst/>
          </a:prstGeom>
        </p:spPr>
      </p:pic>
      <p:sp>
        <p:nvSpPr>
          <p:cNvPr id="18" name="TextBox 17">
            <a:extLst>
              <a:ext uri="{FF2B5EF4-FFF2-40B4-BE49-F238E27FC236}">
                <a16:creationId xmlns:a16="http://schemas.microsoft.com/office/drawing/2014/main" id="{C9DC2684-4B53-2B0A-98F5-2A6AFD58EA6E}"/>
              </a:ext>
            </a:extLst>
          </p:cNvPr>
          <p:cNvSpPr txBox="1"/>
          <p:nvPr/>
        </p:nvSpPr>
        <p:spPr>
          <a:xfrm>
            <a:off x="5455680" y="3700984"/>
            <a:ext cx="4656695" cy="369332"/>
          </a:xfrm>
          <a:prstGeom prst="rect">
            <a:avLst/>
          </a:prstGeom>
          <a:noFill/>
        </p:spPr>
        <p:txBody>
          <a:bodyPr wrap="square" rtlCol="0">
            <a:spAutoFit/>
          </a:bodyPr>
          <a:lstStyle/>
          <a:p>
            <a:r>
              <a:rPr lang="en-US" b="1" dirty="0">
                <a:solidFill>
                  <a:srgbClr val="07519F"/>
                </a:solidFill>
                <a:ea typeface="Roboto" panose="02000000000000000000" pitchFamily="2" charset="0"/>
                <a:cs typeface="Poppins Medium" panose="00000600000000000000" pitchFamily="2" charset="0"/>
              </a:rPr>
              <a:t>@IllinoisHousingDevelopmentAuthority </a:t>
            </a:r>
          </a:p>
        </p:txBody>
      </p:sp>
      <p:sp>
        <p:nvSpPr>
          <p:cNvPr id="19" name="TextBox 18">
            <a:extLst>
              <a:ext uri="{FF2B5EF4-FFF2-40B4-BE49-F238E27FC236}">
                <a16:creationId xmlns:a16="http://schemas.microsoft.com/office/drawing/2014/main" id="{0D3569D9-B98D-8489-D18D-24147DA7F097}"/>
              </a:ext>
            </a:extLst>
          </p:cNvPr>
          <p:cNvSpPr txBox="1"/>
          <p:nvPr/>
        </p:nvSpPr>
        <p:spPr>
          <a:xfrm>
            <a:off x="5455679" y="4283571"/>
            <a:ext cx="4656695" cy="369332"/>
          </a:xfrm>
          <a:prstGeom prst="rect">
            <a:avLst/>
          </a:prstGeom>
          <a:noFill/>
        </p:spPr>
        <p:txBody>
          <a:bodyPr wrap="square" rtlCol="0">
            <a:spAutoFit/>
          </a:bodyPr>
          <a:lstStyle/>
          <a:p>
            <a:r>
              <a:rPr lang="en-US" b="1" dirty="0">
                <a:solidFill>
                  <a:srgbClr val="07519F"/>
                </a:solidFill>
                <a:ea typeface="Roboto" panose="02000000000000000000" pitchFamily="2" charset="0"/>
                <a:cs typeface="Poppins Medium" panose="00000600000000000000" pitchFamily="2" charset="0"/>
              </a:rPr>
              <a:t>@ILHousing </a:t>
            </a:r>
          </a:p>
        </p:txBody>
      </p:sp>
      <p:sp>
        <p:nvSpPr>
          <p:cNvPr id="20" name="TextBox 19">
            <a:extLst>
              <a:ext uri="{FF2B5EF4-FFF2-40B4-BE49-F238E27FC236}">
                <a16:creationId xmlns:a16="http://schemas.microsoft.com/office/drawing/2014/main" id="{89CB950A-AE41-AF01-8CDC-236B95B68597}"/>
              </a:ext>
            </a:extLst>
          </p:cNvPr>
          <p:cNvSpPr txBox="1"/>
          <p:nvPr/>
        </p:nvSpPr>
        <p:spPr>
          <a:xfrm>
            <a:off x="5455679" y="4830699"/>
            <a:ext cx="4656695" cy="369332"/>
          </a:xfrm>
          <a:prstGeom prst="rect">
            <a:avLst/>
          </a:prstGeom>
          <a:noFill/>
        </p:spPr>
        <p:txBody>
          <a:bodyPr wrap="square" rtlCol="0">
            <a:spAutoFit/>
          </a:bodyPr>
          <a:lstStyle/>
          <a:p>
            <a:r>
              <a:rPr lang="en-US" b="1" dirty="0">
                <a:solidFill>
                  <a:srgbClr val="07519F"/>
                </a:solidFill>
                <a:ea typeface="Roboto" panose="02000000000000000000" pitchFamily="2" charset="0"/>
                <a:cs typeface="Poppins Medium" panose="00000600000000000000" pitchFamily="2" charset="0"/>
              </a:rPr>
              <a:t>@ILHousing </a:t>
            </a:r>
          </a:p>
        </p:txBody>
      </p:sp>
      <p:sp>
        <p:nvSpPr>
          <p:cNvPr id="21" name="TextBox 20">
            <a:extLst>
              <a:ext uri="{FF2B5EF4-FFF2-40B4-BE49-F238E27FC236}">
                <a16:creationId xmlns:a16="http://schemas.microsoft.com/office/drawing/2014/main" id="{C92F727D-004E-3810-A508-8B0D5704454E}"/>
              </a:ext>
            </a:extLst>
          </p:cNvPr>
          <p:cNvSpPr txBox="1"/>
          <p:nvPr/>
        </p:nvSpPr>
        <p:spPr>
          <a:xfrm>
            <a:off x="5455677" y="5901313"/>
            <a:ext cx="4656695" cy="369332"/>
          </a:xfrm>
          <a:prstGeom prst="rect">
            <a:avLst/>
          </a:prstGeom>
          <a:noFill/>
        </p:spPr>
        <p:txBody>
          <a:bodyPr wrap="square" rtlCol="0">
            <a:spAutoFit/>
          </a:bodyPr>
          <a:lstStyle/>
          <a:p>
            <a:r>
              <a:rPr lang="en-US" b="1" dirty="0">
                <a:solidFill>
                  <a:srgbClr val="07519F"/>
                </a:solidFill>
                <a:ea typeface="Roboto" panose="02000000000000000000" pitchFamily="2" charset="0"/>
                <a:cs typeface="Poppins Medium" panose="00000600000000000000" pitchFamily="2" charset="0"/>
              </a:rPr>
              <a:t>@Illinois-Housing-Development-Authority</a:t>
            </a:r>
          </a:p>
        </p:txBody>
      </p:sp>
      <p:sp>
        <p:nvSpPr>
          <p:cNvPr id="22" name="TextBox 21">
            <a:extLst>
              <a:ext uri="{FF2B5EF4-FFF2-40B4-BE49-F238E27FC236}">
                <a16:creationId xmlns:a16="http://schemas.microsoft.com/office/drawing/2014/main" id="{5E889BB8-E9CB-ED2F-9C1F-DD1EE2645A2C}"/>
              </a:ext>
            </a:extLst>
          </p:cNvPr>
          <p:cNvSpPr txBox="1"/>
          <p:nvPr/>
        </p:nvSpPr>
        <p:spPr>
          <a:xfrm>
            <a:off x="5455677" y="6417222"/>
            <a:ext cx="4656695" cy="369332"/>
          </a:xfrm>
          <a:prstGeom prst="rect">
            <a:avLst/>
          </a:prstGeom>
          <a:noFill/>
        </p:spPr>
        <p:txBody>
          <a:bodyPr wrap="square" rtlCol="0">
            <a:spAutoFit/>
          </a:bodyPr>
          <a:lstStyle/>
          <a:p>
            <a:r>
              <a:rPr lang="en-US" b="1" dirty="0">
                <a:solidFill>
                  <a:srgbClr val="07519F"/>
                </a:solidFill>
                <a:ea typeface="Roboto" panose="02000000000000000000" pitchFamily="2" charset="0"/>
                <a:cs typeface="Poppins Medium" panose="00000600000000000000" pitchFamily="2" charset="0"/>
              </a:rPr>
              <a:t>@IHDAIllinois </a:t>
            </a:r>
          </a:p>
        </p:txBody>
      </p:sp>
      <p:pic>
        <p:nvPicPr>
          <p:cNvPr id="12" name="Picture 11">
            <a:extLst>
              <a:ext uri="{FF2B5EF4-FFF2-40B4-BE49-F238E27FC236}">
                <a16:creationId xmlns:a16="http://schemas.microsoft.com/office/drawing/2014/main" id="{A7FFD66B-2359-D84C-792A-947C4BD8BE7F}"/>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4689066" y="5312667"/>
            <a:ext cx="457200" cy="403860"/>
          </a:xfrm>
          <a:prstGeom prst="rect">
            <a:avLst/>
          </a:prstGeom>
        </p:spPr>
      </p:pic>
      <p:sp>
        <p:nvSpPr>
          <p:cNvPr id="14" name="TextBox 13">
            <a:extLst>
              <a:ext uri="{FF2B5EF4-FFF2-40B4-BE49-F238E27FC236}">
                <a16:creationId xmlns:a16="http://schemas.microsoft.com/office/drawing/2014/main" id="{B74B801A-5677-A95B-3ECA-97282CCBD3FF}"/>
              </a:ext>
            </a:extLst>
          </p:cNvPr>
          <p:cNvSpPr txBox="1"/>
          <p:nvPr/>
        </p:nvSpPr>
        <p:spPr>
          <a:xfrm>
            <a:off x="5455677" y="5327607"/>
            <a:ext cx="4656695" cy="369332"/>
          </a:xfrm>
          <a:prstGeom prst="rect">
            <a:avLst/>
          </a:prstGeom>
          <a:noFill/>
        </p:spPr>
        <p:txBody>
          <a:bodyPr wrap="square" rtlCol="0">
            <a:spAutoFit/>
          </a:bodyPr>
          <a:lstStyle/>
          <a:p>
            <a:r>
              <a:rPr lang="en-US" b="1" dirty="0">
                <a:solidFill>
                  <a:srgbClr val="07519F"/>
                </a:solidFill>
                <a:ea typeface="Roboto" panose="02000000000000000000" pitchFamily="2" charset="0"/>
                <a:cs typeface="Poppins Medium" panose="00000600000000000000" pitchFamily="2" charset="0"/>
              </a:rPr>
              <a:t>@ilhousing.bsky.social</a:t>
            </a:r>
          </a:p>
        </p:txBody>
      </p:sp>
    </p:spTree>
    <p:extLst>
      <p:ext uri="{BB962C8B-B14F-4D97-AF65-F5344CB8AC3E}">
        <p14:creationId xmlns:p14="http://schemas.microsoft.com/office/powerpoint/2010/main" val="24121268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1D5AB6-2DEC-5663-D3DB-A7C27751F1C3}"/>
            </a:ext>
          </a:extLst>
        </p:cNvPr>
        <p:cNvGrpSpPr/>
        <p:nvPr/>
      </p:nvGrpSpPr>
      <p:grpSpPr>
        <a:xfrm>
          <a:off x="0" y="0"/>
          <a:ext cx="0" cy="0"/>
          <a:chOff x="0" y="0"/>
          <a:chExt cx="0" cy="0"/>
        </a:xfrm>
      </p:grpSpPr>
      <p:sp>
        <p:nvSpPr>
          <p:cNvPr id="135" name="TextBox 134">
            <a:extLst>
              <a:ext uri="{FF2B5EF4-FFF2-40B4-BE49-F238E27FC236}">
                <a16:creationId xmlns:a16="http://schemas.microsoft.com/office/drawing/2014/main" id="{F1771FF8-5177-F3FC-F9F2-F02F9BF1B145}"/>
              </a:ext>
            </a:extLst>
          </p:cNvPr>
          <p:cNvSpPr txBox="1"/>
          <p:nvPr/>
        </p:nvSpPr>
        <p:spPr>
          <a:xfrm>
            <a:off x="5486400" y="813015"/>
            <a:ext cx="4242418" cy="646331"/>
          </a:xfrm>
          <a:prstGeom prst="rect">
            <a:avLst/>
          </a:prstGeom>
          <a:noFill/>
        </p:spPr>
        <p:txBody>
          <a:bodyPr wrap="square" rtlCol="0">
            <a:spAutoFit/>
          </a:bodyPr>
          <a:lstStyle/>
          <a:p>
            <a:r>
              <a:rPr lang="en-US" sz="3600" b="1" dirty="0">
                <a:solidFill>
                  <a:srgbClr val="344350"/>
                </a:solidFill>
                <a:ea typeface="Roboto" panose="02000000000000000000" pitchFamily="2" charset="0"/>
                <a:cs typeface="Poppins" panose="00000500000000000000" pitchFamily="2" charset="0"/>
              </a:rPr>
              <a:t>IHDA’s Services</a:t>
            </a:r>
          </a:p>
        </p:txBody>
      </p:sp>
      <p:sp>
        <p:nvSpPr>
          <p:cNvPr id="145" name="Right Triangle 144">
            <a:extLst>
              <a:ext uri="{FF2B5EF4-FFF2-40B4-BE49-F238E27FC236}">
                <a16:creationId xmlns:a16="http://schemas.microsoft.com/office/drawing/2014/main" id="{A065F88B-2576-6272-6225-53CEEC34F051}"/>
              </a:ext>
            </a:extLst>
          </p:cNvPr>
          <p:cNvSpPr/>
          <p:nvPr/>
        </p:nvSpPr>
        <p:spPr>
          <a:xfrm rot="5400000" flipV="1">
            <a:off x="10352995" y="541602"/>
            <a:ext cx="1856490" cy="1821521"/>
          </a:xfrm>
          <a:prstGeom prst="rtTriangle">
            <a:avLst/>
          </a:prstGeom>
          <a:solidFill>
            <a:srgbClr val="8D98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8" name="Picture 157">
            <a:extLst>
              <a:ext uri="{FF2B5EF4-FFF2-40B4-BE49-F238E27FC236}">
                <a16:creationId xmlns:a16="http://schemas.microsoft.com/office/drawing/2014/main" id="{4F8C4F5A-090C-F771-9F15-42B32A3955DF}"/>
              </a:ext>
            </a:extLst>
          </p:cNvPr>
          <p:cNvPicPr>
            <a:picLocks noChangeAspect="1"/>
          </p:cNvPicPr>
          <p:nvPr/>
        </p:nvPicPr>
        <p:blipFill>
          <a:blip r:embed="rId3">
            <a:extLst>
              <a:ext uri="{28A0092B-C50C-407E-A947-70E740481C1C}">
                <a14:useLocalDpi xmlns:a14="http://schemas.microsoft.com/office/drawing/2010/main" val="0"/>
              </a:ext>
            </a:extLst>
          </a:blip>
          <a:srcRect l="14662" r="14662"/>
          <a:stretch/>
        </p:blipFill>
        <p:spPr>
          <a:xfrm>
            <a:off x="0" y="585678"/>
            <a:ext cx="3907139" cy="5731631"/>
          </a:xfrm>
          <a:prstGeom prst="rect">
            <a:avLst/>
          </a:prstGeom>
        </p:spPr>
      </p:pic>
      <p:grpSp>
        <p:nvGrpSpPr>
          <p:cNvPr id="4" name="Group 3">
            <a:extLst>
              <a:ext uri="{FF2B5EF4-FFF2-40B4-BE49-F238E27FC236}">
                <a16:creationId xmlns:a16="http://schemas.microsoft.com/office/drawing/2014/main" id="{38BAD295-EB30-B6A4-0B47-BC2766F7155E}"/>
              </a:ext>
            </a:extLst>
          </p:cNvPr>
          <p:cNvGrpSpPr/>
          <p:nvPr/>
        </p:nvGrpSpPr>
        <p:grpSpPr>
          <a:xfrm>
            <a:off x="4343400" y="3159984"/>
            <a:ext cx="7694850" cy="1753068"/>
            <a:chOff x="4377267" y="3650033"/>
            <a:chExt cx="7694850" cy="1753068"/>
          </a:xfrm>
        </p:grpSpPr>
        <p:sp>
          <p:nvSpPr>
            <p:cNvPr id="141" name="TextBox 140">
              <a:extLst>
                <a:ext uri="{FF2B5EF4-FFF2-40B4-BE49-F238E27FC236}">
                  <a16:creationId xmlns:a16="http://schemas.microsoft.com/office/drawing/2014/main" id="{F34C0C9A-0256-85E5-AC0D-A7178CDC4964}"/>
                </a:ext>
              </a:extLst>
            </p:cNvPr>
            <p:cNvSpPr txBox="1"/>
            <p:nvPr/>
          </p:nvSpPr>
          <p:spPr>
            <a:xfrm>
              <a:off x="5486400" y="4107233"/>
              <a:ext cx="6585717" cy="1295868"/>
            </a:xfrm>
            <a:prstGeom prst="rect">
              <a:avLst/>
            </a:prstGeom>
            <a:noFill/>
          </p:spPr>
          <p:txBody>
            <a:bodyPr wrap="square" rtlCol="0">
              <a:spAutoFit/>
            </a:bodyPr>
            <a:lstStyle/>
            <a:p>
              <a:pPr>
                <a:lnSpc>
                  <a:spcPct val="150000"/>
                </a:lnSpc>
              </a:pPr>
              <a:r>
                <a:rPr lang="en-US" dirty="0">
                  <a:ea typeface="Open Sans" panose="020B0606030504020204" pitchFamily="34" charset="0"/>
                  <a:cs typeface="Open Sans" panose="020B0606030504020204" pitchFamily="34" charset="0"/>
                </a:rPr>
                <a:t>IHDA provides mortgage financing, down payment assistance, housing counseling, and home repair programs to make homeownership affordable and sustainable. </a:t>
              </a:r>
            </a:p>
          </p:txBody>
        </p:sp>
        <p:sp>
          <p:nvSpPr>
            <p:cNvPr id="142" name="TextBox 141">
              <a:extLst>
                <a:ext uri="{FF2B5EF4-FFF2-40B4-BE49-F238E27FC236}">
                  <a16:creationId xmlns:a16="http://schemas.microsoft.com/office/drawing/2014/main" id="{8C29353B-E716-2DE6-5788-B76716B70FD6}"/>
                </a:ext>
              </a:extLst>
            </p:cNvPr>
            <p:cNvSpPr txBox="1"/>
            <p:nvPr/>
          </p:nvSpPr>
          <p:spPr>
            <a:xfrm>
              <a:off x="5486400" y="3799456"/>
              <a:ext cx="3229265" cy="369332"/>
            </a:xfrm>
            <a:prstGeom prst="rect">
              <a:avLst/>
            </a:prstGeom>
            <a:noFill/>
          </p:spPr>
          <p:txBody>
            <a:bodyPr wrap="square" rtlCol="0">
              <a:spAutoFit/>
            </a:bodyPr>
            <a:lstStyle/>
            <a:p>
              <a:r>
                <a:rPr lang="en-US" b="1" dirty="0">
                  <a:solidFill>
                    <a:srgbClr val="344350"/>
                  </a:solidFill>
                  <a:ea typeface="Roboto" panose="02000000000000000000" pitchFamily="2" charset="0"/>
                  <a:cs typeface="Poppins Medium" panose="00000600000000000000" pitchFamily="2" charset="0"/>
                </a:rPr>
                <a:t>Affordable Homeownership</a:t>
              </a:r>
            </a:p>
          </p:txBody>
        </p:sp>
        <p:pic>
          <p:nvPicPr>
            <p:cNvPr id="3" name="Picture 2" descr="Shape&#10;&#10;AI-generated content may be incorrect.">
              <a:extLst>
                <a:ext uri="{FF2B5EF4-FFF2-40B4-BE49-F238E27FC236}">
                  <a16:creationId xmlns:a16="http://schemas.microsoft.com/office/drawing/2014/main" id="{8555FCDD-47A1-2EF4-530F-CD2B03F7C5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77267" y="3650033"/>
              <a:ext cx="914400" cy="914400"/>
            </a:xfrm>
            <a:prstGeom prst="rect">
              <a:avLst/>
            </a:prstGeom>
          </p:spPr>
        </p:pic>
      </p:grpSp>
      <p:grpSp>
        <p:nvGrpSpPr>
          <p:cNvPr id="2" name="Group 1">
            <a:extLst>
              <a:ext uri="{FF2B5EF4-FFF2-40B4-BE49-F238E27FC236}">
                <a16:creationId xmlns:a16="http://schemas.microsoft.com/office/drawing/2014/main" id="{5A127AB8-AB3F-82B8-DD45-8BC52B4E8909}"/>
              </a:ext>
            </a:extLst>
          </p:cNvPr>
          <p:cNvGrpSpPr/>
          <p:nvPr/>
        </p:nvGrpSpPr>
        <p:grpSpPr>
          <a:xfrm>
            <a:off x="4347864" y="1735390"/>
            <a:ext cx="7516058" cy="1337569"/>
            <a:chOff x="4347864" y="2179642"/>
            <a:chExt cx="6528515" cy="1337569"/>
          </a:xfrm>
        </p:grpSpPr>
        <p:sp>
          <p:nvSpPr>
            <p:cNvPr id="139" name="TextBox 138">
              <a:extLst>
                <a:ext uri="{FF2B5EF4-FFF2-40B4-BE49-F238E27FC236}">
                  <a16:creationId xmlns:a16="http://schemas.microsoft.com/office/drawing/2014/main" id="{88B525F9-C59C-0BFC-DB70-973E87E9ED29}"/>
                </a:ext>
              </a:extLst>
            </p:cNvPr>
            <p:cNvSpPr txBox="1"/>
            <p:nvPr/>
          </p:nvSpPr>
          <p:spPr>
            <a:xfrm>
              <a:off x="5346440" y="2636842"/>
              <a:ext cx="5529939" cy="880369"/>
            </a:xfrm>
            <a:prstGeom prst="rect">
              <a:avLst/>
            </a:prstGeom>
            <a:noFill/>
          </p:spPr>
          <p:txBody>
            <a:bodyPr wrap="square" rtlCol="0">
              <a:spAutoFit/>
            </a:bodyPr>
            <a:lstStyle/>
            <a:p>
              <a:pPr>
                <a:lnSpc>
                  <a:spcPct val="150000"/>
                </a:lnSpc>
              </a:pPr>
              <a:r>
                <a:rPr lang="en-US" dirty="0">
                  <a:ea typeface="Open Sans" panose="020B0606030504020204" pitchFamily="34" charset="0"/>
                  <a:cs typeface="Open Sans" panose="020B0606030504020204" pitchFamily="34" charset="0"/>
                </a:rPr>
                <a:t>IHDA provides financing and tax incentives to developers who build affordable and mixed-income rental communities. </a:t>
              </a:r>
            </a:p>
          </p:txBody>
        </p:sp>
        <p:sp>
          <p:nvSpPr>
            <p:cNvPr id="140" name="TextBox 139">
              <a:extLst>
                <a:ext uri="{FF2B5EF4-FFF2-40B4-BE49-F238E27FC236}">
                  <a16:creationId xmlns:a16="http://schemas.microsoft.com/office/drawing/2014/main" id="{80F5EB4D-16CC-4D9C-6E2E-FAD1CF932D97}"/>
                </a:ext>
              </a:extLst>
            </p:cNvPr>
            <p:cNvSpPr txBox="1"/>
            <p:nvPr/>
          </p:nvSpPr>
          <p:spPr>
            <a:xfrm>
              <a:off x="5346440" y="2329065"/>
              <a:ext cx="2519464" cy="369332"/>
            </a:xfrm>
            <a:prstGeom prst="rect">
              <a:avLst/>
            </a:prstGeom>
            <a:noFill/>
          </p:spPr>
          <p:txBody>
            <a:bodyPr wrap="square" rtlCol="0">
              <a:spAutoFit/>
            </a:bodyPr>
            <a:lstStyle/>
            <a:p>
              <a:r>
                <a:rPr lang="en-US" b="1" dirty="0">
                  <a:solidFill>
                    <a:srgbClr val="344350"/>
                  </a:solidFill>
                  <a:ea typeface="Roboto" panose="02000000000000000000" pitchFamily="2" charset="0"/>
                  <a:cs typeface="Poppins Medium" panose="00000600000000000000" pitchFamily="2" charset="0"/>
                </a:rPr>
                <a:t>Multifamily Financing</a:t>
              </a:r>
            </a:p>
          </p:txBody>
        </p:sp>
        <p:pic>
          <p:nvPicPr>
            <p:cNvPr id="5" name="Picture 4" descr="Shape&#10;&#10;AI-generated content may be incorrect.">
              <a:extLst>
                <a:ext uri="{FF2B5EF4-FFF2-40B4-BE49-F238E27FC236}">
                  <a16:creationId xmlns:a16="http://schemas.microsoft.com/office/drawing/2014/main" id="{BF754639-0942-547C-DA98-D529070CEA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47864" y="2179642"/>
              <a:ext cx="914400" cy="914400"/>
            </a:xfrm>
            <a:prstGeom prst="rect">
              <a:avLst/>
            </a:prstGeom>
          </p:spPr>
        </p:pic>
      </p:grpSp>
      <p:grpSp>
        <p:nvGrpSpPr>
          <p:cNvPr id="6" name="Group 5">
            <a:extLst>
              <a:ext uri="{FF2B5EF4-FFF2-40B4-BE49-F238E27FC236}">
                <a16:creationId xmlns:a16="http://schemas.microsoft.com/office/drawing/2014/main" id="{313DDB43-7D82-CB10-9FC0-40E6842C855F}"/>
              </a:ext>
            </a:extLst>
          </p:cNvPr>
          <p:cNvGrpSpPr/>
          <p:nvPr/>
        </p:nvGrpSpPr>
        <p:grpSpPr>
          <a:xfrm>
            <a:off x="4343400" y="4915897"/>
            <a:ext cx="7848600" cy="1643929"/>
            <a:chOff x="4343400" y="5569633"/>
            <a:chExt cx="6790487" cy="1337569"/>
          </a:xfrm>
        </p:grpSpPr>
        <p:sp>
          <p:nvSpPr>
            <p:cNvPr id="143" name="TextBox 142">
              <a:extLst>
                <a:ext uri="{FF2B5EF4-FFF2-40B4-BE49-F238E27FC236}">
                  <a16:creationId xmlns:a16="http://schemas.microsoft.com/office/drawing/2014/main" id="{149C0FA4-78FA-78B4-AC3E-91E99B283DFE}"/>
                </a:ext>
              </a:extLst>
            </p:cNvPr>
            <p:cNvSpPr txBox="1"/>
            <p:nvPr/>
          </p:nvSpPr>
          <p:spPr>
            <a:xfrm>
              <a:off x="5346440" y="6026833"/>
              <a:ext cx="5787447" cy="880369"/>
            </a:xfrm>
            <a:prstGeom prst="rect">
              <a:avLst/>
            </a:prstGeom>
            <a:noFill/>
          </p:spPr>
          <p:txBody>
            <a:bodyPr wrap="square" rtlCol="0">
              <a:spAutoFit/>
            </a:bodyPr>
            <a:lstStyle/>
            <a:p>
              <a:pPr>
                <a:lnSpc>
                  <a:spcPct val="150000"/>
                </a:lnSpc>
              </a:pPr>
              <a:r>
                <a:rPr lang="en-US" dirty="0">
                  <a:ea typeface="Open Sans" panose="020B0606030504020204" pitchFamily="34" charset="0"/>
                  <a:cs typeface="Open Sans" panose="020B0606030504020204" pitchFamily="34" charset="0"/>
                </a:rPr>
                <a:t>IHDA provides technical assistance and grants that help local governments address local housing needs and plan for the future.</a:t>
              </a:r>
            </a:p>
          </p:txBody>
        </p:sp>
        <p:sp>
          <p:nvSpPr>
            <p:cNvPr id="144" name="TextBox 143">
              <a:extLst>
                <a:ext uri="{FF2B5EF4-FFF2-40B4-BE49-F238E27FC236}">
                  <a16:creationId xmlns:a16="http://schemas.microsoft.com/office/drawing/2014/main" id="{CA3EFDB8-571A-2B33-BE47-D4F17CBF39BE}"/>
                </a:ext>
              </a:extLst>
            </p:cNvPr>
            <p:cNvSpPr txBox="1"/>
            <p:nvPr/>
          </p:nvSpPr>
          <p:spPr>
            <a:xfrm>
              <a:off x="5334000" y="5719056"/>
              <a:ext cx="4092247" cy="369332"/>
            </a:xfrm>
            <a:prstGeom prst="rect">
              <a:avLst/>
            </a:prstGeom>
            <a:noFill/>
          </p:spPr>
          <p:txBody>
            <a:bodyPr wrap="square" rtlCol="0">
              <a:spAutoFit/>
            </a:bodyPr>
            <a:lstStyle/>
            <a:p>
              <a:r>
                <a:rPr lang="en-US" b="1" dirty="0">
                  <a:solidFill>
                    <a:srgbClr val="344350"/>
                  </a:solidFill>
                  <a:ea typeface="Roboto" panose="02000000000000000000" pitchFamily="2" charset="0"/>
                  <a:cs typeface="Poppins Medium" panose="00000600000000000000" pitchFamily="2" charset="0"/>
                </a:rPr>
                <a:t>Community Revitalization &amp; Planning </a:t>
              </a:r>
            </a:p>
          </p:txBody>
        </p:sp>
        <p:pic>
          <p:nvPicPr>
            <p:cNvPr id="11" name="Picture 10" descr="Shape&#10;&#10;AI-generated content may be incorrect.">
              <a:extLst>
                <a:ext uri="{FF2B5EF4-FFF2-40B4-BE49-F238E27FC236}">
                  <a16:creationId xmlns:a16="http://schemas.microsoft.com/office/drawing/2014/main" id="{75829B7A-FCF1-F947-5BE9-54A55E44DAE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43400" y="5569633"/>
              <a:ext cx="914400" cy="914400"/>
            </a:xfrm>
            <a:prstGeom prst="rect">
              <a:avLst/>
            </a:prstGeom>
          </p:spPr>
        </p:pic>
      </p:grpSp>
    </p:spTree>
    <p:extLst>
      <p:ext uri="{BB962C8B-B14F-4D97-AF65-F5344CB8AC3E}">
        <p14:creationId xmlns:p14="http://schemas.microsoft.com/office/powerpoint/2010/main" val="35514150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7732F4-6378-A400-FEA1-1B115B6D73E2}"/>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E4A54432-2AF7-9744-A46C-694C7BBE0D41}"/>
              </a:ext>
            </a:extLst>
          </p:cNvPr>
          <p:cNvSpPr txBox="1"/>
          <p:nvPr/>
        </p:nvSpPr>
        <p:spPr>
          <a:xfrm>
            <a:off x="381000" y="2209800"/>
            <a:ext cx="6553200" cy="4107278"/>
          </a:xfrm>
          <a:prstGeom prst="rect">
            <a:avLst/>
          </a:prstGeom>
          <a:noFill/>
        </p:spPr>
        <p:txBody>
          <a:bodyPr wrap="square" rtlCol="0">
            <a:spAutoFit/>
          </a:bodyPr>
          <a:lstStyle/>
          <a:p>
            <a:pPr marL="285750" indent="-285750">
              <a:lnSpc>
                <a:spcPct val="150000"/>
              </a:lnSpc>
              <a:buSzPct val="125000"/>
              <a:buFont typeface="Arial" panose="020B0604020202020204" pitchFamily="34" charset="0"/>
              <a:buChar char="•"/>
            </a:pPr>
            <a:r>
              <a:rPr lang="en-US" sz="2000" dirty="0">
                <a:latin typeface="Calibri" panose="020F0502020204030204" pitchFamily="34" charset="0"/>
                <a:cs typeface="Calibri" panose="020F0502020204030204" pitchFamily="34" charset="0"/>
              </a:rPr>
              <a:t>IHDA awards loans, grants, and tax credits to rental housing developers that offer affordable rents to families, veterans, seniors, and persons with special needs.</a:t>
            </a:r>
          </a:p>
          <a:p>
            <a:pPr marL="285750" indent="-285750">
              <a:lnSpc>
                <a:spcPct val="150000"/>
              </a:lnSpc>
              <a:buSzPct val="125000"/>
              <a:buFont typeface="Arial" panose="020B0604020202020204" pitchFamily="34" charset="0"/>
              <a:buChar char="•"/>
            </a:pPr>
            <a:endParaRPr lang="en-US" sz="800" dirty="0">
              <a:latin typeface="Calibri" panose="020F0502020204030204" pitchFamily="34" charset="0"/>
              <a:cs typeface="Calibri" panose="020F0502020204030204" pitchFamily="34" charset="0"/>
            </a:endParaRPr>
          </a:p>
          <a:p>
            <a:pPr marL="285750" indent="-285750">
              <a:lnSpc>
                <a:spcPct val="150000"/>
              </a:lnSpc>
              <a:buSzPct val="125000"/>
              <a:buFont typeface="Arial" panose="020B0604020202020204" pitchFamily="34" charset="0"/>
              <a:buChar char="•"/>
            </a:pPr>
            <a:r>
              <a:rPr lang="en-US" sz="2000" dirty="0">
                <a:latin typeface="Calibri" panose="020F0502020204030204" pitchFamily="34" charset="0"/>
                <a:cs typeface="Calibri" panose="020F0502020204030204" pitchFamily="34" charset="0"/>
              </a:rPr>
              <a:t>Developments generally serve households earning less than 60% of the area median income ($61,980 for a household of three in Springfield).</a:t>
            </a:r>
          </a:p>
          <a:p>
            <a:pPr marL="285750" indent="-285750">
              <a:lnSpc>
                <a:spcPct val="150000"/>
              </a:lnSpc>
              <a:buSzPct val="125000"/>
              <a:buFont typeface="Arial" panose="020B0604020202020204" pitchFamily="34" charset="0"/>
              <a:buChar char="•"/>
            </a:pPr>
            <a:endParaRPr lang="en-US" sz="800" dirty="0">
              <a:latin typeface="Calibri" panose="020F0502020204030204" pitchFamily="34" charset="0"/>
              <a:cs typeface="Calibri" panose="020F0502020204030204" pitchFamily="34" charset="0"/>
            </a:endParaRPr>
          </a:p>
          <a:p>
            <a:pPr marL="285750" indent="-285750">
              <a:lnSpc>
                <a:spcPct val="150000"/>
              </a:lnSpc>
              <a:buSzPct val="125000"/>
              <a:buFont typeface="Arial" panose="020B0604020202020204" pitchFamily="34" charset="0"/>
              <a:buChar char="•"/>
            </a:pPr>
            <a:r>
              <a:rPr lang="en-US" sz="2000" dirty="0">
                <a:latin typeface="Calibri" panose="020F0502020204030204" pitchFamily="34" charset="0"/>
                <a:cs typeface="Calibri" panose="020F0502020204030204" pitchFamily="34" charset="0"/>
              </a:rPr>
              <a:t>Current IHDA portfolio consists of 110,200 units/1,971 developments.</a:t>
            </a:r>
          </a:p>
        </p:txBody>
      </p:sp>
      <p:sp>
        <p:nvSpPr>
          <p:cNvPr id="9" name="TextBox 8">
            <a:extLst>
              <a:ext uri="{FF2B5EF4-FFF2-40B4-BE49-F238E27FC236}">
                <a16:creationId xmlns:a16="http://schemas.microsoft.com/office/drawing/2014/main" id="{2261CF11-E67B-605E-5C5C-7463D61983D1}"/>
              </a:ext>
            </a:extLst>
          </p:cNvPr>
          <p:cNvSpPr txBox="1"/>
          <p:nvPr/>
        </p:nvSpPr>
        <p:spPr>
          <a:xfrm>
            <a:off x="685800" y="1371600"/>
            <a:ext cx="4879836" cy="646331"/>
          </a:xfrm>
          <a:prstGeom prst="rect">
            <a:avLst/>
          </a:prstGeom>
          <a:noFill/>
        </p:spPr>
        <p:txBody>
          <a:bodyPr wrap="square" rtlCol="0">
            <a:spAutoFit/>
          </a:bodyPr>
          <a:lstStyle/>
          <a:p>
            <a:r>
              <a:rPr lang="en-US" sz="3600" b="1" dirty="0">
                <a:latin typeface="Calibri" panose="020F0502020204030204" pitchFamily="34" charset="0"/>
                <a:cs typeface="Calibri" panose="020F0502020204030204" pitchFamily="34" charset="0"/>
              </a:rPr>
              <a:t>Multifamily Financing</a:t>
            </a:r>
            <a:endParaRPr lang="en-US" sz="3600" dirty="0">
              <a:latin typeface="Calibri" panose="020F0502020204030204" pitchFamily="34" charset="0"/>
              <a:cs typeface="Calibri" panose="020F0502020204030204" pitchFamily="34" charset="0"/>
            </a:endParaRPr>
          </a:p>
        </p:txBody>
      </p:sp>
      <p:sp>
        <p:nvSpPr>
          <p:cNvPr id="11" name="Rectangle">
            <a:extLst>
              <a:ext uri="{FF2B5EF4-FFF2-40B4-BE49-F238E27FC236}">
                <a16:creationId xmlns:a16="http://schemas.microsoft.com/office/drawing/2014/main" id="{BA66D6D6-875F-C3F6-3DE7-DDCDD1BADBCC}"/>
              </a:ext>
            </a:extLst>
          </p:cNvPr>
          <p:cNvSpPr/>
          <p:nvPr/>
        </p:nvSpPr>
        <p:spPr>
          <a:xfrm>
            <a:off x="8991600" y="1143000"/>
            <a:ext cx="3200400" cy="5715000"/>
          </a:xfrm>
          <a:prstGeom prst="rect">
            <a:avLst/>
          </a:prstGeom>
          <a:solidFill>
            <a:srgbClr val="8D98C2">
              <a:alpha val="70000"/>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pic>
        <p:nvPicPr>
          <p:cNvPr id="2" name="Picture 1">
            <a:extLst>
              <a:ext uri="{FF2B5EF4-FFF2-40B4-BE49-F238E27FC236}">
                <a16:creationId xmlns:a16="http://schemas.microsoft.com/office/drawing/2014/main" id="{CBA88E80-296B-7C2C-955B-08775D247EE2}"/>
              </a:ext>
            </a:extLst>
          </p:cNvPr>
          <p:cNvPicPr>
            <a:picLocks noChangeAspect="1"/>
          </p:cNvPicPr>
          <p:nvPr/>
        </p:nvPicPr>
        <p:blipFill>
          <a:blip r:embed="rId3" cstate="print">
            <a:extLst>
              <a:ext uri="{28A0092B-C50C-407E-A947-70E740481C1C}">
                <a14:useLocalDpi xmlns:a14="http://schemas.microsoft.com/office/drawing/2010/main" val="0"/>
              </a:ext>
            </a:extLst>
          </a:blip>
          <a:srcRect l="24181" t="467" r="4760" b="622"/>
          <a:stretch>
            <a:fillRect/>
          </a:stretch>
        </p:blipFill>
        <p:spPr>
          <a:xfrm>
            <a:off x="7245131" y="1600200"/>
            <a:ext cx="4642069" cy="4846320"/>
          </a:xfrm>
          <a:prstGeom prst="roundRect">
            <a:avLst>
              <a:gd name="adj" fmla="val 9027"/>
            </a:avLst>
          </a:prstGeom>
        </p:spPr>
      </p:pic>
      <p:sp>
        <p:nvSpPr>
          <p:cNvPr id="3" name="TextBox 2">
            <a:extLst>
              <a:ext uri="{FF2B5EF4-FFF2-40B4-BE49-F238E27FC236}">
                <a16:creationId xmlns:a16="http://schemas.microsoft.com/office/drawing/2014/main" id="{8F7484D3-7FB7-E10F-181C-4C29588A17A4}"/>
              </a:ext>
            </a:extLst>
          </p:cNvPr>
          <p:cNvSpPr txBox="1"/>
          <p:nvPr/>
        </p:nvSpPr>
        <p:spPr>
          <a:xfrm>
            <a:off x="9237133" y="6479923"/>
            <a:ext cx="2971800" cy="307777"/>
          </a:xfrm>
          <a:prstGeom prst="rect">
            <a:avLst/>
          </a:prstGeom>
          <a:noFill/>
        </p:spPr>
        <p:txBody>
          <a:bodyPr wrap="square" rtlCol="0">
            <a:spAutoFit/>
          </a:bodyPr>
          <a:lstStyle/>
          <a:p>
            <a:pPr algn="ctr"/>
            <a:r>
              <a:rPr lang="en-US" sz="1400" b="1" i="1" dirty="0"/>
              <a:t>Poupard Place, Northbrook</a:t>
            </a:r>
          </a:p>
        </p:txBody>
      </p:sp>
    </p:spTree>
    <p:extLst>
      <p:ext uri="{BB962C8B-B14F-4D97-AF65-F5344CB8AC3E}">
        <p14:creationId xmlns:p14="http://schemas.microsoft.com/office/powerpoint/2010/main" val="27520772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FCDD93-D459-BFAB-3D50-17F1BBC722D0}"/>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5AB70D4F-1785-69DE-B276-AB06E3463C50}"/>
              </a:ext>
            </a:extLst>
          </p:cNvPr>
          <p:cNvSpPr txBox="1"/>
          <p:nvPr/>
        </p:nvSpPr>
        <p:spPr>
          <a:xfrm>
            <a:off x="2667000" y="1371600"/>
            <a:ext cx="6858000" cy="646331"/>
          </a:xfrm>
          <a:prstGeom prst="rect">
            <a:avLst/>
          </a:prstGeom>
          <a:noFill/>
        </p:spPr>
        <p:txBody>
          <a:bodyPr wrap="square" rtlCol="0">
            <a:spAutoFit/>
          </a:bodyPr>
          <a:lstStyle/>
          <a:p>
            <a:pPr algn="ctr"/>
            <a:r>
              <a:rPr lang="en-US" sz="3600" b="1" dirty="0">
                <a:latin typeface="Calibri" panose="020F0502020204030204" pitchFamily="34" charset="0"/>
                <a:cs typeface="Calibri" panose="020F0502020204030204" pitchFamily="34" charset="0"/>
              </a:rPr>
              <a:t>Resources for Development</a:t>
            </a:r>
            <a:endParaRPr lang="en-US" sz="3600" dirty="0">
              <a:latin typeface="Calibri" panose="020F0502020204030204" pitchFamily="34" charset="0"/>
              <a:cs typeface="Calibri" panose="020F0502020204030204" pitchFamily="34" charset="0"/>
            </a:endParaRPr>
          </a:p>
        </p:txBody>
      </p:sp>
      <p:graphicFrame>
        <p:nvGraphicFramePr>
          <p:cNvPr id="5" name="Diagram 4">
            <a:extLst>
              <a:ext uri="{FF2B5EF4-FFF2-40B4-BE49-F238E27FC236}">
                <a16:creationId xmlns:a16="http://schemas.microsoft.com/office/drawing/2014/main" id="{A8188EEE-4B47-E559-97FE-88E89F9BFC2F}"/>
              </a:ext>
            </a:extLst>
          </p:cNvPr>
          <p:cNvGraphicFramePr/>
          <p:nvPr/>
        </p:nvGraphicFramePr>
        <p:xfrm>
          <a:off x="1422400" y="2209800"/>
          <a:ext cx="9347200" cy="4330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14447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443EE3-BC28-F022-8122-052B6E483633}"/>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9F567680-3720-FBF1-A444-F492A78C07EE}"/>
              </a:ext>
            </a:extLst>
          </p:cNvPr>
          <p:cNvSpPr txBox="1"/>
          <p:nvPr/>
        </p:nvSpPr>
        <p:spPr>
          <a:xfrm>
            <a:off x="417577" y="2160925"/>
            <a:ext cx="6403848" cy="5084469"/>
          </a:xfrm>
          <a:prstGeom prst="rect">
            <a:avLst/>
          </a:prstGeom>
          <a:noFill/>
        </p:spPr>
        <p:txBody>
          <a:bodyPr wrap="square" rtlCol="0">
            <a:spAutoFit/>
          </a:bodyPr>
          <a:lstStyle/>
          <a:p>
            <a:pPr marL="285750" indent="-285750">
              <a:lnSpc>
                <a:spcPct val="125000"/>
              </a:lnSpc>
              <a:buSzPct val="125000"/>
              <a:buFont typeface="Arial" panose="020B0604020202020204" pitchFamily="34" charset="0"/>
              <a:buChar char="•"/>
            </a:pPr>
            <a:r>
              <a:rPr lang="en-US" sz="2000" dirty="0">
                <a:latin typeface="Calibri" panose="020F0502020204030204" pitchFamily="34" charset="0"/>
                <a:cs typeface="Calibri" panose="020F0502020204030204" pitchFamily="34" charset="0"/>
              </a:rPr>
              <a:t>IHDA helps income-eligible homebuyers with down payment and closing cost assistance. Assistance can be:</a:t>
            </a:r>
          </a:p>
          <a:p>
            <a:pPr marL="800100" lvl="1" indent="-342900">
              <a:lnSpc>
                <a:spcPct val="125000"/>
              </a:lnSpc>
              <a:buClr>
                <a:schemeClr val="tx1"/>
              </a:buClr>
              <a:buSzPct val="100000"/>
              <a:buFont typeface="Courier New" panose="02070309020205020404" pitchFamily="49" charset="0"/>
              <a:buChar char="o"/>
            </a:pPr>
            <a:r>
              <a:rPr lang="en-US" sz="2000" dirty="0">
                <a:latin typeface="Calibri" panose="020F0502020204030204" pitchFamily="34" charset="0"/>
                <a:cs typeface="Calibri" panose="020F0502020204030204" pitchFamily="34" charset="0"/>
              </a:rPr>
              <a:t>Up to </a:t>
            </a:r>
            <a:r>
              <a:rPr lang="en-US" sz="2000" b="1" dirty="0">
                <a:solidFill>
                  <a:srgbClr val="07519F"/>
                </a:solidFill>
                <a:latin typeface="Calibri" panose="020F0502020204030204" pitchFamily="34" charset="0"/>
                <a:cs typeface="Calibri" panose="020F0502020204030204" pitchFamily="34" charset="0"/>
              </a:rPr>
              <a:t>$6,000 Forgiven</a:t>
            </a:r>
            <a:r>
              <a:rPr lang="en-US" sz="2000" dirty="0">
                <a:latin typeface="Calibri" panose="020F0502020204030204" pitchFamily="34" charset="0"/>
                <a:cs typeface="Calibri" panose="020F0502020204030204" pitchFamily="34" charset="0"/>
              </a:rPr>
              <a:t> over 10 years.</a:t>
            </a:r>
          </a:p>
          <a:p>
            <a:pPr marL="800100" lvl="1" indent="-342900">
              <a:lnSpc>
                <a:spcPct val="125000"/>
              </a:lnSpc>
              <a:buClr>
                <a:schemeClr val="tx1"/>
              </a:buClr>
              <a:buSzPct val="100000"/>
              <a:buFont typeface="Courier New" panose="02070309020205020404" pitchFamily="49" charset="0"/>
              <a:buChar char="o"/>
            </a:pPr>
            <a:r>
              <a:rPr lang="en-US" sz="2000" dirty="0">
                <a:latin typeface="Calibri" panose="020F0502020204030204" pitchFamily="34" charset="0"/>
                <a:cs typeface="Calibri" panose="020F0502020204030204" pitchFamily="34" charset="0"/>
              </a:rPr>
              <a:t>Up to </a:t>
            </a:r>
            <a:r>
              <a:rPr lang="en-US" sz="2000" b="1" dirty="0">
                <a:solidFill>
                  <a:srgbClr val="07519F"/>
                </a:solidFill>
                <a:latin typeface="Calibri" panose="020F0502020204030204" pitchFamily="34" charset="0"/>
                <a:cs typeface="Calibri" panose="020F0502020204030204" pitchFamily="34" charset="0"/>
              </a:rPr>
              <a:t>$7,500 Deferred</a:t>
            </a:r>
            <a:r>
              <a:rPr lang="en-US" sz="2000" dirty="0">
                <a:latin typeface="Calibri" panose="020F0502020204030204" pitchFamily="34" charset="0"/>
                <a:cs typeface="Calibri" panose="020F0502020204030204" pitchFamily="34" charset="0"/>
              </a:rPr>
              <a:t> until a sale, refinance, or payoff.</a:t>
            </a:r>
          </a:p>
          <a:p>
            <a:pPr marL="800100" lvl="1" indent="-342900">
              <a:lnSpc>
                <a:spcPct val="125000"/>
              </a:lnSpc>
              <a:buClr>
                <a:schemeClr val="tx1"/>
              </a:buClr>
              <a:buSzPct val="100000"/>
              <a:buFont typeface="Courier New" panose="02070309020205020404" pitchFamily="49" charset="0"/>
              <a:buChar char="o"/>
            </a:pPr>
            <a:r>
              <a:rPr lang="en-US" sz="2000" dirty="0">
                <a:latin typeface="Calibri" panose="020F0502020204030204" pitchFamily="34" charset="0"/>
                <a:cs typeface="Calibri" panose="020F0502020204030204" pitchFamily="34" charset="0"/>
              </a:rPr>
              <a:t>Up to </a:t>
            </a:r>
            <a:r>
              <a:rPr lang="en-US" sz="2000" b="1" dirty="0">
                <a:solidFill>
                  <a:srgbClr val="07519F"/>
                </a:solidFill>
                <a:latin typeface="Calibri" panose="020F0502020204030204" pitchFamily="34" charset="0"/>
                <a:cs typeface="Calibri" panose="020F0502020204030204" pitchFamily="34" charset="0"/>
              </a:rPr>
              <a:t>$10,000 Repaid</a:t>
            </a:r>
            <a:r>
              <a:rPr lang="en-US" sz="2000" dirty="0">
                <a:latin typeface="Calibri" panose="020F0502020204030204" pitchFamily="34" charset="0"/>
                <a:cs typeface="Calibri" panose="020F0502020204030204" pitchFamily="34" charset="0"/>
              </a:rPr>
              <a:t> interest free over 10 years.</a:t>
            </a:r>
          </a:p>
          <a:p>
            <a:pPr lvl="1">
              <a:lnSpc>
                <a:spcPct val="125000"/>
              </a:lnSpc>
            </a:pPr>
            <a:endParaRPr lang="en-US" sz="1200" dirty="0">
              <a:latin typeface="Calibri" panose="020F0502020204030204" pitchFamily="34" charset="0"/>
              <a:cs typeface="Calibri" panose="020F0502020204030204" pitchFamily="34" charset="0"/>
            </a:endParaRPr>
          </a:p>
          <a:p>
            <a:pPr marL="285750" indent="-285750">
              <a:lnSpc>
                <a:spcPct val="125000"/>
              </a:lnSpc>
              <a:buSzPct val="125000"/>
              <a:buFont typeface="Arial" panose="020B0604020202020204" pitchFamily="34" charset="0"/>
              <a:buChar char="•"/>
            </a:pPr>
            <a:r>
              <a:rPr lang="en-US" sz="2000" dirty="0">
                <a:latin typeface="Calibri" panose="020F0502020204030204" pitchFamily="34" charset="0"/>
                <a:cs typeface="Calibri" panose="020F0502020204030204" pitchFamily="34" charset="0"/>
              </a:rPr>
              <a:t>Programs serve income eligible borrowers statewide (income less than $126,720 in Sangamon County).</a:t>
            </a:r>
          </a:p>
          <a:p>
            <a:pPr marL="285750" indent="-285750">
              <a:lnSpc>
                <a:spcPct val="125000"/>
              </a:lnSpc>
              <a:buSzPct val="125000"/>
              <a:buFont typeface="Arial" panose="020B0604020202020204" pitchFamily="34" charset="0"/>
              <a:buChar char="•"/>
            </a:pPr>
            <a:endParaRPr lang="en-US" sz="1200" dirty="0">
              <a:latin typeface="Calibri" panose="020F0502020204030204" pitchFamily="34" charset="0"/>
              <a:cs typeface="Calibri" panose="020F0502020204030204" pitchFamily="34" charset="0"/>
            </a:endParaRPr>
          </a:p>
          <a:p>
            <a:pPr marL="285750" indent="-285750">
              <a:lnSpc>
                <a:spcPct val="125000"/>
              </a:lnSpc>
              <a:buSzPct val="125000"/>
              <a:buFont typeface="Arial" panose="020B0604020202020204" pitchFamily="34" charset="0"/>
              <a:buChar char="•"/>
            </a:pPr>
            <a:r>
              <a:rPr lang="en-US" sz="2000" dirty="0">
                <a:latin typeface="Calibri" panose="020F0502020204030204" pitchFamily="34" charset="0"/>
                <a:cs typeface="Calibri" panose="020F0502020204030204" pitchFamily="34" charset="0"/>
              </a:rPr>
              <a:t>Homeownership counseling is required.</a:t>
            </a:r>
            <a:br>
              <a:rPr lang="en-US" sz="2000" dirty="0">
                <a:latin typeface="Calibri" panose="020F0502020204030204" pitchFamily="34" charset="0"/>
                <a:cs typeface="Calibri" panose="020F0502020204030204" pitchFamily="34" charset="0"/>
              </a:rPr>
            </a:br>
            <a:endParaRPr lang="en-US" sz="1200" dirty="0">
              <a:latin typeface="Calibri" panose="020F0502020204030204" pitchFamily="34" charset="0"/>
              <a:cs typeface="Calibri" panose="020F0502020204030204" pitchFamily="34" charset="0"/>
            </a:endParaRPr>
          </a:p>
          <a:p>
            <a:pPr marL="285750" indent="-285750">
              <a:lnSpc>
                <a:spcPct val="125000"/>
              </a:lnSpc>
              <a:buSzPct val="125000"/>
              <a:buFont typeface="Arial" panose="020B0604020202020204" pitchFamily="34" charset="0"/>
              <a:buChar char="•"/>
            </a:pPr>
            <a:r>
              <a:rPr lang="en-US" sz="2000" dirty="0">
                <a:latin typeface="Calibri" panose="020F0502020204030204" pitchFamily="34" charset="0"/>
                <a:cs typeface="Calibri" panose="020F0502020204030204" pitchFamily="34" charset="0"/>
              </a:rPr>
              <a:t>Available through a network of 160+ mortgage lenders. </a:t>
            </a:r>
          </a:p>
          <a:p>
            <a:pPr marL="285750" indent="-285750">
              <a:lnSpc>
                <a:spcPct val="125000"/>
              </a:lnSpc>
              <a:buFont typeface="Arial" panose="020B0604020202020204" pitchFamily="34" charset="0"/>
              <a:buChar char="•"/>
            </a:pPr>
            <a:endParaRPr lang="en-US" sz="2000" dirty="0">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E4362025-E962-7799-7C5D-F96B852D810E}"/>
              </a:ext>
            </a:extLst>
          </p:cNvPr>
          <p:cNvSpPr txBox="1"/>
          <p:nvPr/>
        </p:nvSpPr>
        <p:spPr>
          <a:xfrm>
            <a:off x="685800" y="1371600"/>
            <a:ext cx="5715000" cy="646331"/>
          </a:xfrm>
          <a:prstGeom prst="rect">
            <a:avLst/>
          </a:prstGeom>
          <a:noFill/>
        </p:spPr>
        <p:txBody>
          <a:bodyPr wrap="square" rtlCol="0">
            <a:spAutoFit/>
          </a:bodyPr>
          <a:lstStyle/>
          <a:p>
            <a:r>
              <a:rPr lang="en-US" sz="3600" b="1" dirty="0">
                <a:latin typeface="Calibri" panose="020F0502020204030204" pitchFamily="34" charset="0"/>
                <a:cs typeface="Calibri" panose="020F0502020204030204" pitchFamily="34" charset="0"/>
              </a:rPr>
              <a:t>Affordable Homeownership</a:t>
            </a:r>
            <a:endParaRPr lang="en-US" sz="3600" dirty="0">
              <a:latin typeface="Calibri" panose="020F0502020204030204" pitchFamily="34" charset="0"/>
              <a:cs typeface="Calibri" panose="020F0502020204030204" pitchFamily="34" charset="0"/>
            </a:endParaRPr>
          </a:p>
        </p:txBody>
      </p:sp>
      <p:sp>
        <p:nvSpPr>
          <p:cNvPr id="11" name="Rectangle">
            <a:extLst>
              <a:ext uri="{FF2B5EF4-FFF2-40B4-BE49-F238E27FC236}">
                <a16:creationId xmlns:a16="http://schemas.microsoft.com/office/drawing/2014/main" id="{6A6407D1-87C3-CD6F-5880-A86616ED5F8B}"/>
              </a:ext>
            </a:extLst>
          </p:cNvPr>
          <p:cNvSpPr/>
          <p:nvPr/>
        </p:nvSpPr>
        <p:spPr>
          <a:xfrm>
            <a:off x="8991600" y="1143000"/>
            <a:ext cx="3200400" cy="5715000"/>
          </a:xfrm>
          <a:prstGeom prst="rect">
            <a:avLst/>
          </a:prstGeom>
          <a:solidFill>
            <a:srgbClr val="E38E25">
              <a:alpha val="70000"/>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pic>
        <p:nvPicPr>
          <p:cNvPr id="12" name="Picture 11">
            <a:extLst>
              <a:ext uri="{FF2B5EF4-FFF2-40B4-BE49-F238E27FC236}">
                <a16:creationId xmlns:a16="http://schemas.microsoft.com/office/drawing/2014/main" id="{A75E4DBA-6123-58DA-3288-3BA3836CBA3B}"/>
              </a:ext>
            </a:extLst>
          </p:cNvPr>
          <p:cNvPicPr>
            <a:picLocks/>
          </p:cNvPicPr>
          <p:nvPr/>
        </p:nvPicPr>
        <p:blipFill>
          <a:blip r:embed="rId3">
            <a:extLst>
              <a:ext uri="{28A0092B-C50C-407E-A947-70E740481C1C}">
                <a14:useLocalDpi xmlns:a14="http://schemas.microsoft.com/office/drawing/2010/main" val="0"/>
              </a:ext>
            </a:extLst>
          </a:blip>
          <a:srcRect l="18327" r="18327"/>
          <a:stretch/>
        </p:blipFill>
        <p:spPr>
          <a:xfrm>
            <a:off x="7239000" y="1636455"/>
            <a:ext cx="4535424" cy="4773168"/>
          </a:xfrm>
          <a:prstGeom prst="roundRect">
            <a:avLst>
              <a:gd name="adj" fmla="val 9027"/>
            </a:avLst>
          </a:prstGeom>
        </p:spPr>
      </p:pic>
      <p:sp>
        <p:nvSpPr>
          <p:cNvPr id="2" name="TextBox 1">
            <a:extLst>
              <a:ext uri="{FF2B5EF4-FFF2-40B4-BE49-F238E27FC236}">
                <a16:creationId xmlns:a16="http://schemas.microsoft.com/office/drawing/2014/main" id="{34F59CDC-E25B-D6F9-21FC-3EB94816BF2D}"/>
              </a:ext>
            </a:extLst>
          </p:cNvPr>
          <p:cNvSpPr txBox="1"/>
          <p:nvPr/>
        </p:nvSpPr>
        <p:spPr>
          <a:xfrm>
            <a:off x="9237133" y="6479923"/>
            <a:ext cx="2971800" cy="307777"/>
          </a:xfrm>
          <a:prstGeom prst="rect">
            <a:avLst/>
          </a:prstGeom>
          <a:noFill/>
        </p:spPr>
        <p:txBody>
          <a:bodyPr wrap="square" rtlCol="0">
            <a:spAutoFit/>
          </a:bodyPr>
          <a:lstStyle/>
          <a:p>
            <a:pPr algn="ctr"/>
            <a:r>
              <a:rPr lang="en-US" sz="1400" b="1" i="1" dirty="0"/>
              <a:t>Tonnette Johnson, Chicago</a:t>
            </a:r>
          </a:p>
        </p:txBody>
      </p:sp>
    </p:spTree>
    <p:extLst>
      <p:ext uri="{BB962C8B-B14F-4D97-AF65-F5344CB8AC3E}">
        <p14:creationId xmlns:p14="http://schemas.microsoft.com/office/powerpoint/2010/main" val="28433651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62C3F0-B54F-359A-0C62-CA7113F1117B}"/>
            </a:ext>
          </a:extLst>
        </p:cNvPr>
        <p:cNvGrpSpPr/>
        <p:nvPr/>
      </p:nvGrpSpPr>
      <p:grpSpPr>
        <a:xfrm>
          <a:off x="0" y="0"/>
          <a:ext cx="0" cy="0"/>
          <a:chOff x="0" y="0"/>
          <a:chExt cx="0" cy="0"/>
        </a:xfrm>
      </p:grpSpPr>
      <p:grpSp>
        <p:nvGrpSpPr>
          <p:cNvPr id="16" name="Group 15">
            <a:extLst>
              <a:ext uri="{FF2B5EF4-FFF2-40B4-BE49-F238E27FC236}">
                <a16:creationId xmlns:a16="http://schemas.microsoft.com/office/drawing/2014/main" id="{20B598D9-F231-1ED5-4F6C-D9383290DD19}"/>
              </a:ext>
            </a:extLst>
          </p:cNvPr>
          <p:cNvGrpSpPr/>
          <p:nvPr/>
        </p:nvGrpSpPr>
        <p:grpSpPr>
          <a:xfrm>
            <a:off x="0" y="1146142"/>
            <a:ext cx="2446223" cy="5711858"/>
            <a:chOff x="72983" y="1143000"/>
            <a:chExt cx="2446223" cy="5711858"/>
          </a:xfrm>
        </p:grpSpPr>
        <p:sp>
          <p:nvSpPr>
            <p:cNvPr id="3" name="Rectangle 2">
              <a:extLst>
                <a:ext uri="{FF2B5EF4-FFF2-40B4-BE49-F238E27FC236}">
                  <a16:creationId xmlns:a16="http://schemas.microsoft.com/office/drawing/2014/main" id="{3574E478-A0DF-CFA8-6168-45AAF113D4B2}"/>
                </a:ext>
              </a:extLst>
            </p:cNvPr>
            <p:cNvSpPr/>
            <p:nvPr/>
          </p:nvSpPr>
          <p:spPr>
            <a:xfrm>
              <a:off x="80806" y="1143000"/>
              <a:ext cx="2438400" cy="5711858"/>
            </a:xfrm>
            <a:prstGeom prst="rect">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D4524CD6-DEA0-CCD4-1528-56CB0738D19D}"/>
                </a:ext>
              </a:extLst>
            </p:cNvPr>
            <p:cNvSpPr txBox="1"/>
            <p:nvPr/>
          </p:nvSpPr>
          <p:spPr>
            <a:xfrm>
              <a:off x="72983" y="4038600"/>
              <a:ext cx="2435945" cy="1384995"/>
            </a:xfrm>
            <a:prstGeom prst="rect">
              <a:avLst/>
            </a:prstGeom>
            <a:noFill/>
          </p:spPr>
          <p:txBody>
            <a:bodyPr wrap="square" rtlCol="0">
              <a:spAutoFit/>
            </a:bodyPr>
            <a:lstStyle/>
            <a:p>
              <a:pPr algn="ctr"/>
              <a:r>
                <a:rPr lang="en-US" sz="2800" b="1" dirty="0">
                  <a:solidFill>
                    <a:schemeClr val="bg1"/>
                  </a:solidFill>
                </a:rPr>
                <a:t>2020 – 2024</a:t>
              </a:r>
            </a:p>
            <a:p>
              <a:pPr algn="ctr"/>
              <a:r>
                <a:rPr lang="en-US" sz="2800" b="1" dirty="0">
                  <a:solidFill>
                    <a:schemeClr val="bg1"/>
                  </a:solidFill>
                </a:rPr>
                <a:t>IHDA Impact on Illinois</a:t>
              </a:r>
            </a:p>
          </p:txBody>
        </p:sp>
        <p:cxnSp>
          <p:nvCxnSpPr>
            <p:cNvPr id="21" name="Straight Connector 20">
              <a:extLst>
                <a:ext uri="{FF2B5EF4-FFF2-40B4-BE49-F238E27FC236}">
                  <a16:creationId xmlns:a16="http://schemas.microsoft.com/office/drawing/2014/main" id="{700CA77F-339B-B23F-59DA-7BFCE4D3D83A}"/>
                </a:ext>
              </a:extLst>
            </p:cNvPr>
            <p:cNvCxnSpPr>
              <a:cxnSpLocks/>
            </p:cNvCxnSpPr>
            <p:nvPr/>
          </p:nvCxnSpPr>
          <p:spPr>
            <a:xfrm>
              <a:off x="80806" y="3866297"/>
              <a:ext cx="24384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37" name="Picture 36" descr="A picture containing mountain, dark&#10;&#10;Description automatically generated">
              <a:extLst>
                <a:ext uri="{FF2B5EF4-FFF2-40B4-BE49-F238E27FC236}">
                  <a16:creationId xmlns:a16="http://schemas.microsoft.com/office/drawing/2014/main" id="{39EAFD9D-A013-1EB8-3535-BDB0A9732907}"/>
                </a:ext>
              </a:extLst>
            </p:cNvPr>
            <p:cNvPicPr>
              <a:picLocks noChangeAspect="1"/>
            </p:cNvPicPr>
            <p:nvPr/>
          </p:nvPicPr>
          <p:blipFill>
            <a:blip r:embed="rId3">
              <a:extLst>
                <a:ext uri="{28A0092B-C50C-407E-A947-70E740481C1C}">
                  <a14:useLocalDpi xmlns:a14="http://schemas.microsoft.com/office/drawing/2010/main" val="0"/>
                </a:ext>
              </a:extLst>
            </a:blip>
            <a:srcRect l="15152" r="10606" b="3031"/>
            <a:stretch/>
          </p:blipFill>
          <p:spPr>
            <a:xfrm>
              <a:off x="284170" y="1214765"/>
              <a:ext cx="1968519" cy="2571127"/>
            </a:xfrm>
            <a:prstGeom prst="rect">
              <a:avLst/>
            </a:prstGeom>
          </p:spPr>
        </p:pic>
      </p:grpSp>
      <p:pic>
        <p:nvPicPr>
          <p:cNvPr id="15" name="Picture 14" descr="Shape&#10;&#10;Description automatically generated with low confidence">
            <a:extLst>
              <a:ext uri="{FF2B5EF4-FFF2-40B4-BE49-F238E27FC236}">
                <a16:creationId xmlns:a16="http://schemas.microsoft.com/office/drawing/2014/main" id="{335A5014-415B-9E8F-9A74-33B53E058C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78480" y="1600200"/>
            <a:ext cx="1188720" cy="1188720"/>
          </a:xfrm>
          <a:prstGeom prst="rect">
            <a:avLst/>
          </a:prstGeom>
        </p:spPr>
      </p:pic>
      <p:sp>
        <p:nvSpPr>
          <p:cNvPr id="17" name="TextBox 16">
            <a:extLst>
              <a:ext uri="{FF2B5EF4-FFF2-40B4-BE49-F238E27FC236}">
                <a16:creationId xmlns:a16="http://schemas.microsoft.com/office/drawing/2014/main" id="{AF36218D-47DD-045C-4DD5-BE39D23D5E3A}"/>
              </a:ext>
            </a:extLst>
          </p:cNvPr>
          <p:cNvSpPr txBox="1"/>
          <p:nvPr/>
        </p:nvSpPr>
        <p:spPr>
          <a:xfrm>
            <a:off x="2546957" y="2971800"/>
            <a:ext cx="2286000" cy="830997"/>
          </a:xfrm>
          <a:prstGeom prst="rect">
            <a:avLst/>
          </a:prstGeom>
          <a:noFill/>
        </p:spPr>
        <p:txBody>
          <a:bodyPr wrap="square" rtlCol="0">
            <a:spAutoFit/>
          </a:bodyPr>
          <a:lstStyle/>
          <a:p>
            <a:pPr algn="ctr"/>
            <a:r>
              <a:rPr lang="en-US" sz="2400" b="1" dirty="0"/>
              <a:t>Multifamily Financing</a:t>
            </a:r>
          </a:p>
        </p:txBody>
      </p:sp>
      <p:cxnSp>
        <p:nvCxnSpPr>
          <p:cNvPr id="18" name="Straight Connector 17">
            <a:extLst>
              <a:ext uri="{FF2B5EF4-FFF2-40B4-BE49-F238E27FC236}">
                <a16:creationId xmlns:a16="http://schemas.microsoft.com/office/drawing/2014/main" id="{F0CE1B84-2B47-B2F0-AFCD-34243F36307F}"/>
              </a:ext>
            </a:extLst>
          </p:cNvPr>
          <p:cNvCxnSpPr>
            <a:cxnSpLocks/>
          </p:cNvCxnSpPr>
          <p:nvPr/>
        </p:nvCxnSpPr>
        <p:spPr>
          <a:xfrm flipV="1">
            <a:off x="2446223" y="3808294"/>
            <a:ext cx="9745777" cy="6114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FE13269C-CBF8-7165-B8EC-D0785A370C0A}"/>
              </a:ext>
            </a:extLst>
          </p:cNvPr>
          <p:cNvSpPr txBox="1"/>
          <p:nvPr/>
        </p:nvSpPr>
        <p:spPr>
          <a:xfrm>
            <a:off x="2573016" y="4038600"/>
            <a:ext cx="2285631" cy="2308324"/>
          </a:xfrm>
          <a:prstGeom prst="rect">
            <a:avLst/>
          </a:prstGeom>
          <a:noFill/>
        </p:spPr>
        <p:txBody>
          <a:bodyPr wrap="square" rtlCol="0">
            <a:spAutoFit/>
          </a:bodyPr>
          <a:lstStyle/>
          <a:p>
            <a:pPr algn="ctr"/>
            <a:r>
              <a:rPr lang="en-US" b="1" dirty="0"/>
              <a:t>19,345 units </a:t>
            </a:r>
            <a:r>
              <a:rPr lang="en-US" dirty="0"/>
              <a:t>created/preserved</a:t>
            </a:r>
          </a:p>
          <a:p>
            <a:pPr algn="ctr"/>
            <a:endParaRPr lang="en-US" dirty="0"/>
          </a:p>
          <a:p>
            <a:pPr algn="ctr"/>
            <a:r>
              <a:rPr lang="en-US" b="1" dirty="0"/>
              <a:t>248</a:t>
            </a:r>
            <a:r>
              <a:rPr lang="en-US" dirty="0"/>
              <a:t> developments funded </a:t>
            </a:r>
          </a:p>
          <a:p>
            <a:pPr algn="ctr"/>
            <a:endParaRPr lang="en-US" dirty="0"/>
          </a:p>
          <a:p>
            <a:pPr algn="ctr"/>
            <a:r>
              <a:rPr lang="en-US" b="1" dirty="0"/>
              <a:t>$7.1 billion </a:t>
            </a:r>
            <a:r>
              <a:rPr lang="en-US" dirty="0"/>
              <a:t>in total development costs</a:t>
            </a:r>
          </a:p>
        </p:txBody>
      </p:sp>
      <p:pic>
        <p:nvPicPr>
          <p:cNvPr id="25" name="Picture 24">
            <a:extLst>
              <a:ext uri="{FF2B5EF4-FFF2-40B4-BE49-F238E27FC236}">
                <a16:creationId xmlns:a16="http://schemas.microsoft.com/office/drawing/2014/main" id="{0F254574-AD15-0031-A17D-7F1F5B9488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37954" y="1630680"/>
            <a:ext cx="1188720" cy="1188720"/>
          </a:xfrm>
          <a:prstGeom prst="rect">
            <a:avLst/>
          </a:prstGeom>
        </p:spPr>
      </p:pic>
      <p:sp>
        <p:nvSpPr>
          <p:cNvPr id="33" name="TextBox 32">
            <a:extLst>
              <a:ext uri="{FF2B5EF4-FFF2-40B4-BE49-F238E27FC236}">
                <a16:creationId xmlns:a16="http://schemas.microsoft.com/office/drawing/2014/main" id="{8FD56BAA-8A4D-2C99-1A54-D5E9581BA8F5}"/>
              </a:ext>
            </a:extLst>
          </p:cNvPr>
          <p:cNvSpPr txBox="1"/>
          <p:nvPr/>
        </p:nvSpPr>
        <p:spPr>
          <a:xfrm>
            <a:off x="4884623" y="2974548"/>
            <a:ext cx="2539650" cy="830997"/>
          </a:xfrm>
          <a:prstGeom prst="rect">
            <a:avLst/>
          </a:prstGeom>
          <a:noFill/>
        </p:spPr>
        <p:txBody>
          <a:bodyPr wrap="square" rtlCol="0">
            <a:spAutoFit/>
          </a:bodyPr>
          <a:lstStyle/>
          <a:p>
            <a:pPr algn="ctr"/>
            <a:r>
              <a:rPr lang="en-US" sz="2400" b="1" dirty="0"/>
              <a:t>Affordable Homeownership</a:t>
            </a:r>
          </a:p>
        </p:txBody>
      </p:sp>
      <p:sp>
        <p:nvSpPr>
          <p:cNvPr id="39" name="TextBox 38">
            <a:extLst>
              <a:ext uri="{FF2B5EF4-FFF2-40B4-BE49-F238E27FC236}">
                <a16:creationId xmlns:a16="http://schemas.microsoft.com/office/drawing/2014/main" id="{92D927E5-F565-12AD-88D1-01B3052B93E3}"/>
              </a:ext>
            </a:extLst>
          </p:cNvPr>
          <p:cNvSpPr txBox="1"/>
          <p:nvPr/>
        </p:nvSpPr>
        <p:spPr>
          <a:xfrm>
            <a:off x="4967352" y="4001678"/>
            <a:ext cx="2285631" cy="2308324"/>
          </a:xfrm>
          <a:prstGeom prst="rect">
            <a:avLst/>
          </a:prstGeom>
          <a:noFill/>
        </p:spPr>
        <p:txBody>
          <a:bodyPr wrap="square" rtlCol="0">
            <a:spAutoFit/>
          </a:bodyPr>
          <a:lstStyle/>
          <a:p>
            <a:pPr algn="ctr"/>
            <a:r>
              <a:rPr lang="en-US" b="1" dirty="0"/>
              <a:t>34,466 homebuyers</a:t>
            </a:r>
          </a:p>
          <a:p>
            <a:pPr algn="ctr"/>
            <a:endParaRPr lang="en-US" dirty="0"/>
          </a:p>
          <a:p>
            <a:pPr algn="ctr"/>
            <a:r>
              <a:rPr lang="en-US" b="1" dirty="0"/>
              <a:t>$5.7 billion </a:t>
            </a:r>
            <a:r>
              <a:rPr lang="en-US" dirty="0"/>
              <a:t>in mortgage volume</a:t>
            </a:r>
          </a:p>
          <a:p>
            <a:pPr algn="ctr"/>
            <a:endParaRPr lang="en-US" dirty="0"/>
          </a:p>
          <a:p>
            <a:pPr algn="ctr"/>
            <a:r>
              <a:rPr lang="en-US" b="1" dirty="0"/>
              <a:t>$249.5 </a:t>
            </a:r>
            <a:r>
              <a:rPr lang="en-US" dirty="0"/>
              <a:t>million in down payment assistance</a:t>
            </a:r>
          </a:p>
        </p:txBody>
      </p:sp>
      <p:pic>
        <p:nvPicPr>
          <p:cNvPr id="40" name="Picture 39">
            <a:extLst>
              <a:ext uri="{FF2B5EF4-FFF2-40B4-BE49-F238E27FC236}">
                <a16:creationId xmlns:a16="http://schemas.microsoft.com/office/drawing/2014/main" id="{D7D5AA4E-8546-8AB5-5D6E-23CF7F4AD6B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2945" y="1630680"/>
            <a:ext cx="1188720" cy="1188720"/>
          </a:xfrm>
          <a:prstGeom prst="rect">
            <a:avLst/>
          </a:prstGeom>
        </p:spPr>
      </p:pic>
      <p:sp>
        <p:nvSpPr>
          <p:cNvPr id="41" name="TextBox 40">
            <a:extLst>
              <a:ext uri="{FF2B5EF4-FFF2-40B4-BE49-F238E27FC236}">
                <a16:creationId xmlns:a16="http://schemas.microsoft.com/office/drawing/2014/main" id="{D600A3EB-3D58-F64A-02D0-D29E1E6E91B7}"/>
              </a:ext>
            </a:extLst>
          </p:cNvPr>
          <p:cNvSpPr txBox="1"/>
          <p:nvPr/>
        </p:nvSpPr>
        <p:spPr>
          <a:xfrm>
            <a:off x="7398246" y="2977297"/>
            <a:ext cx="2286000" cy="830997"/>
          </a:xfrm>
          <a:prstGeom prst="rect">
            <a:avLst/>
          </a:prstGeom>
          <a:noFill/>
        </p:spPr>
        <p:txBody>
          <a:bodyPr wrap="square" rtlCol="0">
            <a:spAutoFit/>
          </a:bodyPr>
          <a:lstStyle/>
          <a:p>
            <a:pPr algn="ctr"/>
            <a:r>
              <a:rPr lang="en-US" sz="2400" b="1" dirty="0"/>
              <a:t>Home Rehab &amp; Repair</a:t>
            </a:r>
          </a:p>
        </p:txBody>
      </p:sp>
      <p:sp>
        <p:nvSpPr>
          <p:cNvPr id="43" name="TextBox 42">
            <a:extLst>
              <a:ext uri="{FF2B5EF4-FFF2-40B4-BE49-F238E27FC236}">
                <a16:creationId xmlns:a16="http://schemas.microsoft.com/office/drawing/2014/main" id="{0F978665-0D38-ABC1-C389-4E6BDA494CA4}"/>
              </a:ext>
            </a:extLst>
          </p:cNvPr>
          <p:cNvSpPr txBox="1"/>
          <p:nvPr/>
        </p:nvSpPr>
        <p:spPr>
          <a:xfrm>
            <a:off x="7398615" y="4001678"/>
            <a:ext cx="2285631" cy="2585323"/>
          </a:xfrm>
          <a:prstGeom prst="rect">
            <a:avLst/>
          </a:prstGeom>
          <a:noFill/>
        </p:spPr>
        <p:txBody>
          <a:bodyPr wrap="square" rtlCol="0">
            <a:spAutoFit/>
          </a:bodyPr>
          <a:lstStyle/>
          <a:p>
            <a:pPr algn="ctr"/>
            <a:r>
              <a:rPr lang="en-US" b="1" dirty="0"/>
              <a:t>4,705 vacant homes </a:t>
            </a:r>
            <a:r>
              <a:rPr lang="en-US" dirty="0"/>
              <a:t>maintained or demolished</a:t>
            </a:r>
          </a:p>
          <a:p>
            <a:pPr algn="ctr"/>
            <a:endParaRPr lang="en-US" dirty="0"/>
          </a:p>
          <a:p>
            <a:pPr algn="ctr"/>
            <a:r>
              <a:rPr lang="en-US" b="1" dirty="0"/>
              <a:t>600</a:t>
            </a:r>
            <a:r>
              <a:rPr lang="en-US" dirty="0"/>
              <a:t> homes repaired/modified</a:t>
            </a:r>
          </a:p>
          <a:p>
            <a:pPr algn="ctr"/>
            <a:endParaRPr lang="en-US" dirty="0"/>
          </a:p>
          <a:p>
            <a:pPr algn="ctr"/>
            <a:r>
              <a:rPr lang="en-US" b="1" dirty="0"/>
              <a:t>$48.3 million </a:t>
            </a:r>
            <a:r>
              <a:rPr lang="en-US" dirty="0"/>
              <a:t>in revitalization grants</a:t>
            </a:r>
          </a:p>
        </p:txBody>
      </p:sp>
      <p:pic>
        <p:nvPicPr>
          <p:cNvPr id="44" name="Picture 43">
            <a:extLst>
              <a:ext uri="{FF2B5EF4-FFF2-40B4-BE49-F238E27FC236}">
                <a16:creationId xmlns:a16="http://schemas.microsoft.com/office/drawing/2014/main" id="{F0A88F21-27FE-9065-3CC3-4AFF5AD043F8}"/>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0305415" y="1630680"/>
            <a:ext cx="1188720" cy="1188720"/>
          </a:xfrm>
          <a:prstGeom prst="rect">
            <a:avLst/>
          </a:prstGeom>
        </p:spPr>
      </p:pic>
      <p:sp>
        <p:nvSpPr>
          <p:cNvPr id="45" name="TextBox 44">
            <a:extLst>
              <a:ext uri="{FF2B5EF4-FFF2-40B4-BE49-F238E27FC236}">
                <a16:creationId xmlns:a16="http://schemas.microsoft.com/office/drawing/2014/main" id="{DA6475E9-79E6-A771-D095-A080F35824FE}"/>
              </a:ext>
            </a:extLst>
          </p:cNvPr>
          <p:cNvSpPr txBox="1"/>
          <p:nvPr/>
        </p:nvSpPr>
        <p:spPr>
          <a:xfrm>
            <a:off x="9829800" y="2966303"/>
            <a:ext cx="2286000" cy="830997"/>
          </a:xfrm>
          <a:prstGeom prst="rect">
            <a:avLst/>
          </a:prstGeom>
          <a:noFill/>
        </p:spPr>
        <p:txBody>
          <a:bodyPr wrap="square" rtlCol="0">
            <a:spAutoFit/>
          </a:bodyPr>
          <a:lstStyle/>
          <a:p>
            <a:pPr algn="ctr"/>
            <a:r>
              <a:rPr lang="en-US" sz="2400" b="1" dirty="0"/>
              <a:t>Community Revitalization</a:t>
            </a:r>
          </a:p>
        </p:txBody>
      </p:sp>
      <p:sp>
        <p:nvSpPr>
          <p:cNvPr id="47" name="TextBox 46">
            <a:extLst>
              <a:ext uri="{FF2B5EF4-FFF2-40B4-BE49-F238E27FC236}">
                <a16:creationId xmlns:a16="http://schemas.microsoft.com/office/drawing/2014/main" id="{604B6E47-1717-61AD-2AA1-D167618BC238}"/>
              </a:ext>
            </a:extLst>
          </p:cNvPr>
          <p:cNvSpPr txBox="1"/>
          <p:nvPr/>
        </p:nvSpPr>
        <p:spPr>
          <a:xfrm>
            <a:off x="9819011" y="3944203"/>
            <a:ext cx="2285631" cy="1200329"/>
          </a:xfrm>
          <a:prstGeom prst="rect">
            <a:avLst/>
          </a:prstGeom>
          <a:noFill/>
        </p:spPr>
        <p:txBody>
          <a:bodyPr wrap="square" rtlCol="0">
            <a:spAutoFit/>
          </a:bodyPr>
          <a:lstStyle/>
          <a:p>
            <a:pPr algn="ctr"/>
            <a:r>
              <a:rPr lang="en-US" b="1" dirty="0"/>
              <a:t>20 planning partnerships </a:t>
            </a:r>
          </a:p>
          <a:p>
            <a:pPr algn="ctr"/>
            <a:r>
              <a:rPr lang="en-US" dirty="0"/>
              <a:t>in central and southern Illinois. </a:t>
            </a:r>
          </a:p>
        </p:txBody>
      </p:sp>
    </p:spTree>
    <p:extLst>
      <p:ext uri="{BB962C8B-B14F-4D97-AF65-F5344CB8AC3E}">
        <p14:creationId xmlns:p14="http://schemas.microsoft.com/office/powerpoint/2010/main" val="1270460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E421D4-7C9E-BC8B-2A0B-15BE5B3E288C}"/>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C85CAB68-6E7C-18AB-663F-FD21AC43EAB4}"/>
              </a:ext>
            </a:extLst>
          </p:cNvPr>
          <p:cNvSpPr txBox="1"/>
          <p:nvPr/>
        </p:nvSpPr>
        <p:spPr>
          <a:xfrm>
            <a:off x="457200" y="2522122"/>
            <a:ext cx="6705600" cy="4107278"/>
          </a:xfrm>
          <a:prstGeom prst="rect">
            <a:avLst/>
          </a:prstGeom>
          <a:noFill/>
        </p:spPr>
        <p:txBody>
          <a:bodyPr wrap="square" rtlCol="0">
            <a:spAutoFit/>
          </a:bodyPr>
          <a:lstStyle/>
          <a:p>
            <a:pPr marL="285750" indent="-285750">
              <a:lnSpc>
                <a:spcPct val="150000"/>
              </a:lnSpc>
              <a:buSzPct val="125000"/>
              <a:buFont typeface="Arial" panose="020B0604020202020204" pitchFamily="34" charset="0"/>
              <a:buChar char="•"/>
            </a:pPr>
            <a:r>
              <a:rPr lang="en-US" sz="2000" dirty="0">
                <a:latin typeface="Calibri" panose="020F0502020204030204" pitchFamily="34" charset="0"/>
                <a:cs typeface="Calibri" panose="020F0502020204030204" pitchFamily="34" charset="0"/>
              </a:rPr>
              <a:t>IHDA provides grants that help Illinois homeowners make health- and safety-related repairs and accessibility modifications. </a:t>
            </a:r>
          </a:p>
          <a:p>
            <a:pPr marL="285750" indent="-285750">
              <a:lnSpc>
                <a:spcPct val="150000"/>
              </a:lnSpc>
              <a:buSzPct val="125000"/>
              <a:buFont typeface="Arial" panose="020B0604020202020204" pitchFamily="34" charset="0"/>
              <a:buChar char="•"/>
            </a:pPr>
            <a:endParaRPr lang="en-US" sz="800" dirty="0">
              <a:latin typeface="Calibri" panose="020F0502020204030204" pitchFamily="34" charset="0"/>
              <a:cs typeface="Calibri" panose="020F0502020204030204" pitchFamily="34" charset="0"/>
            </a:endParaRPr>
          </a:p>
          <a:p>
            <a:pPr marL="285750" indent="-285750">
              <a:lnSpc>
                <a:spcPct val="150000"/>
              </a:lnSpc>
              <a:buSzPct val="125000"/>
              <a:buFont typeface="Arial" panose="020B0604020202020204" pitchFamily="34" charset="0"/>
              <a:buChar char="•"/>
            </a:pPr>
            <a:r>
              <a:rPr lang="en-US" sz="2000" dirty="0">
                <a:latin typeface="Calibri" panose="020F0502020204030204" pitchFamily="34" charset="0"/>
                <a:cs typeface="Calibri" panose="020F0502020204030204" pitchFamily="34" charset="0"/>
              </a:rPr>
              <a:t>IHDA provides grants that help local governments acquire, renovate, or demolish vacant residential properties.</a:t>
            </a:r>
          </a:p>
          <a:p>
            <a:pPr marL="285750" indent="-285750">
              <a:lnSpc>
                <a:spcPct val="150000"/>
              </a:lnSpc>
              <a:buSzPct val="125000"/>
              <a:buFont typeface="Arial" panose="020B0604020202020204" pitchFamily="34" charset="0"/>
              <a:buChar char="•"/>
            </a:pPr>
            <a:endParaRPr lang="en-US" sz="800" dirty="0">
              <a:latin typeface="Calibri" panose="020F0502020204030204" pitchFamily="34" charset="0"/>
              <a:cs typeface="Calibri" panose="020F0502020204030204" pitchFamily="34" charset="0"/>
            </a:endParaRPr>
          </a:p>
          <a:p>
            <a:pPr marL="285750" indent="-285750">
              <a:lnSpc>
                <a:spcPct val="150000"/>
              </a:lnSpc>
              <a:buSzPct val="125000"/>
              <a:buFont typeface="Arial" panose="020B0604020202020204" pitchFamily="34" charset="0"/>
              <a:buChar char="•"/>
            </a:pPr>
            <a:r>
              <a:rPr lang="en-US" sz="2000" dirty="0">
                <a:latin typeface="Calibri" panose="020F0502020204030204" pitchFamily="34" charset="0"/>
                <a:cs typeface="Calibri" panose="020F0502020204030204" pitchFamily="34" charset="0"/>
              </a:rPr>
              <a:t>IHDA engages in long-term planning partnerships to help communities understand local housing needs and plan for future development. </a:t>
            </a:r>
          </a:p>
        </p:txBody>
      </p:sp>
      <p:sp>
        <p:nvSpPr>
          <p:cNvPr id="9" name="TextBox 8">
            <a:extLst>
              <a:ext uri="{FF2B5EF4-FFF2-40B4-BE49-F238E27FC236}">
                <a16:creationId xmlns:a16="http://schemas.microsoft.com/office/drawing/2014/main" id="{8727F172-5A8E-2FDF-3525-545DBFC8DB79}"/>
              </a:ext>
            </a:extLst>
          </p:cNvPr>
          <p:cNvSpPr txBox="1"/>
          <p:nvPr/>
        </p:nvSpPr>
        <p:spPr>
          <a:xfrm>
            <a:off x="762000" y="1371600"/>
            <a:ext cx="6659320" cy="1200329"/>
          </a:xfrm>
          <a:prstGeom prst="rect">
            <a:avLst/>
          </a:prstGeom>
          <a:noFill/>
        </p:spPr>
        <p:txBody>
          <a:bodyPr wrap="square" rtlCol="0">
            <a:spAutoFit/>
          </a:bodyPr>
          <a:lstStyle/>
          <a:p>
            <a:r>
              <a:rPr lang="en-US" sz="3600" b="1" dirty="0">
                <a:latin typeface="Calibri" panose="020F0502020204030204" pitchFamily="34" charset="0"/>
                <a:cs typeface="Calibri" panose="020F0502020204030204" pitchFamily="34" charset="0"/>
              </a:rPr>
              <a:t>Community Revitalization &amp; Planning</a:t>
            </a:r>
            <a:endParaRPr lang="en-US" sz="3600" dirty="0">
              <a:latin typeface="Calibri" panose="020F0502020204030204" pitchFamily="34" charset="0"/>
              <a:cs typeface="Calibri" panose="020F0502020204030204" pitchFamily="34" charset="0"/>
            </a:endParaRPr>
          </a:p>
        </p:txBody>
      </p:sp>
      <p:sp>
        <p:nvSpPr>
          <p:cNvPr id="11" name="Rectangle">
            <a:extLst>
              <a:ext uri="{FF2B5EF4-FFF2-40B4-BE49-F238E27FC236}">
                <a16:creationId xmlns:a16="http://schemas.microsoft.com/office/drawing/2014/main" id="{A9838674-EDDA-4CEA-F2CF-2AE48EAA5184}"/>
              </a:ext>
            </a:extLst>
          </p:cNvPr>
          <p:cNvSpPr/>
          <p:nvPr/>
        </p:nvSpPr>
        <p:spPr>
          <a:xfrm>
            <a:off x="8991600" y="1143000"/>
            <a:ext cx="3200400" cy="5715000"/>
          </a:xfrm>
          <a:prstGeom prst="rect">
            <a:avLst/>
          </a:prstGeom>
          <a:solidFill>
            <a:srgbClr val="8D98C2">
              <a:alpha val="70000"/>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pic>
        <p:nvPicPr>
          <p:cNvPr id="3" name="Picture 2">
            <a:extLst>
              <a:ext uri="{FF2B5EF4-FFF2-40B4-BE49-F238E27FC236}">
                <a16:creationId xmlns:a16="http://schemas.microsoft.com/office/drawing/2014/main" id="{55CEEA71-612C-57A7-B9C9-310A8501F3A6}"/>
              </a:ext>
            </a:extLst>
          </p:cNvPr>
          <p:cNvPicPr>
            <a:picLocks noChangeAspect="1"/>
          </p:cNvPicPr>
          <p:nvPr/>
        </p:nvPicPr>
        <p:blipFill>
          <a:blip r:embed="rId3" cstate="print">
            <a:extLst>
              <a:ext uri="{28A0092B-C50C-407E-A947-70E740481C1C}">
                <a14:useLocalDpi xmlns:a14="http://schemas.microsoft.com/office/drawing/2010/main" val="0"/>
              </a:ext>
            </a:extLst>
          </a:blip>
          <a:srcRect l="25005" t="1155" r="16406" b="7071"/>
          <a:stretch>
            <a:fillRect/>
          </a:stretch>
        </p:blipFill>
        <p:spPr>
          <a:xfrm>
            <a:off x="7245131" y="1600200"/>
            <a:ext cx="4642069" cy="4846320"/>
          </a:xfrm>
          <a:prstGeom prst="roundRect">
            <a:avLst>
              <a:gd name="adj" fmla="val 9027"/>
            </a:avLst>
          </a:prstGeom>
        </p:spPr>
      </p:pic>
      <p:sp>
        <p:nvSpPr>
          <p:cNvPr id="2" name="TextBox 1">
            <a:extLst>
              <a:ext uri="{FF2B5EF4-FFF2-40B4-BE49-F238E27FC236}">
                <a16:creationId xmlns:a16="http://schemas.microsoft.com/office/drawing/2014/main" id="{80CAFACD-2522-1FA0-853B-4EED395C969C}"/>
              </a:ext>
            </a:extLst>
          </p:cNvPr>
          <p:cNvSpPr txBox="1"/>
          <p:nvPr/>
        </p:nvSpPr>
        <p:spPr>
          <a:xfrm>
            <a:off x="8763000" y="6400800"/>
            <a:ext cx="3445933" cy="523220"/>
          </a:xfrm>
          <a:prstGeom prst="rect">
            <a:avLst/>
          </a:prstGeom>
          <a:noFill/>
        </p:spPr>
        <p:txBody>
          <a:bodyPr wrap="square" rtlCol="0">
            <a:spAutoFit/>
          </a:bodyPr>
          <a:lstStyle/>
          <a:p>
            <a:pPr algn="ctr"/>
            <a:r>
              <a:rPr lang="en-US" sz="1400" b="1" i="1" dirty="0"/>
              <a:t>Home Repair &amp; Accessibility Program, Bloomington</a:t>
            </a:r>
          </a:p>
        </p:txBody>
      </p:sp>
    </p:spTree>
    <p:extLst>
      <p:ext uri="{BB962C8B-B14F-4D97-AF65-F5344CB8AC3E}">
        <p14:creationId xmlns:p14="http://schemas.microsoft.com/office/powerpoint/2010/main" val="40855024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284</TotalTime>
  <Words>2194</Words>
  <Application>Microsoft Office PowerPoint</Application>
  <PresentationFormat>Widescreen</PresentationFormat>
  <Paragraphs>373</Paragraphs>
  <Slides>36</Slides>
  <Notes>35</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36</vt:i4>
      </vt:variant>
    </vt:vector>
  </HeadingPairs>
  <TitlesOfParts>
    <vt:vector size="46" baseType="lpstr">
      <vt:lpstr>Aptos</vt:lpstr>
      <vt:lpstr>Aptos Display</vt:lpstr>
      <vt:lpstr>Arial</vt:lpstr>
      <vt:lpstr>Calibri</vt:lpstr>
      <vt:lpstr>Courier New</vt:lpstr>
      <vt:lpstr>Heebo</vt:lpstr>
      <vt:lpstr>Open Sans</vt:lpstr>
      <vt:lpstr>Roboto</vt:lpstr>
      <vt:lpstr>Office Theme</vt:lpstr>
      <vt:lpstr>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Kristopher Walton</dc:creator>
  <cp:lastModifiedBy>Kristopher Walton</cp:lastModifiedBy>
  <cp:revision>9</cp:revision>
  <dcterms:created xsi:type="dcterms:W3CDTF">2025-09-18T14:20:51Z</dcterms:created>
  <dcterms:modified xsi:type="dcterms:W3CDTF">2025-09-23T16:18:09Z</dcterms:modified>
</cp:coreProperties>
</file>