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0"/>
  </p:notesMasterIdLst>
  <p:handoutMasterIdLst>
    <p:handoutMasterId r:id="rId41"/>
  </p:handoutMasterIdLst>
  <p:sldIdLst>
    <p:sldId id="257" r:id="rId3"/>
    <p:sldId id="258" r:id="rId4"/>
    <p:sldId id="259" r:id="rId5"/>
    <p:sldId id="50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510" r:id="rId19"/>
    <p:sldId id="471" r:id="rId20"/>
    <p:sldId id="472" r:id="rId21"/>
    <p:sldId id="473" r:id="rId22"/>
    <p:sldId id="505" r:id="rId23"/>
    <p:sldId id="491" r:id="rId24"/>
    <p:sldId id="492" r:id="rId25"/>
    <p:sldId id="493" r:id="rId26"/>
    <p:sldId id="494" r:id="rId27"/>
    <p:sldId id="495" r:id="rId28"/>
    <p:sldId id="506" r:id="rId29"/>
    <p:sldId id="497" r:id="rId30"/>
    <p:sldId id="498" r:id="rId31"/>
    <p:sldId id="508" r:id="rId32"/>
    <p:sldId id="500" r:id="rId33"/>
    <p:sldId id="501" r:id="rId34"/>
    <p:sldId id="502" r:id="rId35"/>
    <p:sldId id="503" r:id="rId36"/>
    <p:sldId id="504" r:id="rId37"/>
    <p:sldId id="384" r:id="rId38"/>
    <p:sldId id="290"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12" d="100"/>
          <a:sy n="112" d="100"/>
        </p:scale>
        <p:origin x="48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46238D-057F-4ECD-94C8-53921736DC51}" type="doc">
      <dgm:prSet loTypeId="urn:microsoft.com/office/officeart/2005/8/layout/cycle3" loCatId="cycle" qsTypeId="urn:microsoft.com/office/officeart/2005/8/quickstyle/3d2" qsCatId="3D" csTypeId="urn:microsoft.com/office/officeart/2005/8/colors/colorful5" csCatId="colorful" phldr="1"/>
      <dgm:spPr/>
      <dgm:t>
        <a:bodyPr/>
        <a:lstStyle/>
        <a:p>
          <a:endParaRPr lang="en-US"/>
        </a:p>
      </dgm:t>
    </dgm:pt>
    <dgm:pt modelId="{94177317-512C-4E81-92E3-88DD31764709}">
      <dgm:prSet phldrT="[Text]" custT="1"/>
      <dgm:spPr>
        <a:solidFill>
          <a:schemeClr val="bg2">
            <a:lumMod val="20000"/>
            <a:lumOff val="80000"/>
          </a:schemeClr>
        </a:solidFill>
      </dgm:spPr>
      <dgm:t>
        <a:bodyPr/>
        <a:lstStyle/>
        <a:p>
          <a:r>
            <a:rPr lang="en-US" sz="2000" dirty="0">
              <a:solidFill>
                <a:schemeClr val="bg2">
                  <a:lumMod val="60000"/>
                  <a:lumOff val="40000"/>
                </a:schemeClr>
              </a:solidFill>
              <a:latin typeface="+mj-lt"/>
            </a:rPr>
            <a:t>Meet with Local Steering Committee </a:t>
          </a:r>
        </a:p>
      </dgm:t>
    </dgm:pt>
    <dgm:pt modelId="{606170E3-502F-42F9-95B3-D33A1B1AD4D8}" type="parTrans" cxnId="{EB3C9A52-BDE2-4556-9B5C-92C6D04A4F00}">
      <dgm:prSet/>
      <dgm:spPr/>
      <dgm:t>
        <a:bodyPr/>
        <a:lstStyle/>
        <a:p>
          <a:endParaRPr lang="en-US" sz="2400"/>
        </a:p>
      </dgm:t>
    </dgm:pt>
    <dgm:pt modelId="{E0089884-D9E8-4706-B007-E2A94496B83E}" type="sibTrans" cxnId="{EB3C9A52-BDE2-4556-9B5C-92C6D04A4F00}">
      <dgm:prSet/>
      <dgm:spPr/>
      <dgm:t>
        <a:bodyPr/>
        <a:lstStyle/>
        <a:p>
          <a:endParaRPr lang="en-US" sz="2400"/>
        </a:p>
      </dgm:t>
    </dgm:pt>
    <dgm:pt modelId="{B4EA5C3A-0005-40B5-95E5-9D6032D3C55D}">
      <dgm:prSet phldrT="[Text]" custT="1"/>
      <dgm:spPr>
        <a:solidFill>
          <a:schemeClr val="bg2">
            <a:lumMod val="60000"/>
            <a:lumOff val="40000"/>
          </a:schemeClr>
        </a:solidFill>
      </dgm:spPr>
      <dgm:t>
        <a:bodyPr/>
        <a:lstStyle/>
        <a:p>
          <a:pPr>
            <a:lnSpc>
              <a:spcPct val="90000"/>
            </a:lnSpc>
            <a:spcAft>
              <a:spcPct val="35000"/>
            </a:spcAft>
          </a:pPr>
          <a:r>
            <a:rPr lang="en-US" sz="2000" dirty="0">
              <a:solidFill>
                <a:schemeClr val="tx1"/>
              </a:solidFill>
              <a:latin typeface="+mj-lt"/>
            </a:rPr>
            <a:t>Where do we want to be?</a:t>
          </a:r>
          <a:endParaRPr lang="en-US" sz="2400" dirty="0">
            <a:solidFill>
              <a:schemeClr val="tx1"/>
            </a:solidFill>
            <a:latin typeface="+mj-lt"/>
          </a:endParaRPr>
        </a:p>
      </dgm:t>
    </dgm:pt>
    <dgm:pt modelId="{6BF7C0CC-BEDC-44F3-9E92-0919DE0C174E}" type="parTrans" cxnId="{1C38C0CD-D7C5-49CA-AAC8-FF53ECF4218F}">
      <dgm:prSet/>
      <dgm:spPr/>
      <dgm:t>
        <a:bodyPr/>
        <a:lstStyle/>
        <a:p>
          <a:endParaRPr lang="en-US" sz="2400"/>
        </a:p>
      </dgm:t>
    </dgm:pt>
    <dgm:pt modelId="{1728AC9B-8614-4CAF-B186-EDED54C01FC7}" type="sibTrans" cxnId="{1C38C0CD-D7C5-49CA-AAC8-FF53ECF4218F}">
      <dgm:prSet/>
      <dgm:spPr/>
      <dgm:t>
        <a:bodyPr/>
        <a:lstStyle/>
        <a:p>
          <a:endParaRPr lang="en-US" sz="2400"/>
        </a:p>
      </dgm:t>
    </dgm:pt>
    <dgm:pt modelId="{6271AE91-83F1-4661-9A85-A3A274D5FC6B}">
      <dgm:prSet phldrT="[Text]" custT="1"/>
      <dgm:spPr>
        <a:solidFill>
          <a:srgbClr val="3176C9"/>
        </a:solidFill>
      </dgm:spPr>
      <dgm:t>
        <a:bodyPr/>
        <a:lstStyle/>
        <a:p>
          <a:pPr>
            <a:lnSpc>
              <a:spcPct val="100000"/>
            </a:lnSpc>
            <a:spcAft>
              <a:spcPts val="0"/>
            </a:spcAft>
          </a:pPr>
          <a:r>
            <a:rPr lang="en-US" sz="2000" dirty="0">
              <a:latin typeface="+mj-lt"/>
            </a:rPr>
            <a:t>How do we get there?</a:t>
          </a:r>
          <a:endParaRPr lang="en-US" sz="2400" dirty="0">
            <a:latin typeface="+mj-lt"/>
          </a:endParaRPr>
        </a:p>
      </dgm:t>
    </dgm:pt>
    <dgm:pt modelId="{442A6F0B-E12D-4201-A95C-21712EAB6ABE}" type="parTrans" cxnId="{4B18A328-B9D2-4714-A525-D152D3E1B4CE}">
      <dgm:prSet/>
      <dgm:spPr/>
      <dgm:t>
        <a:bodyPr/>
        <a:lstStyle/>
        <a:p>
          <a:endParaRPr lang="en-US" sz="2400"/>
        </a:p>
      </dgm:t>
    </dgm:pt>
    <dgm:pt modelId="{0FB0EBD1-54A2-4F4B-AC1E-F6FC6C0733F1}" type="sibTrans" cxnId="{4B18A328-B9D2-4714-A525-D152D3E1B4CE}">
      <dgm:prSet/>
      <dgm:spPr/>
      <dgm:t>
        <a:bodyPr/>
        <a:lstStyle/>
        <a:p>
          <a:endParaRPr lang="en-US" sz="2400"/>
        </a:p>
      </dgm:t>
    </dgm:pt>
    <dgm:pt modelId="{0BBECCE4-B5DE-438F-9C30-E4780964EF6D}">
      <dgm:prSet phldrT="[Text]" custT="1"/>
      <dgm:spPr>
        <a:solidFill>
          <a:srgbClr val="2863AA"/>
        </a:solidFill>
      </dgm:spPr>
      <dgm:t>
        <a:bodyPr/>
        <a:lstStyle/>
        <a:p>
          <a:r>
            <a:rPr lang="en-US" sz="2000" dirty="0">
              <a:latin typeface="+mj-lt"/>
            </a:rPr>
            <a:t>Making it Happen!</a:t>
          </a:r>
          <a:endParaRPr lang="en-US" sz="2400" dirty="0">
            <a:latin typeface="+mj-lt"/>
          </a:endParaRPr>
        </a:p>
      </dgm:t>
    </dgm:pt>
    <dgm:pt modelId="{791DB59D-FED6-48DC-914B-BCC0618D2C44}" type="parTrans" cxnId="{B6068EA5-E07E-4354-B5CA-5F42F4192BB3}">
      <dgm:prSet/>
      <dgm:spPr/>
      <dgm:t>
        <a:bodyPr/>
        <a:lstStyle/>
        <a:p>
          <a:endParaRPr lang="en-US" sz="2400"/>
        </a:p>
      </dgm:t>
    </dgm:pt>
    <dgm:pt modelId="{B167246A-5BAA-48AB-AA6B-5E76433A5D73}" type="sibTrans" cxnId="{B6068EA5-E07E-4354-B5CA-5F42F4192BB3}">
      <dgm:prSet/>
      <dgm:spPr/>
      <dgm:t>
        <a:bodyPr/>
        <a:lstStyle/>
        <a:p>
          <a:endParaRPr lang="en-US" sz="2400"/>
        </a:p>
      </dgm:t>
    </dgm:pt>
    <dgm:pt modelId="{506B40DE-85D8-49BD-8E42-71F776F5CB2D}">
      <dgm:prSet phldrT="[Text]" custT="1"/>
      <dgm:spPr>
        <a:solidFill>
          <a:schemeClr val="bg2">
            <a:lumMod val="40000"/>
            <a:lumOff val="60000"/>
          </a:schemeClr>
        </a:solidFill>
      </dgm:spPr>
      <dgm:t>
        <a:bodyPr/>
        <a:lstStyle/>
        <a:p>
          <a:r>
            <a:rPr lang="en-US" sz="2000" dirty="0">
              <a:solidFill>
                <a:schemeClr val="tx1"/>
              </a:solidFill>
              <a:latin typeface="+mj-lt"/>
            </a:rPr>
            <a:t>Where are we now?</a:t>
          </a:r>
          <a:endParaRPr lang="en-US" sz="2400" dirty="0">
            <a:solidFill>
              <a:schemeClr val="tx1"/>
            </a:solidFill>
            <a:latin typeface="+mj-lt"/>
          </a:endParaRPr>
        </a:p>
      </dgm:t>
    </dgm:pt>
    <dgm:pt modelId="{1E479770-75F5-43D7-838F-540F0E40A454}" type="parTrans" cxnId="{A0CE460D-2922-4779-8A3D-6A825F3E8BB3}">
      <dgm:prSet/>
      <dgm:spPr/>
      <dgm:t>
        <a:bodyPr/>
        <a:lstStyle/>
        <a:p>
          <a:endParaRPr lang="en-US" sz="2400"/>
        </a:p>
      </dgm:t>
    </dgm:pt>
    <dgm:pt modelId="{8967825B-E995-4EB5-8889-D3BFEEB8280F}" type="sibTrans" cxnId="{A0CE460D-2922-4779-8A3D-6A825F3E8BB3}">
      <dgm:prSet/>
      <dgm:spPr/>
      <dgm:t>
        <a:bodyPr/>
        <a:lstStyle/>
        <a:p>
          <a:endParaRPr lang="en-US" sz="2400"/>
        </a:p>
      </dgm:t>
    </dgm:pt>
    <dgm:pt modelId="{CBC31109-D038-4BAA-BFEE-475FA87427DD}">
      <dgm:prSet phldrT="[Text]" custT="1"/>
      <dgm:spPr>
        <a:solidFill>
          <a:srgbClr val="245590"/>
        </a:solidFill>
      </dgm:spPr>
      <dgm:t>
        <a:bodyPr/>
        <a:lstStyle/>
        <a:p>
          <a:r>
            <a:rPr lang="en-US" sz="2000" dirty="0">
              <a:latin typeface="+mj-lt"/>
            </a:rPr>
            <a:t>Community-Led Town Meeting</a:t>
          </a:r>
        </a:p>
      </dgm:t>
    </dgm:pt>
    <dgm:pt modelId="{D862EB43-D212-46DA-8BEC-408DF7A16D02}" type="parTrans" cxnId="{CD9D202A-68FF-4790-AAA6-48D36770AACD}">
      <dgm:prSet/>
      <dgm:spPr/>
      <dgm:t>
        <a:bodyPr/>
        <a:lstStyle/>
        <a:p>
          <a:endParaRPr lang="en-US" sz="2400"/>
        </a:p>
      </dgm:t>
    </dgm:pt>
    <dgm:pt modelId="{DB834D9C-EDC3-41AC-BA84-A11D247A5DD5}" type="sibTrans" cxnId="{CD9D202A-68FF-4790-AAA6-48D36770AACD}">
      <dgm:prSet/>
      <dgm:spPr/>
      <dgm:t>
        <a:bodyPr/>
        <a:lstStyle/>
        <a:p>
          <a:endParaRPr lang="en-US" sz="2400"/>
        </a:p>
      </dgm:t>
    </dgm:pt>
    <dgm:pt modelId="{F53B8401-7781-4C83-AE76-3E0B5DB783E6}">
      <dgm:prSet phldrT="[Text]" custT="1"/>
      <dgm:spPr>
        <a:solidFill>
          <a:srgbClr val="1B416F"/>
        </a:solidFill>
      </dgm:spPr>
      <dgm:t>
        <a:bodyPr/>
        <a:lstStyle/>
        <a:p>
          <a:r>
            <a:rPr lang="en-US" sz="2000" dirty="0">
              <a:latin typeface="+mj-lt"/>
            </a:rPr>
            <a:t>To the Future!</a:t>
          </a:r>
        </a:p>
      </dgm:t>
    </dgm:pt>
    <dgm:pt modelId="{C494479D-50EC-4818-A5CC-C5078C55F38D}" type="parTrans" cxnId="{D094372D-C09B-47E3-809E-72B0B8F85DE4}">
      <dgm:prSet/>
      <dgm:spPr/>
      <dgm:t>
        <a:bodyPr/>
        <a:lstStyle/>
        <a:p>
          <a:endParaRPr lang="en-US"/>
        </a:p>
      </dgm:t>
    </dgm:pt>
    <dgm:pt modelId="{D3D5D77E-AA69-451E-A707-63A28D83D597}" type="sibTrans" cxnId="{D094372D-C09B-47E3-809E-72B0B8F85DE4}">
      <dgm:prSet/>
      <dgm:spPr/>
      <dgm:t>
        <a:bodyPr/>
        <a:lstStyle/>
        <a:p>
          <a:endParaRPr lang="en-US"/>
        </a:p>
      </dgm:t>
    </dgm:pt>
    <dgm:pt modelId="{35428EFC-53E0-404E-A908-17E42A3001A5}" type="pres">
      <dgm:prSet presAssocID="{D646238D-057F-4ECD-94C8-53921736DC51}" presName="Name0" presStyleCnt="0">
        <dgm:presLayoutVars>
          <dgm:dir/>
          <dgm:resizeHandles val="exact"/>
        </dgm:presLayoutVars>
      </dgm:prSet>
      <dgm:spPr/>
    </dgm:pt>
    <dgm:pt modelId="{6DA2B91F-EFE9-4DA9-8C3A-EA1876E27168}" type="pres">
      <dgm:prSet presAssocID="{D646238D-057F-4ECD-94C8-53921736DC51}" presName="cycle" presStyleCnt="0"/>
      <dgm:spPr/>
    </dgm:pt>
    <dgm:pt modelId="{255170A5-E17A-492F-9D24-E83F0AF1F7BE}" type="pres">
      <dgm:prSet presAssocID="{94177317-512C-4E81-92E3-88DD31764709}" presName="nodeFirstNode" presStyleLbl="node1" presStyleIdx="0" presStyleCnt="7" custScaleX="113046" custRadScaleRad="100293" custRadScaleInc="11749">
        <dgm:presLayoutVars>
          <dgm:bulletEnabled val="1"/>
        </dgm:presLayoutVars>
      </dgm:prSet>
      <dgm:spPr/>
    </dgm:pt>
    <dgm:pt modelId="{3C02D8BA-6047-4DCC-8B61-BD50E86F58F8}" type="pres">
      <dgm:prSet presAssocID="{E0089884-D9E8-4706-B007-E2A94496B83E}" presName="sibTransFirstNode" presStyleLbl="bgShp" presStyleIdx="0" presStyleCnt="1" custLinFactNeighborX="921" custLinFactNeighborY="2193"/>
      <dgm:spPr/>
    </dgm:pt>
    <dgm:pt modelId="{D70BC68C-F094-4B6D-8D20-1EE7C391B216}" type="pres">
      <dgm:prSet presAssocID="{506B40DE-85D8-49BD-8E42-71F776F5CB2D}" presName="nodeFollowingNodes" presStyleLbl="node1" presStyleIdx="1" presStyleCnt="7" custScaleX="125901" custScaleY="129733" custRadScaleRad="117407" custRadScaleInc="27100">
        <dgm:presLayoutVars>
          <dgm:bulletEnabled val="1"/>
        </dgm:presLayoutVars>
      </dgm:prSet>
      <dgm:spPr/>
    </dgm:pt>
    <dgm:pt modelId="{6B0CE21A-4BA7-4230-965A-CF8290C40266}" type="pres">
      <dgm:prSet presAssocID="{B4EA5C3A-0005-40B5-95E5-9D6032D3C55D}" presName="nodeFollowingNodes" presStyleLbl="node1" presStyleIdx="2" presStyleCnt="7" custScaleX="126037" custScaleY="141578" custRadScaleRad="107653" custRadScaleInc="-10389">
        <dgm:presLayoutVars>
          <dgm:bulletEnabled val="1"/>
        </dgm:presLayoutVars>
      </dgm:prSet>
      <dgm:spPr/>
    </dgm:pt>
    <dgm:pt modelId="{DD6E6958-D718-4B37-B385-971C94099444}" type="pres">
      <dgm:prSet presAssocID="{6271AE91-83F1-4661-9A85-A3A274D5FC6B}" presName="nodeFollowingNodes" presStyleLbl="node1" presStyleIdx="3" presStyleCnt="7" custScaleX="122350" custScaleY="126139" custRadScaleRad="115900" custRadScaleInc="-36767">
        <dgm:presLayoutVars>
          <dgm:bulletEnabled val="1"/>
        </dgm:presLayoutVars>
      </dgm:prSet>
      <dgm:spPr/>
    </dgm:pt>
    <dgm:pt modelId="{95D7FE5F-E580-4673-8057-6D34D3623420}" type="pres">
      <dgm:prSet presAssocID="{0BBECCE4-B5DE-438F-9C30-E4780964EF6D}" presName="nodeFollowingNodes" presStyleLbl="node1" presStyleIdx="4" presStyleCnt="7" custScaleX="125272" custScaleY="119448" custRadScaleRad="105637" custRadScaleInc="24715">
        <dgm:presLayoutVars>
          <dgm:bulletEnabled val="1"/>
        </dgm:presLayoutVars>
      </dgm:prSet>
      <dgm:spPr/>
    </dgm:pt>
    <dgm:pt modelId="{EE519880-3EFD-400B-99A0-CE132EC1BF62}" type="pres">
      <dgm:prSet presAssocID="{CBC31109-D038-4BAA-BFEE-475FA87427DD}" presName="nodeFollowingNodes" presStyleLbl="node1" presStyleIdx="5" presStyleCnt="7" custScaleX="122645" custScaleY="125975" custRadScaleRad="100431" custRadScaleInc="13150">
        <dgm:presLayoutVars>
          <dgm:bulletEnabled val="1"/>
        </dgm:presLayoutVars>
      </dgm:prSet>
      <dgm:spPr/>
    </dgm:pt>
    <dgm:pt modelId="{9C0FB52D-8205-449E-9F31-1BF172623D35}" type="pres">
      <dgm:prSet presAssocID="{F53B8401-7781-4C83-AE76-3E0B5DB783E6}" presName="nodeFollowingNodes" presStyleLbl="node1" presStyleIdx="6" presStyleCnt="7" custScaleX="120204" custScaleY="134631" custRadScaleRad="108441" custRadScaleInc="-18464">
        <dgm:presLayoutVars>
          <dgm:bulletEnabled val="1"/>
        </dgm:presLayoutVars>
      </dgm:prSet>
      <dgm:spPr/>
    </dgm:pt>
  </dgm:ptLst>
  <dgm:cxnLst>
    <dgm:cxn modelId="{BDF50E03-73A8-4B40-8DC8-EC77FE8A3F70}" type="presOf" srcId="{506B40DE-85D8-49BD-8E42-71F776F5CB2D}" destId="{D70BC68C-F094-4B6D-8D20-1EE7C391B216}" srcOrd="0" destOrd="0" presId="urn:microsoft.com/office/officeart/2005/8/layout/cycle3"/>
    <dgm:cxn modelId="{A0CE460D-2922-4779-8A3D-6A825F3E8BB3}" srcId="{D646238D-057F-4ECD-94C8-53921736DC51}" destId="{506B40DE-85D8-49BD-8E42-71F776F5CB2D}" srcOrd="1" destOrd="0" parTransId="{1E479770-75F5-43D7-838F-540F0E40A454}" sibTransId="{8967825B-E995-4EB5-8889-D3BFEEB8280F}"/>
    <dgm:cxn modelId="{4B18A328-B9D2-4714-A525-D152D3E1B4CE}" srcId="{D646238D-057F-4ECD-94C8-53921736DC51}" destId="{6271AE91-83F1-4661-9A85-A3A274D5FC6B}" srcOrd="3" destOrd="0" parTransId="{442A6F0B-E12D-4201-A95C-21712EAB6ABE}" sibTransId="{0FB0EBD1-54A2-4F4B-AC1E-F6FC6C0733F1}"/>
    <dgm:cxn modelId="{CD9D202A-68FF-4790-AAA6-48D36770AACD}" srcId="{D646238D-057F-4ECD-94C8-53921736DC51}" destId="{CBC31109-D038-4BAA-BFEE-475FA87427DD}" srcOrd="5" destOrd="0" parTransId="{D862EB43-D212-46DA-8BEC-408DF7A16D02}" sibTransId="{DB834D9C-EDC3-41AC-BA84-A11D247A5DD5}"/>
    <dgm:cxn modelId="{7202D82B-53B4-4D51-B190-0405D782AFDF}" type="presOf" srcId="{D646238D-057F-4ECD-94C8-53921736DC51}" destId="{35428EFC-53E0-404E-A908-17E42A3001A5}" srcOrd="0" destOrd="0" presId="urn:microsoft.com/office/officeart/2005/8/layout/cycle3"/>
    <dgm:cxn modelId="{D094372D-C09B-47E3-809E-72B0B8F85DE4}" srcId="{D646238D-057F-4ECD-94C8-53921736DC51}" destId="{F53B8401-7781-4C83-AE76-3E0B5DB783E6}" srcOrd="6" destOrd="0" parTransId="{C494479D-50EC-4818-A5CC-C5078C55F38D}" sibTransId="{D3D5D77E-AA69-451E-A707-63A28D83D597}"/>
    <dgm:cxn modelId="{59EF636E-4C23-447A-8285-6C56E4975D9C}" type="presOf" srcId="{CBC31109-D038-4BAA-BFEE-475FA87427DD}" destId="{EE519880-3EFD-400B-99A0-CE132EC1BF62}" srcOrd="0" destOrd="0" presId="urn:microsoft.com/office/officeart/2005/8/layout/cycle3"/>
    <dgm:cxn modelId="{EB3C9A52-BDE2-4556-9B5C-92C6D04A4F00}" srcId="{D646238D-057F-4ECD-94C8-53921736DC51}" destId="{94177317-512C-4E81-92E3-88DD31764709}" srcOrd="0" destOrd="0" parTransId="{606170E3-502F-42F9-95B3-D33A1B1AD4D8}" sibTransId="{E0089884-D9E8-4706-B007-E2A94496B83E}"/>
    <dgm:cxn modelId="{56490353-FC61-47AD-BCE9-382CD4186D06}" type="presOf" srcId="{6271AE91-83F1-4661-9A85-A3A274D5FC6B}" destId="{DD6E6958-D718-4B37-B385-971C94099444}" srcOrd="0" destOrd="0" presId="urn:microsoft.com/office/officeart/2005/8/layout/cycle3"/>
    <dgm:cxn modelId="{C433547A-04AF-44E6-A55B-BF71EDA45D7F}" type="presOf" srcId="{E0089884-D9E8-4706-B007-E2A94496B83E}" destId="{3C02D8BA-6047-4DCC-8B61-BD50E86F58F8}" srcOrd="0" destOrd="0" presId="urn:microsoft.com/office/officeart/2005/8/layout/cycle3"/>
    <dgm:cxn modelId="{62967E8B-DC73-443B-91F9-DC27478F215D}" type="presOf" srcId="{B4EA5C3A-0005-40B5-95E5-9D6032D3C55D}" destId="{6B0CE21A-4BA7-4230-965A-CF8290C40266}" srcOrd="0" destOrd="0" presId="urn:microsoft.com/office/officeart/2005/8/layout/cycle3"/>
    <dgm:cxn modelId="{D93941A2-6401-4FBA-A8AD-0333ECFB0F0B}" type="presOf" srcId="{0BBECCE4-B5DE-438F-9C30-E4780964EF6D}" destId="{95D7FE5F-E580-4673-8057-6D34D3623420}" srcOrd="0" destOrd="0" presId="urn:microsoft.com/office/officeart/2005/8/layout/cycle3"/>
    <dgm:cxn modelId="{2B84D5A3-1E76-40FF-B561-CF55BC3DAE29}" type="presOf" srcId="{94177317-512C-4E81-92E3-88DD31764709}" destId="{255170A5-E17A-492F-9D24-E83F0AF1F7BE}" srcOrd="0" destOrd="0" presId="urn:microsoft.com/office/officeart/2005/8/layout/cycle3"/>
    <dgm:cxn modelId="{B6068EA5-E07E-4354-B5CA-5F42F4192BB3}" srcId="{D646238D-057F-4ECD-94C8-53921736DC51}" destId="{0BBECCE4-B5DE-438F-9C30-E4780964EF6D}" srcOrd="4" destOrd="0" parTransId="{791DB59D-FED6-48DC-914B-BCC0618D2C44}" sibTransId="{B167246A-5BAA-48AB-AA6B-5E76433A5D73}"/>
    <dgm:cxn modelId="{A5B698AB-EF71-445B-B921-4A3B3C578C7E}" type="presOf" srcId="{F53B8401-7781-4C83-AE76-3E0B5DB783E6}" destId="{9C0FB52D-8205-449E-9F31-1BF172623D35}" srcOrd="0" destOrd="0" presId="urn:microsoft.com/office/officeart/2005/8/layout/cycle3"/>
    <dgm:cxn modelId="{1C38C0CD-D7C5-49CA-AAC8-FF53ECF4218F}" srcId="{D646238D-057F-4ECD-94C8-53921736DC51}" destId="{B4EA5C3A-0005-40B5-95E5-9D6032D3C55D}" srcOrd="2" destOrd="0" parTransId="{6BF7C0CC-BEDC-44F3-9E92-0919DE0C174E}" sibTransId="{1728AC9B-8614-4CAF-B186-EDED54C01FC7}"/>
    <dgm:cxn modelId="{92B6AD65-E674-436B-9B20-C34DB9C4A96C}" type="presParOf" srcId="{35428EFC-53E0-404E-A908-17E42A3001A5}" destId="{6DA2B91F-EFE9-4DA9-8C3A-EA1876E27168}" srcOrd="0" destOrd="0" presId="urn:microsoft.com/office/officeart/2005/8/layout/cycle3"/>
    <dgm:cxn modelId="{F89D5656-B106-4BE6-B055-B007A41E82D3}" type="presParOf" srcId="{6DA2B91F-EFE9-4DA9-8C3A-EA1876E27168}" destId="{255170A5-E17A-492F-9D24-E83F0AF1F7BE}" srcOrd="0" destOrd="0" presId="urn:microsoft.com/office/officeart/2005/8/layout/cycle3"/>
    <dgm:cxn modelId="{A9FFB477-4F2A-4C05-AEE1-74CF1C29D597}" type="presParOf" srcId="{6DA2B91F-EFE9-4DA9-8C3A-EA1876E27168}" destId="{3C02D8BA-6047-4DCC-8B61-BD50E86F58F8}" srcOrd="1" destOrd="0" presId="urn:microsoft.com/office/officeart/2005/8/layout/cycle3"/>
    <dgm:cxn modelId="{C3D54587-B6AD-4A43-8F71-33E0E9C36D89}" type="presParOf" srcId="{6DA2B91F-EFE9-4DA9-8C3A-EA1876E27168}" destId="{D70BC68C-F094-4B6D-8D20-1EE7C391B216}" srcOrd="2" destOrd="0" presId="urn:microsoft.com/office/officeart/2005/8/layout/cycle3"/>
    <dgm:cxn modelId="{1477D6B1-6631-46E2-B709-8BAD01CF270B}" type="presParOf" srcId="{6DA2B91F-EFE9-4DA9-8C3A-EA1876E27168}" destId="{6B0CE21A-4BA7-4230-965A-CF8290C40266}" srcOrd="3" destOrd="0" presId="urn:microsoft.com/office/officeart/2005/8/layout/cycle3"/>
    <dgm:cxn modelId="{CB090296-3FFF-4632-82E0-1E775A8B2B32}" type="presParOf" srcId="{6DA2B91F-EFE9-4DA9-8C3A-EA1876E27168}" destId="{DD6E6958-D718-4B37-B385-971C94099444}" srcOrd="4" destOrd="0" presId="urn:microsoft.com/office/officeart/2005/8/layout/cycle3"/>
    <dgm:cxn modelId="{BF485A87-AB53-4107-A93B-4B48BDE492BB}" type="presParOf" srcId="{6DA2B91F-EFE9-4DA9-8C3A-EA1876E27168}" destId="{95D7FE5F-E580-4673-8057-6D34D3623420}" srcOrd="5" destOrd="0" presId="urn:microsoft.com/office/officeart/2005/8/layout/cycle3"/>
    <dgm:cxn modelId="{83A5CE15-448B-429C-B9F8-2ED9D23B9E51}" type="presParOf" srcId="{6DA2B91F-EFE9-4DA9-8C3A-EA1876E27168}" destId="{EE519880-3EFD-400B-99A0-CE132EC1BF62}" srcOrd="6" destOrd="0" presId="urn:microsoft.com/office/officeart/2005/8/layout/cycle3"/>
    <dgm:cxn modelId="{D21B6ECB-9192-4424-A6EF-ED460618913B}" type="presParOf" srcId="{6DA2B91F-EFE9-4DA9-8C3A-EA1876E27168}" destId="{9C0FB52D-8205-449E-9F31-1BF172623D35}"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2D8BA-6047-4DCC-8B61-BD50E86F58F8}">
      <dsp:nvSpPr>
        <dsp:cNvPr id="0" name=""/>
        <dsp:cNvSpPr/>
      </dsp:nvSpPr>
      <dsp:spPr>
        <a:xfrm>
          <a:off x="1283634" y="-13366"/>
          <a:ext cx="5899823" cy="5899823"/>
        </a:xfrm>
        <a:prstGeom prst="circularArrow">
          <a:avLst>
            <a:gd name="adj1" fmla="val 5544"/>
            <a:gd name="adj2" fmla="val 330680"/>
            <a:gd name="adj3" fmla="val 14317210"/>
            <a:gd name="adj4" fmla="val 17064599"/>
            <a:gd name="adj5" fmla="val 5757"/>
          </a:avLst>
        </a:prstGeom>
        <a:gradFill rotWithShape="0">
          <a:gsLst>
            <a:gs pos="0">
              <a:schemeClr val="accent5">
                <a:tint val="40000"/>
                <a:hueOff val="0"/>
                <a:satOff val="0"/>
                <a:lumOff val="0"/>
                <a:alphaOff val="0"/>
                <a:shade val="60000"/>
              </a:schemeClr>
            </a:gs>
            <a:gs pos="33000">
              <a:schemeClr val="accent5">
                <a:tint val="40000"/>
                <a:hueOff val="0"/>
                <a:satOff val="0"/>
                <a:lumOff val="0"/>
                <a:alphaOff val="0"/>
                <a:tint val="86500"/>
              </a:schemeClr>
            </a:gs>
            <a:gs pos="46750">
              <a:schemeClr val="accent5">
                <a:tint val="40000"/>
                <a:hueOff val="0"/>
                <a:satOff val="0"/>
                <a:lumOff val="0"/>
                <a:alphaOff val="0"/>
                <a:tint val="71000"/>
                <a:satMod val="112000"/>
              </a:schemeClr>
            </a:gs>
            <a:gs pos="53000">
              <a:schemeClr val="accent5">
                <a:tint val="40000"/>
                <a:hueOff val="0"/>
                <a:satOff val="0"/>
                <a:lumOff val="0"/>
                <a:alphaOff val="0"/>
                <a:tint val="71000"/>
                <a:satMod val="112000"/>
              </a:schemeClr>
            </a:gs>
            <a:gs pos="68000">
              <a:schemeClr val="accent5">
                <a:tint val="40000"/>
                <a:hueOff val="0"/>
                <a:satOff val="0"/>
                <a:lumOff val="0"/>
                <a:alphaOff val="0"/>
                <a:tint val="86000"/>
              </a:schemeClr>
            </a:gs>
            <a:gs pos="100000">
              <a:schemeClr val="accent5">
                <a:tint val="40000"/>
                <a:hueOff val="0"/>
                <a:satOff val="0"/>
                <a:lumOff val="0"/>
                <a:alphaOff val="0"/>
                <a:shade val="60000"/>
              </a:schemeClr>
            </a:gs>
          </a:gsLst>
          <a:lin ang="8350000" scaled="1"/>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55170A5-E17A-492F-9D24-E83F0AF1F7BE}">
      <dsp:nvSpPr>
        <dsp:cNvPr id="0" name=""/>
        <dsp:cNvSpPr/>
      </dsp:nvSpPr>
      <dsp:spPr>
        <a:xfrm>
          <a:off x="3132645" y="-53865"/>
          <a:ext cx="2093126" cy="925785"/>
        </a:xfrm>
        <a:prstGeom prst="roundRect">
          <a:avLst/>
        </a:prstGeom>
        <a:solidFill>
          <a:schemeClr val="bg2">
            <a:lumMod val="20000"/>
            <a:lumOff val="80000"/>
          </a:schemeClr>
        </a:solidFill>
        <a:ln>
          <a:noFill/>
        </a:ln>
        <a:effectLst>
          <a:outerShdw blurRad="190500" dist="228600" dir="2700000" sy="90000" rotWithShape="0">
            <a:srgbClr val="000000">
              <a:alpha val="255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2">
                  <a:lumMod val="60000"/>
                  <a:lumOff val="40000"/>
                </a:schemeClr>
              </a:solidFill>
              <a:latin typeface="+mj-lt"/>
            </a:rPr>
            <a:t>Meet with Local Steering Committee </a:t>
          </a:r>
        </a:p>
      </dsp:txBody>
      <dsp:txXfrm>
        <a:off x="3177838" y="-8672"/>
        <a:ext cx="2002740" cy="835399"/>
      </dsp:txXfrm>
    </dsp:sp>
    <dsp:sp modelId="{D70BC68C-F094-4B6D-8D20-1EE7C391B216}">
      <dsp:nvSpPr>
        <dsp:cNvPr id="0" name=""/>
        <dsp:cNvSpPr/>
      </dsp:nvSpPr>
      <dsp:spPr>
        <a:xfrm>
          <a:off x="5427474" y="1008752"/>
          <a:ext cx="2331146" cy="1201049"/>
        </a:xfrm>
        <a:prstGeom prst="roundRect">
          <a:avLst/>
        </a:prstGeom>
        <a:solidFill>
          <a:schemeClr val="bg2">
            <a:lumMod val="40000"/>
            <a:lumOff val="60000"/>
          </a:schemeClr>
        </a:solidFill>
        <a:ln>
          <a:noFill/>
        </a:ln>
        <a:effectLst>
          <a:outerShdw blurRad="190500" dist="228600" dir="2700000" sy="90000" rotWithShape="0">
            <a:srgbClr val="000000">
              <a:alpha val="255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mj-lt"/>
            </a:rPr>
            <a:t>Where are we now?</a:t>
          </a:r>
          <a:endParaRPr lang="en-US" sz="2400" kern="1200" dirty="0">
            <a:solidFill>
              <a:schemeClr val="tx1"/>
            </a:solidFill>
            <a:latin typeface="+mj-lt"/>
          </a:endParaRPr>
        </a:p>
      </dsp:txBody>
      <dsp:txXfrm>
        <a:off x="5486104" y="1067382"/>
        <a:ext cx="2213886" cy="1083789"/>
      </dsp:txXfrm>
    </dsp:sp>
    <dsp:sp modelId="{6B0CE21A-4BA7-4230-965A-CF8290C40266}">
      <dsp:nvSpPr>
        <dsp:cNvPr id="0" name=""/>
        <dsp:cNvSpPr/>
      </dsp:nvSpPr>
      <dsp:spPr>
        <a:xfrm>
          <a:off x="5460755" y="2651691"/>
          <a:ext cx="2333664" cy="1310708"/>
        </a:xfrm>
        <a:prstGeom prst="roundRect">
          <a:avLst/>
        </a:prstGeom>
        <a:solidFill>
          <a:schemeClr val="bg2">
            <a:lumMod val="60000"/>
            <a:lumOff val="40000"/>
          </a:schemeClr>
        </a:solidFill>
        <a:ln>
          <a:noFill/>
        </a:ln>
        <a:effectLst>
          <a:outerShdw blurRad="190500" dist="228600" dir="2700000" sy="90000" rotWithShape="0">
            <a:srgbClr val="000000">
              <a:alpha val="255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mj-lt"/>
            </a:rPr>
            <a:t>Where do we want to be?</a:t>
          </a:r>
          <a:endParaRPr lang="en-US" sz="2400" kern="1200" dirty="0">
            <a:solidFill>
              <a:schemeClr val="tx1"/>
            </a:solidFill>
            <a:latin typeface="+mj-lt"/>
          </a:endParaRPr>
        </a:p>
      </dsp:txBody>
      <dsp:txXfrm>
        <a:off x="5524738" y="2715674"/>
        <a:ext cx="2205698" cy="1182742"/>
      </dsp:txXfrm>
    </dsp:sp>
    <dsp:sp modelId="{DD6E6958-D718-4B37-B385-971C94099444}">
      <dsp:nvSpPr>
        <dsp:cNvPr id="0" name=""/>
        <dsp:cNvSpPr/>
      </dsp:nvSpPr>
      <dsp:spPr>
        <a:xfrm>
          <a:off x="4774941" y="4495804"/>
          <a:ext cx="2265396" cy="1167776"/>
        </a:xfrm>
        <a:prstGeom prst="roundRect">
          <a:avLst/>
        </a:prstGeom>
        <a:solidFill>
          <a:srgbClr val="3176C9"/>
        </a:solidFill>
        <a:ln>
          <a:noFill/>
        </a:ln>
        <a:effectLst>
          <a:outerShdw blurRad="190500" dist="228600" dir="2700000" sy="90000" rotWithShape="0">
            <a:srgbClr val="000000">
              <a:alpha val="255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kern="1200" dirty="0">
              <a:latin typeface="+mj-lt"/>
            </a:rPr>
            <a:t>How do we get there?</a:t>
          </a:r>
          <a:endParaRPr lang="en-US" sz="2400" kern="1200" dirty="0">
            <a:latin typeface="+mj-lt"/>
          </a:endParaRPr>
        </a:p>
      </dsp:txBody>
      <dsp:txXfrm>
        <a:off x="4831947" y="4552810"/>
        <a:ext cx="2151384" cy="1053764"/>
      </dsp:txXfrm>
    </dsp:sp>
    <dsp:sp modelId="{95D7FE5F-E580-4673-8057-6D34D3623420}">
      <dsp:nvSpPr>
        <dsp:cNvPr id="0" name=""/>
        <dsp:cNvSpPr/>
      </dsp:nvSpPr>
      <dsp:spPr>
        <a:xfrm>
          <a:off x="1193562" y="4495795"/>
          <a:ext cx="2319499" cy="1105832"/>
        </a:xfrm>
        <a:prstGeom prst="roundRect">
          <a:avLst/>
        </a:prstGeom>
        <a:solidFill>
          <a:srgbClr val="2863AA"/>
        </a:solidFill>
        <a:ln>
          <a:noFill/>
        </a:ln>
        <a:effectLst>
          <a:outerShdw blurRad="190500" dist="228600" dir="2700000" sy="90000" rotWithShape="0">
            <a:srgbClr val="000000">
              <a:alpha val="255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Making it Happen!</a:t>
          </a:r>
          <a:endParaRPr lang="en-US" sz="2400" kern="1200" dirty="0">
            <a:latin typeface="+mj-lt"/>
          </a:endParaRPr>
        </a:p>
      </dsp:txBody>
      <dsp:txXfrm>
        <a:off x="1247544" y="4549777"/>
        <a:ext cx="2211535" cy="997868"/>
      </dsp:txXfrm>
    </dsp:sp>
    <dsp:sp modelId="{EE519880-3EFD-400B-99A0-CE132EC1BF62}">
      <dsp:nvSpPr>
        <dsp:cNvPr id="0" name=""/>
        <dsp:cNvSpPr/>
      </dsp:nvSpPr>
      <dsp:spPr>
        <a:xfrm>
          <a:off x="303020" y="2643742"/>
          <a:ext cx="2270858" cy="1166258"/>
        </a:xfrm>
        <a:prstGeom prst="roundRect">
          <a:avLst/>
        </a:prstGeom>
        <a:solidFill>
          <a:srgbClr val="245590"/>
        </a:solidFill>
        <a:ln>
          <a:noFill/>
        </a:ln>
        <a:effectLst>
          <a:outerShdw blurRad="190500" dist="228600" dir="2700000" sy="90000" rotWithShape="0">
            <a:srgbClr val="000000">
              <a:alpha val="255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Community-Led Town Meeting</a:t>
          </a:r>
        </a:p>
      </dsp:txBody>
      <dsp:txXfrm>
        <a:off x="359952" y="2700674"/>
        <a:ext cx="2156994" cy="1052394"/>
      </dsp:txXfrm>
    </dsp:sp>
    <dsp:sp modelId="{9C0FB52D-8205-449E-9F31-1BF172623D35}">
      <dsp:nvSpPr>
        <dsp:cNvPr id="0" name=""/>
        <dsp:cNvSpPr/>
      </dsp:nvSpPr>
      <dsp:spPr>
        <a:xfrm>
          <a:off x="477381" y="923424"/>
          <a:ext cx="2225662" cy="1246394"/>
        </a:xfrm>
        <a:prstGeom prst="roundRect">
          <a:avLst/>
        </a:prstGeom>
        <a:solidFill>
          <a:srgbClr val="1B416F"/>
        </a:solidFill>
        <a:ln>
          <a:noFill/>
        </a:ln>
        <a:effectLst>
          <a:outerShdw blurRad="190500" dist="228600" dir="2700000" sy="90000" rotWithShape="0">
            <a:srgbClr val="000000">
              <a:alpha val="255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To the Future!</a:t>
          </a:r>
        </a:p>
      </dsp:txBody>
      <dsp:txXfrm>
        <a:off x="538225" y="984268"/>
        <a:ext cx="2103974" cy="112470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D2FDF34-501B-47C4-90A5-83C14D0A17C7}" type="datetimeFigureOut">
              <a:rPr lang="en-US" smtClean="0"/>
              <a:t>10/10/2024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4FA223-1FD2-41B7-B9B4-9338A762BCA2}" type="slidenum">
              <a:rPr lang="en-US" smtClean="0"/>
              <a:t>‹#›</a:t>
            </a:fld>
            <a:endParaRPr lang="en-US"/>
          </a:p>
        </p:txBody>
      </p:sp>
    </p:spTree>
    <p:extLst>
      <p:ext uri="{BB962C8B-B14F-4D97-AF65-F5344CB8AC3E}">
        <p14:creationId xmlns:p14="http://schemas.microsoft.com/office/powerpoint/2010/main" val="2254857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C4AAA76-7F21-43EE-84D9-37ED9257E0BA}" type="datetimeFigureOut">
              <a:rPr lang="en-US" smtClean="0"/>
              <a:t>10/10/2024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618E3DA-3CD3-4476-A279-95A9A23762DB}" type="slidenum">
              <a:rPr lang="en-US" smtClean="0"/>
              <a:t>‹#›</a:t>
            </a:fld>
            <a:endParaRPr lang="en-US"/>
          </a:p>
        </p:txBody>
      </p:sp>
    </p:spTree>
    <p:extLst>
      <p:ext uri="{BB962C8B-B14F-4D97-AF65-F5344CB8AC3E}">
        <p14:creationId xmlns:p14="http://schemas.microsoft.com/office/powerpoint/2010/main" val="4279256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Peter_Drucker#cite_note-18"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42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defTabSz="931774" eaLnBrk="1" fontAlgn="base" hangingPunct="1">
              <a:spcBef>
                <a:spcPct val="0"/>
              </a:spcBef>
              <a:spcAft>
                <a:spcPct val="0"/>
              </a:spcAft>
              <a:defRPr/>
            </a:pPr>
            <a:fld id="{3D9A2A7B-D3E4-4E4A-9481-38831C1F2344}" type="slidenum">
              <a:rPr lang="en-US">
                <a:solidFill>
                  <a:srgbClr val="000000"/>
                </a:solidFill>
                <a:latin typeface="Times New Roman" pitchFamily="18" charset="0"/>
              </a:rPr>
              <a:pPr defTabSz="931774" eaLnBrk="1" fontAlgn="base" hangingPunct="1">
                <a:spcBef>
                  <a:spcPct val="0"/>
                </a:spcBef>
                <a:spcAft>
                  <a:spcPct val="0"/>
                </a:spcAft>
                <a:defRPr/>
              </a:pPr>
              <a:t>1</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524182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defTabSz="931774" eaLnBrk="1" fontAlgn="base" hangingPunct="1">
              <a:spcBef>
                <a:spcPct val="0"/>
              </a:spcBef>
              <a:spcAft>
                <a:spcPct val="0"/>
              </a:spcAft>
              <a:defRPr/>
            </a:pPr>
            <a:fld id="{5E66BBB9-E4FC-472B-938F-2596D1BC0E42}" type="slidenum">
              <a:rPr lang="en-US">
                <a:solidFill>
                  <a:srgbClr val="000000"/>
                </a:solidFill>
                <a:latin typeface="Times New Roman" pitchFamily="18" charset="0"/>
              </a:rPr>
              <a:pPr defTabSz="931774" eaLnBrk="1" fontAlgn="base" hangingPunct="1">
                <a:spcBef>
                  <a:spcPct val="0"/>
                </a:spcBef>
                <a:spcAft>
                  <a:spcPct val="0"/>
                </a:spcAft>
                <a:defRPr/>
              </a:pPr>
              <a:t>12</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039795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AC127A4F-B509-4B43-8117-4C734D6E092F}" type="slidenum">
              <a:rPr lang="en-US">
                <a:solidFill>
                  <a:srgbClr val="000000"/>
                </a:solidFill>
                <a:latin typeface="Times New Roman" pitchFamily="18" charset="0"/>
              </a:rPr>
              <a:pPr defTabSz="931774" fontAlgn="base">
                <a:spcBef>
                  <a:spcPct val="0"/>
                </a:spcBef>
                <a:spcAft>
                  <a:spcPct val="0"/>
                </a:spcAft>
                <a:defRPr/>
              </a:pPr>
              <a:t>13</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211232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90463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a:p>
        </p:txBody>
      </p:sp>
      <p:sp>
        <p:nvSpPr>
          <p:cNvPr id="25604" name="Slide Number Placeholder 3"/>
          <p:cNvSpPr>
            <a:spLocks noGrp="1"/>
          </p:cNvSpPr>
          <p:nvPr>
            <p:ph type="sldNum" sz="quarter" idx="5"/>
          </p:nvPr>
        </p:nvSpPr>
        <p:spPr>
          <a:noFill/>
        </p:spPr>
        <p:txBody>
          <a:bodyPr/>
          <a:lstStyle/>
          <a:p>
            <a:pPr defTabSz="931774" fontAlgn="base">
              <a:spcBef>
                <a:spcPct val="0"/>
              </a:spcBef>
              <a:spcAft>
                <a:spcPct val="0"/>
              </a:spcAft>
            </a:pPr>
            <a:fld id="{B058B406-2AB2-43FB-91B6-360599BFAA3A}" type="slidenum">
              <a:rPr lang="en-US">
                <a:solidFill>
                  <a:srgbClr val="000000"/>
                </a:solidFill>
                <a:latin typeface="Times New Roman" pitchFamily="18" charset="0"/>
              </a:rPr>
              <a:pPr defTabSz="931774" fontAlgn="base">
                <a:spcBef>
                  <a:spcPct val="0"/>
                </a:spcBef>
                <a:spcAft>
                  <a:spcPct val="0"/>
                </a:spcAft>
              </a:pPr>
              <a:t>15</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199848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37058" indent="-283485">
              <a:spcBef>
                <a:spcPct val="30000"/>
              </a:spcBef>
              <a:defRPr sz="1200">
                <a:solidFill>
                  <a:schemeClr val="tx1"/>
                </a:solidFill>
                <a:latin typeface="Times New Roman" panose="02020603050405020304" pitchFamily="18" charset="0"/>
              </a:defRPr>
            </a:lvl2pPr>
            <a:lvl3pPr marL="1133936" indent="-226788">
              <a:spcBef>
                <a:spcPct val="30000"/>
              </a:spcBef>
              <a:defRPr sz="1200">
                <a:solidFill>
                  <a:schemeClr val="tx1"/>
                </a:solidFill>
                <a:latin typeface="Times New Roman" panose="02020603050405020304" pitchFamily="18" charset="0"/>
              </a:defRPr>
            </a:lvl3pPr>
            <a:lvl4pPr marL="1587510" indent="-226788">
              <a:spcBef>
                <a:spcPct val="30000"/>
              </a:spcBef>
              <a:defRPr sz="1200">
                <a:solidFill>
                  <a:schemeClr val="tx1"/>
                </a:solidFill>
                <a:latin typeface="Times New Roman" panose="02020603050405020304" pitchFamily="18" charset="0"/>
              </a:defRPr>
            </a:lvl4pPr>
            <a:lvl5pPr marL="2041084" indent="-226788">
              <a:spcBef>
                <a:spcPct val="30000"/>
              </a:spcBef>
              <a:defRPr sz="1200">
                <a:solidFill>
                  <a:schemeClr val="tx1"/>
                </a:solidFill>
                <a:latin typeface="Times New Roman" panose="02020603050405020304" pitchFamily="18" charset="0"/>
              </a:defRPr>
            </a:lvl5pPr>
            <a:lvl6pPr marL="2494658" indent="-226788" eaLnBrk="0" fontAlgn="base" hangingPunct="0">
              <a:spcBef>
                <a:spcPct val="30000"/>
              </a:spcBef>
              <a:spcAft>
                <a:spcPct val="0"/>
              </a:spcAft>
              <a:defRPr sz="1200">
                <a:solidFill>
                  <a:schemeClr val="tx1"/>
                </a:solidFill>
                <a:latin typeface="Times New Roman" panose="02020603050405020304" pitchFamily="18" charset="0"/>
              </a:defRPr>
            </a:lvl6pPr>
            <a:lvl7pPr marL="2948233" indent="-226788" eaLnBrk="0" fontAlgn="base" hangingPunct="0">
              <a:spcBef>
                <a:spcPct val="30000"/>
              </a:spcBef>
              <a:spcAft>
                <a:spcPct val="0"/>
              </a:spcAft>
              <a:defRPr sz="1200">
                <a:solidFill>
                  <a:schemeClr val="tx1"/>
                </a:solidFill>
                <a:latin typeface="Times New Roman" panose="02020603050405020304" pitchFamily="18" charset="0"/>
              </a:defRPr>
            </a:lvl7pPr>
            <a:lvl8pPr marL="3401807" indent="-226788" eaLnBrk="0" fontAlgn="base" hangingPunct="0">
              <a:spcBef>
                <a:spcPct val="30000"/>
              </a:spcBef>
              <a:spcAft>
                <a:spcPct val="0"/>
              </a:spcAft>
              <a:defRPr sz="1200">
                <a:solidFill>
                  <a:schemeClr val="tx1"/>
                </a:solidFill>
                <a:latin typeface="Times New Roman" panose="02020603050405020304" pitchFamily="18" charset="0"/>
              </a:defRPr>
            </a:lvl8pPr>
            <a:lvl9pPr marL="3855380" indent="-22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8A7A0D-2E6B-4969-A6A7-C36DF33A2A27}" type="slidenum">
              <a:rPr lang="en-US" altLang="en-US" smtClean="0">
                <a:solidFill>
                  <a:srgbClr val="000000"/>
                </a:solidFill>
              </a:rPr>
              <a:pPr>
                <a:spcBef>
                  <a:spcPct val="0"/>
                </a:spcBef>
              </a:pPr>
              <a:t>19</a:t>
            </a:fld>
            <a:endParaRPr lang="en-US" altLang="en-US">
              <a:solidFill>
                <a:srgbClr val="000000"/>
              </a:solidFill>
            </a:endParaRPr>
          </a:p>
        </p:txBody>
      </p:sp>
    </p:spTree>
    <p:extLst>
      <p:ext uri="{BB962C8B-B14F-4D97-AF65-F5344CB8AC3E}">
        <p14:creationId xmlns:p14="http://schemas.microsoft.com/office/powerpoint/2010/main" val="166043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37058" indent="-283485">
              <a:spcBef>
                <a:spcPct val="30000"/>
              </a:spcBef>
              <a:defRPr sz="1200">
                <a:solidFill>
                  <a:schemeClr val="tx1"/>
                </a:solidFill>
                <a:latin typeface="Times New Roman" panose="02020603050405020304" pitchFamily="18" charset="0"/>
              </a:defRPr>
            </a:lvl2pPr>
            <a:lvl3pPr marL="1133936" indent="-226788">
              <a:spcBef>
                <a:spcPct val="30000"/>
              </a:spcBef>
              <a:defRPr sz="1200">
                <a:solidFill>
                  <a:schemeClr val="tx1"/>
                </a:solidFill>
                <a:latin typeface="Times New Roman" panose="02020603050405020304" pitchFamily="18" charset="0"/>
              </a:defRPr>
            </a:lvl3pPr>
            <a:lvl4pPr marL="1587510" indent="-226788">
              <a:spcBef>
                <a:spcPct val="30000"/>
              </a:spcBef>
              <a:defRPr sz="1200">
                <a:solidFill>
                  <a:schemeClr val="tx1"/>
                </a:solidFill>
                <a:latin typeface="Times New Roman" panose="02020603050405020304" pitchFamily="18" charset="0"/>
              </a:defRPr>
            </a:lvl4pPr>
            <a:lvl5pPr marL="2041084" indent="-226788">
              <a:spcBef>
                <a:spcPct val="30000"/>
              </a:spcBef>
              <a:defRPr sz="1200">
                <a:solidFill>
                  <a:schemeClr val="tx1"/>
                </a:solidFill>
                <a:latin typeface="Times New Roman" panose="02020603050405020304" pitchFamily="18" charset="0"/>
              </a:defRPr>
            </a:lvl5pPr>
            <a:lvl6pPr marL="2494658" indent="-226788" eaLnBrk="0" fontAlgn="base" hangingPunct="0">
              <a:spcBef>
                <a:spcPct val="30000"/>
              </a:spcBef>
              <a:spcAft>
                <a:spcPct val="0"/>
              </a:spcAft>
              <a:defRPr sz="1200">
                <a:solidFill>
                  <a:schemeClr val="tx1"/>
                </a:solidFill>
                <a:latin typeface="Times New Roman" panose="02020603050405020304" pitchFamily="18" charset="0"/>
              </a:defRPr>
            </a:lvl6pPr>
            <a:lvl7pPr marL="2948233" indent="-226788" eaLnBrk="0" fontAlgn="base" hangingPunct="0">
              <a:spcBef>
                <a:spcPct val="30000"/>
              </a:spcBef>
              <a:spcAft>
                <a:spcPct val="0"/>
              </a:spcAft>
              <a:defRPr sz="1200">
                <a:solidFill>
                  <a:schemeClr val="tx1"/>
                </a:solidFill>
                <a:latin typeface="Times New Roman" panose="02020603050405020304" pitchFamily="18" charset="0"/>
              </a:defRPr>
            </a:lvl7pPr>
            <a:lvl8pPr marL="3401807" indent="-226788" eaLnBrk="0" fontAlgn="base" hangingPunct="0">
              <a:spcBef>
                <a:spcPct val="30000"/>
              </a:spcBef>
              <a:spcAft>
                <a:spcPct val="0"/>
              </a:spcAft>
              <a:defRPr sz="1200">
                <a:solidFill>
                  <a:schemeClr val="tx1"/>
                </a:solidFill>
                <a:latin typeface="Times New Roman" panose="02020603050405020304" pitchFamily="18" charset="0"/>
              </a:defRPr>
            </a:lvl8pPr>
            <a:lvl9pPr marL="3855380" indent="-22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49DDF4C-3482-417B-ACC6-A7EC778E0A5A}" type="slidenum">
              <a:rPr lang="en-US" altLang="en-US" smtClean="0">
                <a:solidFill>
                  <a:srgbClr val="000000"/>
                </a:solidFill>
              </a:rPr>
              <a:pPr>
                <a:spcBef>
                  <a:spcPct val="0"/>
                </a:spcBef>
              </a:pPr>
              <a:t>25</a:t>
            </a:fld>
            <a:endParaRPr lang="en-US" altLang="en-US">
              <a:solidFill>
                <a:srgbClr val="000000"/>
              </a:solidFill>
            </a:endParaRPr>
          </a:p>
        </p:txBody>
      </p:sp>
    </p:spTree>
    <p:extLst>
      <p:ext uri="{BB962C8B-B14F-4D97-AF65-F5344CB8AC3E}">
        <p14:creationId xmlns:p14="http://schemas.microsoft.com/office/powerpoint/2010/main" val="3977498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0B83C2-B1C2-4279-9C76-449F5A64A793}" type="slidenum">
              <a:rPr lang="en-US" smtClean="0"/>
              <a:pPr>
                <a:defRPr/>
              </a:pPr>
              <a:t>28</a:t>
            </a:fld>
            <a:endParaRPr lang="en-US"/>
          </a:p>
        </p:txBody>
      </p:sp>
    </p:spTree>
    <p:extLst>
      <p:ext uri="{BB962C8B-B14F-4D97-AF65-F5344CB8AC3E}">
        <p14:creationId xmlns:p14="http://schemas.microsoft.com/office/powerpoint/2010/main" val="399350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endParaRPr lang="en-US"/>
          </a:p>
        </p:txBody>
      </p:sp>
      <p:sp>
        <p:nvSpPr>
          <p:cNvPr id="26628" name="Slide Number Placeholder 3"/>
          <p:cNvSpPr>
            <a:spLocks noGrp="1"/>
          </p:cNvSpPr>
          <p:nvPr>
            <p:ph type="sldNum" sz="quarter" idx="5"/>
          </p:nvPr>
        </p:nvSpPr>
        <p:spPr>
          <a:noFill/>
        </p:spPr>
        <p:txBody>
          <a:bodyPr/>
          <a:lstStyle/>
          <a:p>
            <a:fld id="{2C868D66-15E1-4A68-BBFF-8117444386CD}" type="slidenum">
              <a:rPr lang="en-US" smtClean="0"/>
              <a:pPr/>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need for "planned abandonment". Businesses and governments have a natural human tendency to cling to "yesterday's successes" rather than seeing when they are no longer useful. A belief that taking action without thinking is the cause of every failure.</a:t>
            </a:r>
            <a:r>
              <a:rPr lang="en-US" altLang="en-US" baseline="30000">
                <a:hlinkClick r:id="rId3"/>
              </a:rPr>
              <a:t>[19]</a:t>
            </a:r>
            <a:endParaRPr lang="en-US" altLang="en-US"/>
          </a:p>
        </p:txBody>
      </p:sp>
      <p:sp>
        <p:nvSpPr>
          <p:cNvPr id="553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defTabSz="931774" eaLnBrk="1" fontAlgn="base" hangingPunct="1">
              <a:spcBef>
                <a:spcPct val="0"/>
              </a:spcBef>
              <a:spcAft>
                <a:spcPct val="0"/>
              </a:spcAft>
              <a:defRPr/>
            </a:pPr>
            <a:fld id="{D1C912E8-A191-4041-A565-13178EA371E0}" type="slidenum">
              <a:rPr lang="en-US">
                <a:solidFill>
                  <a:srgbClr val="000000"/>
                </a:solidFill>
                <a:latin typeface="Times New Roman" pitchFamily="18" charset="0"/>
              </a:rPr>
              <a:pPr defTabSz="931774" eaLnBrk="1" fontAlgn="base" hangingPunct="1">
                <a:spcBef>
                  <a:spcPct val="0"/>
                </a:spcBef>
                <a:spcAft>
                  <a:spcPct val="0"/>
                </a:spcAft>
                <a:defRPr/>
              </a:pPr>
              <a:t>2</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050512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en-US"/>
          </a:p>
        </p:txBody>
      </p:sp>
      <p:sp>
        <p:nvSpPr>
          <p:cNvPr id="20484" name="Slide Number Placeholder 3"/>
          <p:cNvSpPr>
            <a:spLocks noGrp="1"/>
          </p:cNvSpPr>
          <p:nvPr>
            <p:ph type="sldNum" sz="quarter" idx="5"/>
          </p:nvPr>
        </p:nvSpPr>
        <p:spPr>
          <a:noFill/>
        </p:spPr>
        <p:txBody>
          <a:bodyPr/>
          <a:lstStyle/>
          <a:p>
            <a:pPr defTabSz="931774" fontAlgn="base">
              <a:spcBef>
                <a:spcPct val="0"/>
              </a:spcBef>
              <a:spcAft>
                <a:spcPct val="0"/>
              </a:spcAft>
            </a:pPr>
            <a:fld id="{4810EE34-408C-43BE-A474-080B974738D7}" type="slidenum">
              <a:rPr lang="en-US">
                <a:solidFill>
                  <a:srgbClr val="000000"/>
                </a:solidFill>
                <a:latin typeface="Times New Roman" pitchFamily="18" charset="0"/>
              </a:rPr>
              <a:pPr defTabSz="931774" fontAlgn="base">
                <a:spcBef>
                  <a:spcPct val="0"/>
                </a:spcBef>
                <a:spcAft>
                  <a:spcPct val="0"/>
                </a:spcAft>
              </a:pPr>
              <a:t>3</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81738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State</a:t>
            </a:r>
            <a:r>
              <a:rPr lang="en-US" baseline="0" dirty="0"/>
              <a:t> and federal funding sources are more difficult to obtain</a:t>
            </a:r>
          </a:p>
          <a:p>
            <a:r>
              <a:rPr lang="en-US" baseline="0" dirty="0"/>
              <a:t>-</a:t>
            </a:r>
            <a:r>
              <a:rPr lang="en-US" baseline="0" dirty="0" err="1"/>
              <a:t>Cmmunities</a:t>
            </a:r>
            <a:r>
              <a:rPr lang="en-US" baseline="0" dirty="0"/>
              <a:t> need to LOOK FROM WITHIN the community for resources</a:t>
            </a:r>
          </a:p>
          <a:p>
            <a:r>
              <a:rPr lang="en-US" baseline="0" dirty="0"/>
              <a:t>-Mobilize human talents and community resources</a:t>
            </a:r>
          </a:p>
          <a:p>
            <a:r>
              <a:rPr lang="en-US" baseline="0" dirty="0"/>
              <a:t>-ENGAGE community residents in community and economic development efforts</a:t>
            </a:r>
          </a:p>
          <a:p>
            <a:r>
              <a:rPr lang="en-US" baseline="0" dirty="0"/>
              <a:t>-Build local capacity so that community is less dependent on outside help</a:t>
            </a:r>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AC127A4F-B509-4B43-8117-4C734D6E092F}" type="slidenum">
              <a:rPr lang="en-US">
                <a:solidFill>
                  <a:srgbClr val="000000"/>
                </a:solidFill>
                <a:latin typeface="Times New Roman" pitchFamily="18" charset="0"/>
              </a:rPr>
              <a:pPr defTabSz="931774" fontAlgn="base">
                <a:spcBef>
                  <a:spcPct val="0"/>
                </a:spcBef>
                <a:spcAft>
                  <a:spcPct val="0"/>
                </a:spcAft>
                <a:defRPr/>
              </a:pPr>
              <a:t>6</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459002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en-US"/>
          </a:p>
        </p:txBody>
      </p:sp>
      <p:sp>
        <p:nvSpPr>
          <p:cNvPr id="21508" name="Slide Number Placeholder 3"/>
          <p:cNvSpPr>
            <a:spLocks noGrp="1"/>
          </p:cNvSpPr>
          <p:nvPr>
            <p:ph type="sldNum" sz="quarter" idx="5"/>
          </p:nvPr>
        </p:nvSpPr>
        <p:spPr>
          <a:noFill/>
        </p:spPr>
        <p:txBody>
          <a:bodyPr/>
          <a:lstStyle/>
          <a:p>
            <a:pPr defTabSz="931774" fontAlgn="base">
              <a:spcBef>
                <a:spcPct val="0"/>
              </a:spcBef>
              <a:spcAft>
                <a:spcPct val="0"/>
              </a:spcAft>
            </a:pPr>
            <a:fld id="{1D050281-D27D-45EE-B65B-6949D4CC76C8}" type="slidenum">
              <a:rPr lang="en-US">
                <a:solidFill>
                  <a:srgbClr val="000000"/>
                </a:solidFill>
                <a:latin typeface="Times New Roman" pitchFamily="18" charset="0"/>
              </a:rPr>
              <a:pPr defTabSz="931774" fontAlgn="base">
                <a:spcBef>
                  <a:spcPct val="0"/>
                </a:spcBef>
                <a:spcAft>
                  <a:spcPct val="0"/>
                </a:spcAft>
              </a:pPr>
              <a:t>7</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598433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defTabSz="931774" fontAlgn="base">
              <a:spcBef>
                <a:spcPct val="0"/>
              </a:spcBef>
              <a:spcAft>
                <a:spcPct val="0"/>
              </a:spcAft>
              <a:defRPr/>
            </a:pPr>
            <a:fld id="{9481420C-7B5C-4E90-9D11-E49ADBE9CE6F}" type="slidenum">
              <a:rPr lang="en-US">
                <a:solidFill>
                  <a:srgbClr val="000000"/>
                </a:solidFill>
                <a:latin typeface="Times New Roman" pitchFamily="18" charset="0"/>
              </a:rPr>
              <a:pPr defTabSz="931774" fontAlgn="base">
                <a:spcBef>
                  <a:spcPct val="0"/>
                </a:spcBef>
                <a:spcAft>
                  <a:spcPct val="0"/>
                </a:spcAft>
                <a:defRPr/>
              </a:pPr>
              <a:t>8</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879614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34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2669" indent="-293334" eaLnBrk="0" hangingPunct="0">
              <a:defRPr>
                <a:solidFill>
                  <a:schemeClr val="tx1"/>
                </a:solidFill>
                <a:latin typeface="Arial" pitchFamily="34" charset="0"/>
              </a:defRPr>
            </a:lvl2pPr>
            <a:lvl3pPr marL="1173336" indent="-234668" eaLnBrk="0" hangingPunct="0">
              <a:defRPr>
                <a:solidFill>
                  <a:schemeClr val="tx1"/>
                </a:solidFill>
                <a:latin typeface="Arial" pitchFamily="34" charset="0"/>
              </a:defRPr>
            </a:lvl3pPr>
            <a:lvl4pPr marL="1642670" indent="-234668" eaLnBrk="0" hangingPunct="0">
              <a:defRPr>
                <a:solidFill>
                  <a:schemeClr val="tx1"/>
                </a:solidFill>
                <a:latin typeface="Arial" pitchFamily="34" charset="0"/>
              </a:defRPr>
            </a:lvl4pPr>
            <a:lvl5pPr marL="2112005" indent="-234668" eaLnBrk="0" hangingPunct="0">
              <a:defRPr>
                <a:solidFill>
                  <a:schemeClr val="tx1"/>
                </a:solidFill>
                <a:latin typeface="Arial" pitchFamily="34" charset="0"/>
              </a:defRPr>
            </a:lvl5pPr>
            <a:lvl6pPr marL="2581339" indent="-234668" eaLnBrk="0" fontAlgn="base" hangingPunct="0">
              <a:spcBef>
                <a:spcPct val="0"/>
              </a:spcBef>
              <a:spcAft>
                <a:spcPct val="0"/>
              </a:spcAft>
              <a:defRPr>
                <a:solidFill>
                  <a:schemeClr val="tx1"/>
                </a:solidFill>
                <a:latin typeface="Arial" pitchFamily="34" charset="0"/>
              </a:defRPr>
            </a:lvl6pPr>
            <a:lvl7pPr marL="3050673" indent="-234668" eaLnBrk="0" fontAlgn="base" hangingPunct="0">
              <a:spcBef>
                <a:spcPct val="0"/>
              </a:spcBef>
              <a:spcAft>
                <a:spcPct val="0"/>
              </a:spcAft>
              <a:defRPr>
                <a:solidFill>
                  <a:schemeClr val="tx1"/>
                </a:solidFill>
                <a:latin typeface="Arial" pitchFamily="34" charset="0"/>
              </a:defRPr>
            </a:lvl7pPr>
            <a:lvl8pPr marL="3520008" indent="-234668" eaLnBrk="0" fontAlgn="base" hangingPunct="0">
              <a:spcBef>
                <a:spcPct val="0"/>
              </a:spcBef>
              <a:spcAft>
                <a:spcPct val="0"/>
              </a:spcAft>
              <a:defRPr>
                <a:solidFill>
                  <a:schemeClr val="tx1"/>
                </a:solidFill>
                <a:latin typeface="Arial" pitchFamily="34" charset="0"/>
              </a:defRPr>
            </a:lvl8pPr>
            <a:lvl9pPr marL="3989342" indent="-234668" eaLnBrk="0" fontAlgn="base" hangingPunct="0">
              <a:spcBef>
                <a:spcPct val="0"/>
              </a:spcBef>
              <a:spcAft>
                <a:spcPct val="0"/>
              </a:spcAft>
              <a:defRPr>
                <a:solidFill>
                  <a:schemeClr val="tx1"/>
                </a:solidFill>
                <a:latin typeface="Arial" pitchFamily="34" charset="0"/>
              </a:defRPr>
            </a:lvl9pPr>
          </a:lstStyle>
          <a:p>
            <a:pPr defTabSz="931774" eaLnBrk="1" fontAlgn="base" hangingPunct="1">
              <a:spcBef>
                <a:spcPct val="0"/>
              </a:spcBef>
              <a:spcAft>
                <a:spcPct val="0"/>
              </a:spcAft>
              <a:defRPr/>
            </a:pPr>
            <a:fld id="{0CDE0E24-4245-46BB-86FB-158CF6337CD1}" type="slidenum">
              <a:rPr lang="en-US">
                <a:solidFill>
                  <a:srgbClr val="000000"/>
                </a:solidFill>
                <a:latin typeface="Times New Roman" pitchFamily="18" charset="0"/>
              </a:rPr>
              <a:pPr defTabSz="931774" eaLnBrk="1" fontAlgn="base" hangingPunct="1">
                <a:spcBef>
                  <a:spcPct val="0"/>
                </a:spcBef>
                <a:spcAft>
                  <a:spcPct val="0"/>
                </a:spcAft>
                <a:defRPr/>
              </a:pPr>
              <a:t>9</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345303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endParaRPr lang="en-US"/>
          </a:p>
        </p:txBody>
      </p:sp>
      <p:sp>
        <p:nvSpPr>
          <p:cNvPr id="22532" name="Slide Number Placeholder 3"/>
          <p:cNvSpPr>
            <a:spLocks noGrp="1"/>
          </p:cNvSpPr>
          <p:nvPr>
            <p:ph type="sldNum" sz="quarter" idx="5"/>
          </p:nvPr>
        </p:nvSpPr>
        <p:spPr>
          <a:noFill/>
        </p:spPr>
        <p:txBody>
          <a:bodyPr/>
          <a:lstStyle/>
          <a:p>
            <a:pPr defTabSz="931774" fontAlgn="base">
              <a:spcBef>
                <a:spcPct val="0"/>
              </a:spcBef>
              <a:spcAft>
                <a:spcPct val="0"/>
              </a:spcAft>
            </a:pPr>
            <a:fld id="{019DE87B-F248-4C03-B578-9E8537D1C316}" type="slidenum">
              <a:rPr lang="en-US">
                <a:solidFill>
                  <a:srgbClr val="000000"/>
                </a:solidFill>
                <a:latin typeface="Times New Roman" pitchFamily="18" charset="0"/>
              </a:rPr>
              <a:pPr defTabSz="931774" fontAlgn="base">
                <a:spcBef>
                  <a:spcPct val="0"/>
                </a:spcBef>
                <a:spcAft>
                  <a:spcPct val="0"/>
                </a:spcAft>
              </a:pPr>
              <a:t>10</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220143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en-US"/>
          </a:p>
        </p:txBody>
      </p:sp>
      <p:sp>
        <p:nvSpPr>
          <p:cNvPr id="23556" name="Slide Number Placeholder 3"/>
          <p:cNvSpPr>
            <a:spLocks noGrp="1"/>
          </p:cNvSpPr>
          <p:nvPr>
            <p:ph type="sldNum" sz="quarter" idx="5"/>
          </p:nvPr>
        </p:nvSpPr>
        <p:spPr>
          <a:noFill/>
        </p:spPr>
        <p:txBody>
          <a:bodyPr/>
          <a:lstStyle/>
          <a:p>
            <a:pPr defTabSz="931774" fontAlgn="base">
              <a:spcBef>
                <a:spcPct val="0"/>
              </a:spcBef>
              <a:spcAft>
                <a:spcPct val="0"/>
              </a:spcAft>
            </a:pPr>
            <a:fld id="{A5B4A363-C1E2-4C5C-8B13-F38515804C1B}" type="slidenum">
              <a:rPr lang="en-US">
                <a:solidFill>
                  <a:srgbClr val="000000"/>
                </a:solidFill>
                <a:latin typeface="Times New Roman" pitchFamily="18" charset="0"/>
              </a:rPr>
              <a:pPr defTabSz="931774" fontAlgn="base">
                <a:spcBef>
                  <a:spcPct val="0"/>
                </a:spcBef>
                <a:spcAft>
                  <a:spcPct val="0"/>
                </a:spcAft>
              </a:pPr>
              <a:t>11</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85147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dirty="0"/>
              <a:t>Click to edit Master title style</a:t>
            </a: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AC8876C-C12D-4F18-A585-19392F198634}" type="slidenum">
              <a:rPr lang="en-US"/>
              <a:pPr>
                <a:defRPr/>
              </a:pPr>
              <a:t>‹#›</a:t>
            </a:fld>
            <a:endParaRPr lang="en-US"/>
          </a:p>
        </p:txBody>
      </p:sp>
    </p:spTree>
    <p:extLst>
      <p:ext uri="{BB962C8B-B14F-4D97-AF65-F5344CB8AC3E}">
        <p14:creationId xmlns:p14="http://schemas.microsoft.com/office/powerpoint/2010/main" val="3721141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5FB73FEF-3A30-4444-8BBC-81EC252CB2CA}" type="slidenum">
              <a:rPr lang="en-US"/>
              <a:pPr>
                <a:defRPr/>
              </a:pPr>
              <a:t>‹#›</a:t>
            </a:fld>
            <a:endParaRPr lang="en-US"/>
          </a:p>
        </p:txBody>
      </p:sp>
    </p:spTree>
    <p:extLst>
      <p:ext uri="{BB962C8B-B14F-4D97-AF65-F5344CB8AC3E}">
        <p14:creationId xmlns:p14="http://schemas.microsoft.com/office/powerpoint/2010/main" val="3021743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A7C7AF3-D443-4248-A5F3-7C3340FFFD09}" type="slidenum">
              <a:rPr lang="en-US"/>
              <a:pPr>
                <a:defRPr/>
              </a:pPr>
              <a:t>‹#›</a:t>
            </a:fld>
            <a:endParaRPr lang="en-US"/>
          </a:p>
        </p:txBody>
      </p:sp>
    </p:spTree>
    <p:extLst>
      <p:ext uri="{BB962C8B-B14F-4D97-AF65-F5344CB8AC3E}">
        <p14:creationId xmlns:p14="http://schemas.microsoft.com/office/powerpoint/2010/main" val="3960020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A3D510-DCD5-4FB1-8BB0-45CB19834ED6}"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DD012-FE3E-438E-B058-1A65578C679C}" type="slidenum">
              <a:rPr lang="en-US" smtClean="0"/>
              <a:t>‹#›</a:t>
            </a:fld>
            <a:endParaRPr lang="en-US"/>
          </a:p>
        </p:txBody>
      </p:sp>
    </p:spTree>
    <p:extLst>
      <p:ext uri="{BB962C8B-B14F-4D97-AF65-F5344CB8AC3E}">
        <p14:creationId xmlns:p14="http://schemas.microsoft.com/office/powerpoint/2010/main" val="739650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A3D510-DCD5-4FB1-8BB0-45CB19834ED6}"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DD012-FE3E-438E-B058-1A65578C679C}" type="slidenum">
              <a:rPr lang="en-US" smtClean="0"/>
              <a:t>‹#›</a:t>
            </a:fld>
            <a:endParaRPr lang="en-US"/>
          </a:p>
        </p:txBody>
      </p:sp>
    </p:spTree>
    <p:extLst>
      <p:ext uri="{BB962C8B-B14F-4D97-AF65-F5344CB8AC3E}">
        <p14:creationId xmlns:p14="http://schemas.microsoft.com/office/powerpoint/2010/main" val="4230471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A3D510-DCD5-4FB1-8BB0-45CB19834ED6}"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DD012-FE3E-438E-B058-1A65578C679C}" type="slidenum">
              <a:rPr lang="en-US" smtClean="0"/>
              <a:t>‹#›</a:t>
            </a:fld>
            <a:endParaRPr lang="en-US"/>
          </a:p>
        </p:txBody>
      </p:sp>
    </p:spTree>
    <p:extLst>
      <p:ext uri="{BB962C8B-B14F-4D97-AF65-F5344CB8AC3E}">
        <p14:creationId xmlns:p14="http://schemas.microsoft.com/office/powerpoint/2010/main" val="593596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A3D510-DCD5-4FB1-8BB0-45CB19834ED6}"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DD012-FE3E-438E-B058-1A65578C679C}" type="slidenum">
              <a:rPr lang="en-US" smtClean="0"/>
              <a:t>‹#›</a:t>
            </a:fld>
            <a:endParaRPr lang="en-US"/>
          </a:p>
        </p:txBody>
      </p:sp>
    </p:spTree>
    <p:extLst>
      <p:ext uri="{BB962C8B-B14F-4D97-AF65-F5344CB8AC3E}">
        <p14:creationId xmlns:p14="http://schemas.microsoft.com/office/powerpoint/2010/main" val="265925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A3D510-DCD5-4FB1-8BB0-45CB19834ED6}"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DDD012-FE3E-438E-B058-1A65578C679C}" type="slidenum">
              <a:rPr lang="en-US" smtClean="0"/>
              <a:t>‹#›</a:t>
            </a:fld>
            <a:endParaRPr lang="en-US"/>
          </a:p>
        </p:txBody>
      </p:sp>
    </p:spTree>
    <p:extLst>
      <p:ext uri="{BB962C8B-B14F-4D97-AF65-F5344CB8AC3E}">
        <p14:creationId xmlns:p14="http://schemas.microsoft.com/office/powerpoint/2010/main" val="1694037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A3D510-DCD5-4FB1-8BB0-45CB19834ED6}"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DDD012-FE3E-438E-B058-1A65578C679C}" type="slidenum">
              <a:rPr lang="en-US" smtClean="0"/>
              <a:t>‹#›</a:t>
            </a:fld>
            <a:endParaRPr lang="en-US"/>
          </a:p>
        </p:txBody>
      </p:sp>
    </p:spTree>
    <p:extLst>
      <p:ext uri="{BB962C8B-B14F-4D97-AF65-F5344CB8AC3E}">
        <p14:creationId xmlns:p14="http://schemas.microsoft.com/office/powerpoint/2010/main" val="1525289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A3D510-DCD5-4FB1-8BB0-45CB19834ED6}"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DDD012-FE3E-438E-B058-1A65578C679C}" type="slidenum">
              <a:rPr lang="en-US" smtClean="0"/>
              <a:t>‹#›</a:t>
            </a:fld>
            <a:endParaRPr lang="en-US"/>
          </a:p>
        </p:txBody>
      </p:sp>
    </p:spTree>
    <p:extLst>
      <p:ext uri="{BB962C8B-B14F-4D97-AF65-F5344CB8AC3E}">
        <p14:creationId xmlns:p14="http://schemas.microsoft.com/office/powerpoint/2010/main" val="2120958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A3D510-DCD5-4FB1-8BB0-45CB19834ED6}"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DD012-FE3E-438E-B058-1A65578C679C}" type="slidenum">
              <a:rPr lang="en-US" smtClean="0"/>
              <a:t>‹#›</a:t>
            </a:fld>
            <a:endParaRPr lang="en-US"/>
          </a:p>
        </p:txBody>
      </p:sp>
    </p:spTree>
    <p:extLst>
      <p:ext uri="{BB962C8B-B14F-4D97-AF65-F5344CB8AC3E}">
        <p14:creationId xmlns:p14="http://schemas.microsoft.com/office/powerpoint/2010/main" val="28305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30BF501-B690-4343-B8ED-D0021CAEA19B}" type="slidenum">
              <a:rPr lang="en-US"/>
              <a:pPr>
                <a:defRPr/>
              </a:pPr>
              <a:t>‹#›</a:t>
            </a:fld>
            <a:endParaRPr lang="en-US"/>
          </a:p>
        </p:txBody>
      </p:sp>
    </p:spTree>
    <p:extLst>
      <p:ext uri="{BB962C8B-B14F-4D97-AF65-F5344CB8AC3E}">
        <p14:creationId xmlns:p14="http://schemas.microsoft.com/office/powerpoint/2010/main" val="4138858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A3D510-DCD5-4FB1-8BB0-45CB19834ED6}"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DD012-FE3E-438E-B058-1A65578C679C}" type="slidenum">
              <a:rPr lang="en-US" smtClean="0"/>
              <a:t>‹#›</a:t>
            </a:fld>
            <a:endParaRPr lang="en-US"/>
          </a:p>
        </p:txBody>
      </p:sp>
    </p:spTree>
    <p:extLst>
      <p:ext uri="{BB962C8B-B14F-4D97-AF65-F5344CB8AC3E}">
        <p14:creationId xmlns:p14="http://schemas.microsoft.com/office/powerpoint/2010/main" val="3325502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A3D510-DCD5-4FB1-8BB0-45CB19834ED6}"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DD012-FE3E-438E-B058-1A65578C679C}" type="slidenum">
              <a:rPr lang="en-US" smtClean="0"/>
              <a:t>‹#›</a:t>
            </a:fld>
            <a:endParaRPr lang="en-US"/>
          </a:p>
        </p:txBody>
      </p:sp>
    </p:spTree>
    <p:extLst>
      <p:ext uri="{BB962C8B-B14F-4D97-AF65-F5344CB8AC3E}">
        <p14:creationId xmlns:p14="http://schemas.microsoft.com/office/powerpoint/2010/main" val="968406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A3D510-DCD5-4FB1-8BB0-45CB19834ED6}"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DD012-FE3E-438E-B058-1A65578C679C}" type="slidenum">
              <a:rPr lang="en-US" smtClean="0"/>
              <a:t>‹#›</a:t>
            </a:fld>
            <a:endParaRPr lang="en-US"/>
          </a:p>
        </p:txBody>
      </p:sp>
    </p:spTree>
    <p:extLst>
      <p:ext uri="{BB962C8B-B14F-4D97-AF65-F5344CB8AC3E}">
        <p14:creationId xmlns:p14="http://schemas.microsoft.com/office/powerpoint/2010/main" val="2525533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2133600" y="2507786"/>
            <a:ext cx="94488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7AFCC6-8B68-436B-B793-F0222AD86DCA}" type="slidenum">
              <a:rPr lang="en-US"/>
              <a:pPr>
                <a:defRPr/>
              </a:pPr>
              <a:t>‹#›</a:t>
            </a:fld>
            <a:endParaRPr lang="en-US"/>
          </a:p>
        </p:txBody>
      </p:sp>
    </p:spTree>
    <p:extLst>
      <p:ext uri="{BB962C8B-B14F-4D97-AF65-F5344CB8AC3E}">
        <p14:creationId xmlns:p14="http://schemas.microsoft.com/office/powerpoint/2010/main" val="22230057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FA3FDB4A-A770-4A54-A780-27069C4E1325}" type="slidenum">
              <a:rPr lang="en-US"/>
              <a:pPr>
                <a:defRPr/>
              </a:pPr>
              <a:t>‹#›</a:t>
            </a:fld>
            <a:endParaRPr lang="en-US"/>
          </a:p>
        </p:txBody>
      </p:sp>
    </p:spTree>
    <p:extLst>
      <p:ext uri="{BB962C8B-B14F-4D97-AF65-F5344CB8AC3E}">
        <p14:creationId xmlns:p14="http://schemas.microsoft.com/office/powerpoint/2010/main" val="17031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3969C726-DBC1-4F35-B3BB-FCDAC5130946}" type="slidenum">
              <a:rPr lang="en-US"/>
              <a:pPr>
                <a:defRPr/>
              </a:pPr>
              <a:t>‹#›</a:t>
            </a:fld>
            <a:endParaRPr lang="en-US"/>
          </a:p>
        </p:txBody>
      </p:sp>
    </p:spTree>
    <p:extLst>
      <p:ext uri="{BB962C8B-B14F-4D97-AF65-F5344CB8AC3E}">
        <p14:creationId xmlns:p14="http://schemas.microsoft.com/office/powerpoint/2010/main" val="588371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99C566E7-7026-4A13-8433-673197EFF504}" type="slidenum">
              <a:rPr lang="en-US"/>
              <a:pPr>
                <a:defRPr/>
              </a:pPr>
              <a:t>‹#›</a:t>
            </a:fld>
            <a:endParaRPr lang="en-US"/>
          </a:p>
        </p:txBody>
      </p:sp>
    </p:spTree>
    <p:extLst>
      <p:ext uri="{BB962C8B-B14F-4D97-AF65-F5344CB8AC3E}">
        <p14:creationId xmlns:p14="http://schemas.microsoft.com/office/powerpoint/2010/main" val="126357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5C5C1ECC-7A68-45D2-9AA6-9164BB7923ED}" type="slidenum">
              <a:rPr lang="en-US"/>
              <a:pPr>
                <a:defRPr/>
              </a:pPr>
              <a:t>‹#›</a:t>
            </a:fld>
            <a:endParaRPr lang="en-US"/>
          </a:p>
        </p:txBody>
      </p:sp>
    </p:spTree>
    <p:extLst>
      <p:ext uri="{BB962C8B-B14F-4D97-AF65-F5344CB8AC3E}">
        <p14:creationId xmlns:p14="http://schemas.microsoft.com/office/powerpoint/2010/main" val="23458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D8C4B160-47AE-4511-B60F-07923A3B82C7}" type="slidenum">
              <a:rPr lang="en-US"/>
              <a:pPr>
                <a:defRPr/>
              </a:pPr>
              <a:t>‹#›</a:t>
            </a:fld>
            <a:endParaRPr lang="en-US"/>
          </a:p>
        </p:txBody>
      </p:sp>
    </p:spTree>
    <p:extLst>
      <p:ext uri="{BB962C8B-B14F-4D97-AF65-F5344CB8AC3E}">
        <p14:creationId xmlns:p14="http://schemas.microsoft.com/office/powerpoint/2010/main" val="2890997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BE0D193-B5BD-4CBD-A468-507EB2D216AF}" type="slidenum">
              <a:rPr lang="en-US"/>
              <a:pPr>
                <a:defRPr/>
              </a:pPr>
              <a:t>‹#›</a:t>
            </a:fld>
            <a:endParaRPr lang="en-US"/>
          </a:p>
        </p:txBody>
      </p:sp>
    </p:spTree>
    <p:extLst>
      <p:ext uri="{BB962C8B-B14F-4D97-AF65-F5344CB8AC3E}">
        <p14:creationId xmlns:p14="http://schemas.microsoft.com/office/powerpoint/2010/main" val="1101135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2051" name="Text Placeholder 12"/>
          <p:cNvSpPr>
            <a:spLocks noGrp="1"/>
          </p:cNvSpPr>
          <p:nvPr>
            <p:ph type="body" idx="1"/>
          </p:nvPr>
        </p:nvSpPr>
        <p:spPr bwMode="auto">
          <a:xfrm>
            <a:off x="609600" y="1600201"/>
            <a:ext cx="109728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latin typeface="Arial" pitchFamily="34" charset="0"/>
              </a:defRPr>
            </a:lvl1pPr>
          </a:lstStyle>
          <a:p>
            <a:pPr>
              <a:defRPr/>
            </a:pPr>
            <a:endParaRPr lang="en-US"/>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latin typeface="Arial" pitchFamily="34" charset="0"/>
              </a:defRPr>
            </a:lvl1pPr>
          </a:lstStyle>
          <a:p>
            <a:pPr>
              <a:defRPr/>
            </a:pPr>
            <a:endParaRPr lang="en-US"/>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latin typeface="Arial" pitchFamily="34" charset="0"/>
              </a:defRPr>
            </a:lvl1pPr>
          </a:lstStyle>
          <a:p>
            <a:pPr>
              <a:defRPr/>
            </a:pPr>
            <a:fld id="{41AE73E1-E324-4181-B205-28A262DD5E9F}" type="slidenum">
              <a:rPr lang="en-US"/>
              <a:pPr>
                <a:defRPr/>
              </a:pPr>
              <a:t>‹#›</a:t>
            </a:fld>
            <a:endParaRPr lang="en-US"/>
          </a:p>
        </p:txBody>
      </p:sp>
    </p:spTree>
    <p:extLst>
      <p:ext uri="{BB962C8B-B14F-4D97-AF65-F5344CB8AC3E}">
        <p14:creationId xmlns:p14="http://schemas.microsoft.com/office/powerpoint/2010/main" val="147619862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A3D510-DCD5-4FB1-8BB0-45CB19834ED6}" type="datetimeFigureOut">
              <a:rPr lang="en-US" smtClean="0"/>
              <a:t>10/10/2024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DD012-FE3E-438E-B058-1A65578C679C}" type="slidenum">
              <a:rPr lang="en-US" smtClean="0"/>
              <a:t>‹#›</a:t>
            </a:fld>
            <a:endParaRPr lang="en-US"/>
          </a:p>
        </p:txBody>
      </p:sp>
    </p:spTree>
    <p:extLst>
      <p:ext uri="{BB962C8B-B14F-4D97-AF65-F5344CB8AC3E}">
        <p14:creationId xmlns:p14="http://schemas.microsoft.com/office/powerpoint/2010/main" val="37215010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jpeg"/><Relationship Id="rId5" Type="http://schemas.openxmlformats.org/officeDocument/2006/relationships/image" Target="../media/image90.pn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981200" y="988221"/>
            <a:ext cx="8077200" cy="3709987"/>
          </a:xfrm>
        </p:spPr>
        <p:txBody>
          <a:bodyPr>
            <a:normAutofit fontScale="90000"/>
          </a:bodyPr>
          <a:lstStyle/>
          <a:p>
            <a:pPr eaLnBrk="1" hangingPunct="1"/>
            <a:r>
              <a:rPr lang="en-US" altLang="en-US" sz="4000" dirty="0">
                <a:solidFill>
                  <a:schemeClr val="tx1"/>
                </a:solidFill>
              </a:rPr>
              <a:t>MAPPING the Future of</a:t>
            </a:r>
            <a:br>
              <a:rPr lang="en-US" altLang="en-US" sz="4000" dirty="0">
                <a:solidFill>
                  <a:schemeClr val="tx1"/>
                </a:solidFill>
              </a:rPr>
            </a:br>
            <a:r>
              <a:rPr lang="en-US" altLang="en-US" sz="4000" dirty="0">
                <a:solidFill>
                  <a:schemeClr val="tx1"/>
                </a:solidFill>
              </a:rPr>
              <a:t>Your Community</a:t>
            </a:r>
            <a:br>
              <a:rPr lang="en-US" altLang="en-US" sz="4000" dirty="0">
                <a:solidFill>
                  <a:schemeClr val="tx1"/>
                </a:solidFill>
              </a:rPr>
            </a:br>
            <a:br>
              <a:rPr lang="en-US" altLang="en-US" sz="2200" dirty="0">
                <a:solidFill>
                  <a:schemeClr val="tx1"/>
                </a:solidFill>
              </a:rPr>
            </a:br>
            <a:r>
              <a:rPr lang="en-US" altLang="en-US" sz="2700" dirty="0">
                <a:solidFill>
                  <a:schemeClr val="tx1"/>
                </a:solidFill>
              </a:rPr>
              <a:t>Strategic Visioning for Rural Development</a:t>
            </a:r>
            <a:br>
              <a:rPr lang="en-US" altLang="en-US" sz="2800" dirty="0">
                <a:solidFill>
                  <a:schemeClr val="tx1"/>
                </a:solidFill>
              </a:rPr>
            </a:br>
            <a:br>
              <a:rPr lang="en-US" altLang="en-US" sz="3200" dirty="0">
                <a:solidFill>
                  <a:schemeClr val="tx1"/>
                </a:solidFill>
              </a:rPr>
            </a:br>
            <a:r>
              <a:rPr lang="en-US" altLang="en-US" sz="2000" dirty="0">
                <a:solidFill>
                  <a:schemeClr val="tx1"/>
                </a:solidFill>
                <a:cs typeface="Arial" panose="020B0604020202020204" pitchFamily="34" charset="0"/>
              </a:rPr>
              <a:t>G</a:t>
            </a:r>
            <a:r>
              <a:rPr lang="en-US" altLang="en-US" sz="2000" cap="none" dirty="0">
                <a:solidFill>
                  <a:schemeClr val="tx1"/>
                </a:solidFill>
                <a:cs typeface="Arial" panose="020B0604020202020204" pitchFamily="34" charset="0"/>
              </a:rPr>
              <a:t>isele Hamm, MAPPING Manager</a:t>
            </a:r>
            <a:br>
              <a:rPr lang="en-US" altLang="en-US" sz="2000" cap="none" dirty="0">
                <a:solidFill>
                  <a:schemeClr val="tx1"/>
                </a:solidFill>
                <a:cs typeface="Arial" panose="020B0604020202020204" pitchFamily="34" charset="0"/>
              </a:rPr>
            </a:br>
            <a:r>
              <a:rPr lang="en-US" sz="2000" dirty="0">
                <a:solidFill>
                  <a:schemeClr val="tx1"/>
                </a:solidFill>
                <a:latin typeface="Lucida Sans" pitchFamily="34" charset="0"/>
                <a:cs typeface="Arial" charset="0"/>
              </a:rPr>
              <a:t>Illinois Institute for Rural Affairs</a:t>
            </a:r>
            <a:br>
              <a:rPr lang="en-US" sz="2000" dirty="0">
                <a:solidFill>
                  <a:schemeClr val="tx1"/>
                </a:solidFill>
                <a:latin typeface="Lucida Sans" pitchFamily="34" charset="0"/>
                <a:cs typeface="Arial" charset="0"/>
              </a:rPr>
            </a:br>
            <a:r>
              <a:rPr lang="en-US" sz="2000" dirty="0">
                <a:solidFill>
                  <a:schemeClr val="tx1"/>
                </a:solidFill>
                <a:latin typeface="Lucida Sans" pitchFamily="34" charset="0"/>
                <a:cs typeface="Arial" charset="0"/>
              </a:rPr>
              <a:t>Western Illinois University</a:t>
            </a:r>
            <a:br>
              <a:rPr lang="en-US" altLang="en-US" sz="2000" dirty="0">
                <a:solidFill>
                  <a:schemeClr val="tx1"/>
                </a:solidFill>
              </a:rPr>
            </a:br>
            <a:endParaRPr lang="en-US" altLang="en-US" sz="2000" dirty="0">
              <a:solidFill>
                <a:schemeClr val="tx1"/>
              </a:solidFill>
            </a:endParaRPr>
          </a:p>
        </p:txBody>
      </p:sp>
      <p:sp>
        <p:nvSpPr>
          <p:cNvPr id="5" name="Title 1"/>
          <p:cNvSpPr txBox="1">
            <a:spLocks/>
          </p:cNvSpPr>
          <p:nvPr/>
        </p:nvSpPr>
        <p:spPr>
          <a:xfrm>
            <a:off x="1495426" y="263698"/>
            <a:ext cx="9144000" cy="586581"/>
          </a:xfrm>
          <a:prstGeom prst="rect">
            <a:avLst/>
          </a:prstGeom>
        </p:spPr>
        <p:txBody>
          <a:bodyPr lIns="45720" tIns="0" rIns="45720" bIns="0" anchor="b">
            <a:scene3d>
              <a:camera prst="orthographicFront"/>
              <a:lightRig rig="soft" dir="t">
                <a:rot lat="0" lon="0" rev="17220000"/>
              </a:lightRig>
            </a:scene3d>
            <a:sp3d prstMaterial="softEdge">
              <a:bevelT w="38100" h="38100"/>
            </a:sp3d>
          </a:bodyPr>
          <a:lstStyle>
            <a:lvl1pPr algn="ctr" rtl="0" eaLnBrk="0" fontAlgn="base" hangingPunct="0">
              <a:spcBef>
                <a:spcPct val="0"/>
              </a:spcBef>
              <a:spcAft>
                <a:spcPct val="0"/>
              </a:spcAft>
              <a:defRPr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defRPr/>
            </a:pPr>
            <a:r>
              <a:rPr lang="en-US" sz="4000" cap="none" dirty="0">
                <a:solidFill>
                  <a:prstClr val="white"/>
                </a:solidFill>
                <a:effectLst>
                  <a:outerShdw blurRad="38100" dist="38100" dir="2700000" algn="tl">
                    <a:srgbClr val="000000">
                      <a:alpha val="43137"/>
                    </a:srgbClr>
                  </a:outerShdw>
                </a:effectLst>
                <a:latin typeface="Lucida Sans"/>
                <a:cs typeface="Arial" panose="020B0604020202020204" pitchFamily="34" charset="0"/>
              </a:rPr>
              <a:t>Illinois Institute for Rural Affairs</a:t>
            </a:r>
            <a:endParaRPr lang="en-US" sz="4000" cap="none" dirty="0">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gradFill>
              <a:effectLst>
                <a:outerShdw blurRad="38100" dist="38100" dir="2700000" algn="tl">
                  <a:srgbClr val="000000">
                    <a:alpha val="43137"/>
                  </a:srgbClr>
                </a:outerShdw>
              </a:effectLst>
              <a:latin typeface="Lucida Sans"/>
            </a:endParaRPr>
          </a:p>
        </p:txBody>
      </p:sp>
      <p:pic>
        <p:nvPicPr>
          <p:cNvPr id="19" name="Shape 156"/>
          <p:cNvPicPr preferRelativeResize="0"/>
          <p:nvPr/>
        </p:nvPicPr>
        <p:blipFill>
          <a:blip r:embed="rId3">
            <a:alphaModFix/>
          </a:blip>
          <a:stretch>
            <a:fillRect/>
          </a:stretch>
        </p:blipFill>
        <p:spPr>
          <a:xfrm>
            <a:off x="1721801" y="3308555"/>
            <a:ext cx="759773" cy="1438960"/>
          </a:xfrm>
          <a:prstGeom prst="rect">
            <a:avLst/>
          </a:prstGeom>
          <a:noFill/>
          <a:ln>
            <a:noFill/>
          </a:ln>
        </p:spPr>
      </p:pic>
      <p:pic>
        <p:nvPicPr>
          <p:cNvPr id="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19103" y="3308555"/>
            <a:ext cx="1900238"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ullSizeR1_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299" y="4836150"/>
            <a:ext cx="2696254" cy="17975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ort2-1.xx.fbcdn.net/v/t1.6435-0/p640x640/130589891_1628093750711311_2816983762465420919_n.jpg?_nc_cat=100&amp;ccb=1-3&amp;_nc_sid=340051&amp;_nc_ohc=KCX6qiw-_xcAX_Xqthw&amp;_nc_ht=scontent-ort2-1.xx&amp;tp=6&amp;oh=b5ad252c3e7622c46b1bcdaa1e27f870&amp;oe=60C0AC7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3310" y="4944664"/>
            <a:ext cx="4353495" cy="18762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be an image of road"/>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900" r="4451" b="4288"/>
          <a:stretch/>
        </p:blipFill>
        <p:spPr bwMode="auto">
          <a:xfrm>
            <a:off x="7095629" y="4615035"/>
            <a:ext cx="3222170" cy="20186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y be an image of 1 person, standing and outerwea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66623" y="4944664"/>
            <a:ext cx="1800968" cy="180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4295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ChangeArrowheads="1"/>
          </p:cNvSpPr>
          <p:nvPr/>
        </p:nvSpPr>
        <p:spPr bwMode="auto">
          <a:xfrm>
            <a:off x="1524000" y="1"/>
            <a:ext cx="9144000" cy="70802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b="1" dirty="0">
                <a:solidFill>
                  <a:prstClr val="white"/>
                </a:solidFill>
                <a:effectLst>
                  <a:outerShdw blurRad="38100" dist="38100" dir="2700000" algn="tl">
                    <a:srgbClr val="000000"/>
                  </a:outerShdw>
                </a:effectLst>
                <a:latin typeface="Arial" pitchFamily="34" charset="0"/>
              </a:rPr>
              <a:t>Is your community strategic?</a:t>
            </a:r>
          </a:p>
        </p:txBody>
      </p:sp>
      <p:sp>
        <p:nvSpPr>
          <p:cNvPr id="10243" name="Freeform 5"/>
          <p:cNvSpPr>
            <a:spLocks/>
          </p:cNvSpPr>
          <p:nvPr/>
        </p:nvSpPr>
        <p:spPr bwMode="auto">
          <a:xfrm>
            <a:off x="8278813" y="2927350"/>
            <a:ext cx="44450" cy="44450"/>
          </a:xfrm>
          <a:custGeom>
            <a:avLst/>
            <a:gdLst>
              <a:gd name="T0" fmla="*/ 0 w 227"/>
              <a:gd name="T1" fmla="*/ 2147483647 h 219"/>
              <a:gd name="T2" fmla="*/ 2147483647 w 227"/>
              <a:gd name="T3" fmla="*/ 2147483647 h 219"/>
              <a:gd name="T4" fmla="*/ 2147483647 w 227"/>
              <a:gd name="T5" fmla="*/ 2147483647 h 219"/>
              <a:gd name="T6" fmla="*/ 2147483647 w 227"/>
              <a:gd name="T7" fmla="*/ 0 h 219"/>
              <a:gd name="T8" fmla="*/ 0 w 227"/>
              <a:gd name="T9" fmla="*/ 2147483647 h 219"/>
              <a:gd name="T10" fmla="*/ 0 w 227"/>
              <a:gd name="T11" fmla="*/ 2147483647 h 219"/>
              <a:gd name="T12" fmla="*/ 0 60000 65536"/>
              <a:gd name="T13" fmla="*/ 0 60000 65536"/>
              <a:gd name="T14" fmla="*/ 0 60000 65536"/>
              <a:gd name="T15" fmla="*/ 0 60000 65536"/>
              <a:gd name="T16" fmla="*/ 0 60000 65536"/>
              <a:gd name="T17" fmla="*/ 0 60000 65536"/>
              <a:gd name="T18" fmla="*/ 0 w 227"/>
              <a:gd name="T19" fmla="*/ 0 h 219"/>
              <a:gd name="T20" fmla="*/ 227 w 227"/>
              <a:gd name="T21" fmla="*/ 219 h 219"/>
            </a:gdLst>
            <a:ahLst/>
            <a:cxnLst>
              <a:cxn ang="T12">
                <a:pos x="T0" y="T1"/>
              </a:cxn>
              <a:cxn ang="T13">
                <a:pos x="T2" y="T3"/>
              </a:cxn>
              <a:cxn ang="T14">
                <a:pos x="T4" y="T5"/>
              </a:cxn>
              <a:cxn ang="T15">
                <a:pos x="T6" y="T7"/>
              </a:cxn>
              <a:cxn ang="T16">
                <a:pos x="T8" y="T9"/>
              </a:cxn>
              <a:cxn ang="T17">
                <a:pos x="T10" y="T11"/>
              </a:cxn>
            </a:cxnLst>
            <a:rect l="T18" t="T19" r="T20" b="T21"/>
            <a:pathLst>
              <a:path w="227" h="219">
                <a:moveTo>
                  <a:pt x="0" y="36"/>
                </a:moveTo>
                <a:lnTo>
                  <a:pt x="177" y="219"/>
                </a:lnTo>
                <a:lnTo>
                  <a:pt x="227" y="182"/>
                </a:lnTo>
                <a:lnTo>
                  <a:pt x="39" y="0"/>
                </a:lnTo>
                <a:lnTo>
                  <a:pt x="0" y="36"/>
                </a:lnTo>
                <a:close/>
              </a:path>
            </a:pathLst>
          </a:custGeom>
          <a:solidFill>
            <a:srgbClr val="000000"/>
          </a:solidFill>
          <a:ln w="9525">
            <a:no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0244" name="Freeform 6"/>
          <p:cNvSpPr>
            <a:spLocks/>
          </p:cNvSpPr>
          <p:nvPr/>
        </p:nvSpPr>
        <p:spPr bwMode="auto">
          <a:xfrm>
            <a:off x="8377239" y="3032126"/>
            <a:ext cx="39687" cy="42863"/>
          </a:xfrm>
          <a:custGeom>
            <a:avLst/>
            <a:gdLst>
              <a:gd name="T0" fmla="*/ 0 w 195"/>
              <a:gd name="T1" fmla="*/ 2147483647 h 219"/>
              <a:gd name="T2" fmla="*/ 2147483647 w 195"/>
              <a:gd name="T3" fmla="*/ 2147483647 h 219"/>
              <a:gd name="T4" fmla="*/ 2147483647 w 195"/>
              <a:gd name="T5" fmla="*/ 2147483647 h 219"/>
              <a:gd name="T6" fmla="*/ 2147483647 w 195"/>
              <a:gd name="T7" fmla="*/ 0 h 219"/>
              <a:gd name="T8" fmla="*/ 0 w 195"/>
              <a:gd name="T9" fmla="*/ 2147483647 h 219"/>
              <a:gd name="T10" fmla="*/ 0 w 195"/>
              <a:gd name="T11" fmla="*/ 2147483647 h 219"/>
              <a:gd name="T12" fmla="*/ 0 60000 65536"/>
              <a:gd name="T13" fmla="*/ 0 60000 65536"/>
              <a:gd name="T14" fmla="*/ 0 60000 65536"/>
              <a:gd name="T15" fmla="*/ 0 60000 65536"/>
              <a:gd name="T16" fmla="*/ 0 60000 65536"/>
              <a:gd name="T17" fmla="*/ 0 60000 65536"/>
              <a:gd name="T18" fmla="*/ 0 w 195"/>
              <a:gd name="T19" fmla="*/ 0 h 219"/>
              <a:gd name="T20" fmla="*/ 195 w 195"/>
              <a:gd name="T21" fmla="*/ 219 h 219"/>
            </a:gdLst>
            <a:ahLst/>
            <a:cxnLst>
              <a:cxn ang="T12">
                <a:pos x="T0" y="T1"/>
              </a:cxn>
              <a:cxn ang="T13">
                <a:pos x="T2" y="T3"/>
              </a:cxn>
              <a:cxn ang="T14">
                <a:pos x="T4" y="T5"/>
              </a:cxn>
              <a:cxn ang="T15">
                <a:pos x="T6" y="T7"/>
              </a:cxn>
              <a:cxn ang="T16">
                <a:pos x="T8" y="T9"/>
              </a:cxn>
              <a:cxn ang="T17">
                <a:pos x="T10" y="T11"/>
              </a:cxn>
            </a:cxnLst>
            <a:rect l="T18" t="T19" r="T20" b="T21"/>
            <a:pathLst>
              <a:path w="195" h="219">
                <a:moveTo>
                  <a:pt x="0" y="32"/>
                </a:moveTo>
                <a:lnTo>
                  <a:pt x="150" y="219"/>
                </a:lnTo>
                <a:lnTo>
                  <a:pt x="195" y="178"/>
                </a:lnTo>
                <a:lnTo>
                  <a:pt x="45" y="0"/>
                </a:lnTo>
                <a:lnTo>
                  <a:pt x="0" y="32"/>
                </a:lnTo>
                <a:close/>
              </a:path>
            </a:pathLst>
          </a:custGeom>
          <a:solidFill>
            <a:srgbClr val="000000"/>
          </a:solidFill>
          <a:ln w="9525">
            <a:noFill/>
            <a:round/>
            <a:headEnd/>
            <a:tailEnd/>
          </a:ln>
        </p:spPr>
        <p:txBody>
          <a:bodyPr/>
          <a:lstStyle/>
          <a:p>
            <a:pPr fontAlgn="base">
              <a:spcBef>
                <a:spcPct val="0"/>
              </a:spcBef>
              <a:spcAft>
                <a:spcPct val="0"/>
              </a:spcAft>
            </a:pPr>
            <a:endParaRPr lang="en-US">
              <a:solidFill>
                <a:prstClr val="white"/>
              </a:solidFill>
              <a:latin typeface="Arial" charset="0"/>
            </a:endParaRPr>
          </a:p>
        </p:txBody>
      </p:sp>
      <p:pic>
        <p:nvPicPr>
          <p:cNvPr id="10245" name="Picture 3" descr="Arrows2"/>
          <p:cNvPicPr>
            <a:picLocks noChangeAspect="1" noChangeArrowheads="1"/>
          </p:cNvPicPr>
          <p:nvPr/>
        </p:nvPicPr>
        <p:blipFill>
          <a:blip r:embed="rId3" cstate="print"/>
          <a:srcRect b="5251"/>
          <a:stretch>
            <a:fillRect/>
          </a:stretch>
        </p:blipFill>
        <p:spPr bwMode="auto">
          <a:xfrm>
            <a:off x="1524000" y="1600200"/>
            <a:ext cx="3962400" cy="3913188"/>
          </a:xfrm>
          <a:prstGeom prst="rect">
            <a:avLst/>
          </a:prstGeom>
          <a:noFill/>
          <a:ln w="3175">
            <a:solidFill>
              <a:srgbClr val="C0C0C0"/>
            </a:solidFill>
            <a:miter lim="800000"/>
            <a:headEnd/>
            <a:tailEnd/>
          </a:ln>
          <a:effectLst/>
        </p:spPr>
      </p:pic>
      <p:pic>
        <p:nvPicPr>
          <p:cNvPr id="10246" name="Picture 4" descr="Arrows gordon matta-clark"/>
          <p:cNvPicPr>
            <a:picLocks noChangeAspect="1" noChangeArrowheads="1"/>
          </p:cNvPicPr>
          <p:nvPr/>
        </p:nvPicPr>
        <p:blipFill>
          <a:blip r:embed="rId4" cstate="print"/>
          <a:srcRect l="3465" r="22021" b="5476"/>
          <a:stretch>
            <a:fillRect/>
          </a:stretch>
        </p:blipFill>
        <p:spPr bwMode="auto">
          <a:xfrm>
            <a:off x="6184900" y="2286000"/>
            <a:ext cx="4483100" cy="3962400"/>
          </a:xfrm>
          <a:prstGeom prst="rect">
            <a:avLst/>
          </a:prstGeom>
          <a:noFill/>
          <a:ln w="9525">
            <a:noFill/>
            <a:miter lim="800000"/>
            <a:headEnd/>
            <a:tailEnd/>
          </a:ln>
          <a:effectLst/>
        </p:spPr>
      </p:pic>
      <p:sp>
        <p:nvSpPr>
          <p:cNvPr id="10" name="TextBox 9"/>
          <p:cNvSpPr txBox="1"/>
          <p:nvPr/>
        </p:nvSpPr>
        <p:spPr>
          <a:xfrm>
            <a:off x="1524000" y="1143001"/>
            <a:ext cx="7162800" cy="461963"/>
          </a:xfrm>
          <a:prstGeom prst="rect">
            <a:avLst/>
          </a:prstGeom>
          <a:noFill/>
        </p:spPr>
        <p:txBody>
          <a:bodyPr>
            <a:spAutoFit/>
          </a:bodyPr>
          <a:lstStyle/>
          <a:p>
            <a:pPr algn="ctr" fontAlgn="base">
              <a:spcBef>
                <a:spcPct val="50000"/>
              </a:spcBef>
              <a:spcAft>
                <a:spcPct val="0"/>
              </a:spcAft>
              <a:defRPr/>
            </a:pPr>
            <a:r>
              <a:rPr lang="en-US" sz="2400" b="1" dirty="0">
                <a:solidFill>
                  <a:prstClr val="white"/>
                </a:solidFill>
                <a:effectLst>
                  <a:outerShdw blurRad="38100" dist="38100" dir="2700000" algn="tl">
                    <a:srgbClr val="000000"/>
                  </a:outerShdw>
                </a:effectLst>
                <a:latin typeface="Arial" pitchFamily="34" charset="0"/>
              </a:rPr>
              <a:t>Is everyone working towards </a:t>
            </a:r>
            <a:r>
              <a:rPr lang="en-US" sz="2400" b="1" i="1" dirty="0">
                <a:solidFill>
                  <a:prstClr val="white"/>
                </a:solidFill>
                <a:effectLst>
                  <a:outerShdw blurRad="38100" dist="38100" dir="2700000" algn="tl">
                    <a:srgbClr val="000000"/>
                  </a:outerShdw>
                </a:effectLst>
                <a:latin typeface="Arial" pitchFamily="34" charset="0"/>
              </a:rPr>
              <a:t>different</a:t>
            </a:r>
            <a:r>
              <a:rPr lang="en-US" sz="2400" b="1" dirty="0">
                <a:solidFill>
                  <a:prstClr val="white"/>
                </a:solidFill>
                <a:effectLst>
                  <a:outerShdw blurRad="38100" dist="38100" dir="2700000" algn="tl">
                    <a:srgbClr val="000000"/>
                  </a:outerShdw>
                </a:effectLst>
                <a:latin typeface="Arial" pitchFamily="34" charset="0"/>
              </a:rPr>
              <a:t> visions? </a:t>
            </a:r>
          </a:p>
        </p:txBody>
      </p:sp>
      <p:sp>
        <p:nvSpPr>
          <p:cNvPr id="10248" name="TextBox 10"/>
          <p:cNvSpPr txBox="1">
            <a:spLocks noChangeArrowheads="1"/>
          </p:cNvSpPr>
          <p:nvPr/>
        </p:nvSpPr>
        <p:spPr bwMode="auto">
          <a:xfrm>
            <a:off x="4572000" y="6248401"/>
            <a:ext cx="6096000" cy="461963"/>
          </a:xfrm>
          <a:prstGeom prst="rect">
            <a:avLst/>
          </a:prstGeom>
          <a:noFill/>
          <a:ln w="9525">
            <a:noFill/>
            <a:miter lim="800000"/>
            <a:headEnd/>
            <a:tailEnd/>
          </a:ln>
        </p:spPr>
        <p:txBody>
          <a:bodyPr>
            <a:spAutoFit/>
          </a:bodyPr>
          <a:lstStyle/>
          <a:p>
            <a:pPr fontAlgn="base">
              <a:spcBef>
                <a:spcPct val="0"/>
              </a:spcBef>
              <a:spcAft>
                <a:spcPct val="0"/>
              </a:spcAft>
            </a:pPr>
            <a:r>
              <a:rPr lang="en-US" sz="2400" b="1">
                <a:solidFill>
                  <a:prstClr val="white"/>
                </a:solidFill>
                <a:latin typeface="Arial" charset="0"/>
              </a:rPr>
              <a:t>Or towards a </a:t>
            </a:r>
            <a:r>
              <a:rPr lang="en-US" sz="2400" b="1" i="1">
                <a:solidFill>
                  <a:prstClr val="white"/>
                </a:solidFill>
                <a:latin typeface="Arial" charset="0"/>
              </a:rPr>
              <a:t>shared</a:t>
            </a:r>
            <a:r>
              <a:rPr lang="en-US" sz="2400" b="1">
                <a:solidFill>
                  <a:prstClr val="white"/>
                </a:solidFill>
                <a:latin typeface="Arial" charset="0"/>
              </a:rPr>
              <a:t> community vision?</a:t>
            </a:r>
          </a:p>
        </p:txBody>
      </p:sp>
    </p:spTree>
    <p:extLst>
      <p:ext uri="{BB962C8B-B14F-4D97-AF65-F5344CB8AC3E}">
        <p14:creationId xmlns:p14="http://schemas.microsoft.com/office/powerpoint/2010/main" val="293621031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0" y="0"/>
            <a:ext cx="9144000" cy="1295400"/>
          </a:xfrm>
        </p:spPr>
        <p:txBody>
          <a:bodyPr>
            <a:noAutofit/>
          </a:bodyPr>
          <a:lstStyle/>
          <a:p>
            <a:pPr eaLnBrk="1" fontAlgn="auto" hangingPunct="1">
              <a:spcAft>
                <a:spcPts val="0"/>
              </a:spcAft>
              <a:defRPr/>
            </a:pPr>
            <a:r>
              <a:rPr lang="en-US" dirty="0">
                <a:solidFill>
                  <a:schemeClr val="tx1"/>
                </a:solidFill>
              </a:rPr>
              <a:t>What to Expect from MAPPING…</a:t>
            </a:r>
          </a:p>
        </p:txBody>
      </p:sp>
      <p:sp>
        <p:nvSpPr>
          <p:cNvPr id="15363" name="Rectangle 3"/>
          <p:cNvSpPr>
            <a:spLocks noGrp="1" noChangeArrowheads="1"/>
          </p:cNvSpPr>
          <p:nvPr>
            <p:ph idx="1"/>
          </p:nvPr>
        </p:nvSpPr>
        <p:spPr>
          <a:xfrm>
            <a:off x="267477" y="1042147"/>
            <a:ext cx="9610531" cy="4572000"/>
          </a:xfrm>
        </p:spPr>
        <p:txBody>
          <a:bodyPr>
            <a:normAutofit/>
          </a:bodyPr>
          <a:lstStyle/>
          <a:p>
            <a:pPr marL="548640" indent="-411480" eaLnBrk="1" fontAlgn="auto" hangingPunct="1">
              <a:spcAft>
                <a:spcPts val="0"/>
              </a:spcAft>
              <a:buClr>
                <a:schemeClr val="tx1"/>
              </a:buClr>
              <a:buNone/>
              <a:defRPr/>
            </a:pPr>
            <a:r>
              <a:rPr lang="en-US" sz="3600" b="1" dirty="0">
                <a:latin typeface="+mj-lt"/>
              </a:rPr>
              <a:t>The MAPPING process: </a:t>
            </a:r>
          </a:p>
          <a:p>
            <a:pPr marL="548640" indent="-411480" eaLnBrk="1" fontAlgn="auto" hangingPunct="1">
              <a:spcAft>
                <a:spcPts val="0"/>
              </a:spcAft>
              <a:buClr>
                <a:schemeClr val="tx1"/>
              </a:buClr>
              <a:buFont typeface="Wingdings" pitchFamily="2" charset="2"/>
              <a:buChar char="Ø"/>
              <a:defRPr/>
            </a:pPr>
            <a:r>
              <a:rPr lang="en-US" b="1" dirty="0">
                <a:latin typeface="+mj-lt"/>
              </a:rPr>
              <a:t>Brings the community together under a common </a:t>
            </a:r>
            <a:r>
              <a:rPr lang="en-US" b="1" i="1" u="sng" dirty="0">
                <a:latin typeface="+mj-lt"/>
              </a:rPr>
              <a:t>vision</a:t>
            </a:r>
            <a:endParaRPr lang="en-US" b="1" u="sng" dirty="0">
              <a:latin typeface="+mj-lt"/>
            </a:endParaRPr>
          </a:p>
          <a:p>
            <a:pPr marL="548640" indent="-411480" eaLnBrk="1" fontAlgn="auto" hangingPunct="1">
              <a:spcAft>
                <a:spcPts val="0"/>
              </a:spcAft>
              <a:buClr>
                <a:schemeClr val="tx1"/>
              </a:buClr>
              <a:buFont typeface="Wingdings" pitchFamily="2" charset="2"/>
              <a:buChar char="Ø"/>
              <a:defRPr/>
            </a:pPr>
            <a:r>
              <a:rPr lang="en-US" b="1" dirty="0">
                <a:latin typeface="+mj-lt"/>
              </a:rPr>
              <a:t>Develops an </a:t>
            </a:r>
            <a:r>
              <a:rPr lang="en-US" b="1" i="1" u="sng" dirty="0">
                <a:latin typeface="+mj-lt"/>
              </a:rPr>
              <a:t>action plan</a:t>
            </a:r>
            <a:r>
              <a:rPr lang="en-US" b="1" dirty="0">
                <a:latin typeface="+mj-lt"/>
              </a:rPr>
              <a:t> to assist in making the vision a reality</a:t>
            </a:r>
          </a:p>
          <a:p>
            <a:pPr marL="548640" indent="-411480" eaLnBrk="1" fontAlgn="auto" hangingPunct="1">
              <a:spcAft>
                <a:spcPts val="0"/>
              </a:spcAft>
              <a:buClr>
                <a:schemeClr val="tx1"/>
              </a:buClr>
              <a:buFont typeface="Wingdings" pitchFamily="2" charset="2"/>
              <a:buChar char="Ø"/>
              <a:defRPr/>
            </a:pPr>
            <a:r>
              <a:rPr lang="en-US" b="1" dirty="0">
                <a:latin typeface="+mj-lt"/>
              </a:rPr>
              <a:t>Promotes and encourages </a:t>
            </a:r>
            <a:r>
              <a:rPr lang="en-US" b="1" i="1" u="sng" dirty="0">
                <a:latin typeface="+mj-lt"/>
              </a:rPr>
              <a:t>volunteerism</a:t>
            </a:r>
          </a:p>
          <a:p>
            <a:pPr marL="548640" indent="-411480" eaLnBrk="1" fontAlgn="auto" hangingPunct="1">
              <a:spcAft>
                <a:spcPts val="0"/>
              </a:spcAft>
              <a:buClr>
                <a:schemeClr val="tx1"/>
              </a:buClr>
              <a:buFont typeface="Wingdings" pitchFamily="2" charset="2"/>
              <a:buChar char="Ø"/>
              <a:defRPr/>
            </a:pPr>
            <a:r>
              <a:rPr lang="en-US" b="1" i="1" dirty="0">
                <a:latin typeface="+mj-lt"/>
              </a:rPr>
              <a:t>DOES NOT </a:t>
            </a:r>
            <a:r>
              <a:rPr lang="en-US" b="1" dirty="0">
                <a:latin typeface="+mj-lt"/>
              </a:rPr>
              <a:t>provide grants,                               nor guarantee the receipt                                  of grants</a:t>
            </a:r>
          </a:p>
        </p:txBody>
      </p:sp>
      <p:pic>
        <p:nvPicPr>
          <p:cNvPr id="1026" name="Picture 2" descr="N:\user shares\ghamm\Community Specific Materials\Hillsboro\Photos\2015-03-17 HIllsboro4\HIllsboro4 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058"/>
          <a:stretch/>
        </p:blipFill>
        <p:spPr bwMode="auto">
          <a:xfrm>
            <a:off x="8259125" y="3328147"/>
            <a:ext cx="3850432" cy="22695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358"/>
          <a:stretch/>
        </p:blipFill>
        <p:spPr>
          <a:xfrm>
            <a:off x="5824224" y="4638011"/>
            <a:ext cx="4869802" cy="1968759"/>
          </a:xfrm>
          <a:prstGeom prst="rect">
            <a:avLst/>
          </a:prstGeom>
          <a:ln w="38100">
            <a:solidFill>
              <a:schemeClr val="tx1"/>
            </a:solidFill>
          </a:ln>
        </p:spPr>
      </p:pic>
    </p:spTree>
    <p:extLst>
      <p:ext uri="{BB962C8B-B14F-4D97-AF65-F5344CB8AC3E}">
        <p14:creationId xmlns:p14="http://schemas.microsoft.com/office/powerpoint/2010/main" val="2666134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nvGraphicFramePr>
        <p:xfrm>
          <a:off x="2057400" y="914400"/>
          <a:ext cx="79248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2438400" y="76201"/>
            <a:ext cx="7315200" cy="646113"/>
          </a:xfrm>
          <a:prstGeom prst="rect">
            <a:avLst/>
          </a:prstGeom>
          <a:noFill/>
          <a:ln w="28575">
            <a:solidFill>
              <a:schemeClr val="tx1"/>
            </a:solidFill>
          </a:ln>
          <a:effectLst>
            <a:outerShdw blurRad="76200" dir="18900000" sy="23000" kx="-1200000" algn="bl" rotWithShape="0">
              <a:prstClr val="black">
                <a:alpha val="20000"/>
              </a:prstClr>
            </a:outerShdw>
          </a:effectLst>
        </p:spPr>
        <p:txBody>
          <a:bodyPr>
            <a:spAutoFit/>
          </a:bodyPr>
          <a:lstStyle/>
          <a:p>
            <a:pPr algn="ctr" fontAlgn="base">
              <a:spcBef>
                <a:spcPct val="0"/>
              </a:spcBef>
              <a:spcAft>
                <a:spcPct val="0"/>
              </a:spcAft>
              <a:defRPr/>
            </a:pPr>
            <a:r>
              <a:rPr lang="en-US" sz="3600" b="1" i="1" dirty="0">
                <a:solidFill>
                  <a:prstClr val="white"/>
                </a:solidFill>
                <a:latin typeface="Lucida Sans"/>
              </a:rPr>
              <a:t>Roadmap to Success</a:t>
            </a:r>
          </a:p>
        </p:txBody>
      </p:sp>
    </p:spTree>
    <p:extLst>
      <p:ext uri="{BB962C8B-B14F-4D97-AF65-F5344CB8AC3E}">
        <p14:creationId xmlns:p14="http://schemas.microsoft.com/office/powerpoint/2010/main" val="3067538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524000"/>
          </a:xfrm>
        </p:spPr>
        <p:txBody>
          <a:bodyPr>
            <a:normAutofit fontScale="90000"/>
          </a:bodyPr>
          <a:lstStyle/>
          <a:p>
            <a:br>
              <a:rPr lang="en-US" sz="4000" dirty="0">
                <a:solidFill>
                  <a:srgbClr val="FFFF00"/>
                </a:solidFill>
              </a:rPr>
            </a:br>
            <a:r>
              <a:rPr lang="en-US" sz="4400" dirty="0">
                <a:solidFill>
                  <a:schemeClr val="tx1"/>
                </a:solidFill>
              </a:rPr>
              <a:t>From Vision to Action</a:t>
            </a:r>
            <a:br>
              <a:rPr lang="en-US" sz="3100" dirty="0">
                <a:solidFill>
                  <a:schemeClr val="tx1"/>
                </a:solidFill>
              </a:rPr>
            </a:br>
            <a:r>
              <a:rPr lang="en-US" sz="2900" dirty="0">
                <a:solidFill>
                  <a:schemeClr val="tx1"/>
                </a:solidFill>
                <a:effectLst/>
              </a:rPr>
              <a:t>Components of a visioning and planning process:</a:t>
            </a:r>
            <a:br>
              <a:rPr lang="en-US" sz="2900" dirty="0">
                <a:solidFill>
                  <a:schemeClr val="tx1"/>
                </a:solidFill>
                <a:effectLst/>
              </a:rPr>
            </a:br>
            <a:r>
              <a:rPr lang="en-US" sz="2900" dirty="0">
                <a:solidFill>
                  <a:schemeClr val="tx1"/>
                </a:solidFill>
                <a:effectLst/>
              </a:rPr>
              <a:t>MAPPING Approach</a:t>
            </a:r>
            <a:br>
              <a:rPr lang="en-US" sz="4400" dirty="0"/>
            </a:br>
            <a:endParaRPr lang="en-US" sz="4400" dirty="0">
              <a:solidFill>
                <a:srgbClr val="FFFF00"/>
              </a:solidFill>
            </a:endParaRPr>
          </a:p>
        </p:txBody>
      </p:sp>
      <p:sp>
        <p:nvSpPr>
          <p:cNvPr id="3" name="Content Placeholder 2"/>
          <p:cNvSpPr>
            <a:spLocks noGrp="1"/>
          </p:cNvSpPr>
          <p:nvPr>
            <p:ph idx="1"/>
          </p:nvPr>
        </p:nvSpPr>
        <p:spPr>
          <a:xfrm>
            <a:off x="1102407" y="1524000"/>
            <a:ext cx="10494235" cy="5334000"/>
          </a:xfrm>
        </p:spPr>
        <p:txBody>
          <a:bodyPr/>
          <a:lstStyle/>
          <a:p>
            <a:pPr marL="650875" indent="-514350">
              <a:buSzPct val="120000"/>
              <a:buAutoNum type="arabicPeriod"/>
            </a:pPr>
            <a:r>
              <a:rPr lang="en-US" b="1" dirty="0">
                <a:latin typeface="+mj-lt"/>
              </a:rPr>
              <a:t>Where Are We Now?</a:t>
            </a:r>
          </a:p>
          <a:p>
            <a:pPr marL="914400" lvl="1" indent="-457200">
              <a:buSzPct val="120000"/>
              <a:buNone/>
            </a:pPr>
            <a:r>
              <a:rPr lang="en-US" dirty="0">
                <a:latin typeface="+mj-lt"/>
              </a:rPr>
              <a:t>	</a:t>
            </a:r>
            <a:r>
              <a:rPr lang="en-US" sz="2000" dirty="0">
                <a:latin typeface="+mj-lt"/>
              </a:rPr>
              <a:t>Review community data, historical timeline, discuss what makes the community special</a:t>
            </a:r>
            <a:endParaRPr lang="en-US" dirty="0">
              <a:latin typeface="+mj-lt"/>
            </a:endParaRPr>
          </a:p>
          <a:p>
            <a:pPr marL="650875" indent="-514350">
              <a:spcBef>
                <a:spcPts val="1200"/>
              </a:spcBef>
              <a:buSzPct val="120000"/>
              <a:buAutoNum type="arabicPeriod"/>
            </a:pPr>
            <a:r>
              <a:rPr lang="en-US" b="1" dirty="0">
                <a:latin typeface="+mj-lt"/>
              </a:rPr>
              <a:t>Where Do We Want To Be?</a:t>
            </a:r>
          </a:p>
          <a:p>
            <a:pPr marL="971550" lvl="1" indent="-514350">
              <a:buSzPct val="120000"/>
              <a:buNone/>
            </a:pPr>
            <a:r>
              <a:rPr lang="en-US" dirty="0">
                <a:latin typeface="+mj-lt"/>
              </a:rPr>
              <a:t>	</a:t>
            </a:r>
            <a:r>
              <a:rPr lang="en-US" sz="2000" dirty="0">
                <a:latin typeface="+mj-lt"/>
              </a:rPr>
              <a:t>Build consensus for vision, brainstorm &amp; prioritize high priority goals, brainstorm strategies</a:t>
            </a:r>
            <a:endParaRPr lang="en-US" dirty="0">
              <a:latin typeface="+mj-lt"/>
            </a:endParaRPr>
          </a:p>
          <a:p>
            <a:pPr marL="650875" indent="-514350">
              <a:spcBef>
                <a:spcPts val="1200"/>
              </a:spcBef>
              <a:buSzPct val="120000"/>
              <a:buAutoNum type="arabicPeriod"/>
            </a:pPr>
            <a:r>
              <a:rPr lang="en-US" b="1" dirty="0">
                <a:latin typeface="+mj-lt"/>
              </a:rPr>
              <a:t>How Do We Get There?</a:t>
            </a:r>
          </a:p>
          <a:p>
            <a:pPr marL="973138" lvl="2" indent="-252413">
              <a:buSzPct val="120000"/>
              <a:buNone/>
            </a:pPr>
            <a:r>
              <a:rPr lang="en-US" sz="2000" dirty="0">
                <a:latin typeface="+mj-lt"/>
              </a:rPr>
              <a:t>	Prioritize strategies, brainstorm projects, form action teams</a:t>
            </a:r>
          </a:p>
          <a:p>
            <a:pPr marL="650875" indent="-514350">
              <a:spcBef>
                <a:spcPts val="1200"/>
              </a:spcBef>
              <a:buSzPct val="120000"/>
              <a:buAutoNum type="arabicPeriod"/>
            </a:pPr>
            <a:r>
              <a:rPr lang="en-US" b="1" dirty="0">
                <a:latin typeface="+mj-lt"/>
              </a:rPr>
              <a:t>Making It Happen/Keeping It Going</a:t>
            </a:r>
          </a:p>
          <a:p>
            <a:pPr marL="971550" lvl="1" indent="-514350">
              <a:buNone/>
            </a:pPr>
            <a:r>
              <a:rPr lang="en-US" dirty="0">
                <a:latin typeface="+mj-lt"/>
              </a:rPr>
              <a:t>	</a:t>
            </a:r>
            <a:r>
              <a:rPr lang="en-US" sz="2000" dirty="0">
                <a:latin typeface="+mj-lt"/>
              </a:rPr>
              <a:t>Transition from planning to implementation, plan for town meeting, develop organizational structure</a:t>
            </a:r>
            <a:endParaRPr lang="en-US" dirty="0">
              <a:latin typeface="+mj-lt"/>
            </a:endParaRPr>
          </a:p>
        </p:txBody>
      </p:sp>
    </p:spTree>
    <p:extLst>
      <p:ext uri="{BB962C8B-B14F-4D97-AF65-F5344CB8AC3E}">
        <p14:creationId xmlns:p14="http://schemas.microsoft.com/office/powerpoint/2010/main" val="1859459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724400" y="609600"/>
            <a:ext cx="5791200" cy="1066800"/>
          </a:xfrm>
        </p:spPr>
        <p:txBody>
          <a:bodyPr/>
          <a:lstStyle/>
          <a:p>
            <a:pPr fontAlgn="auto">
              <a:spcAft>
                <a:spcPts val="0"/>
              </a:spcAft>
              <a:defRPr/>
            </a:pPr>
            <a:r>
              <a:rPr lang="en-US" sz="4800" dirty="0">
                <a:solidFill>
                  <a:schemeClr val="tx1"/>
                </a:solidFill>
              </a:rPr>
              <a:t>Implementation</a:t>
            </a:r>
          </a:p>
        </p:txBody>
      </p:sp>
      <p:sp>
        <p:nvSpPr>
          <p:cNvPr id="24579" name="Rectangle 3"/>
          <p:cNvSpPr>
            <a:spLocks noGrp="1" noChangeArrowheads="1"/>
          </p:cNvSpPr>
          <p:nvPr>
            <p:ph idx="1"/>
          </p:nvPr>
        </p:nvSpPr>
        <p:spPr>
          <a:xfrm>
            <a:off x="1524000" y="2438400"/>
            <a:ext cx="7696200" cy="4419600"/>
          </a:xfrm>
        </p:spPr>
        <p:txBody>
          <a:bodyPr>
            <a:normAutofit fontScale="92500"/>
          </a:bodyPr>
          <a:lstStyle/>
          <a:p>
            <a:pPr marL="548640" indent="-411480" fontAlgn="auto">
              <a:spcAft>
                <a:spcPts val="0"/>
              </a:spcAft>
              <a:buClr>
                <a:schemeClr val="tx1"/>
              </a:buClr>
              <a:buFont typeface="Wingdings" pitchFamily="2" charset="2"/>
              <a:buChar char="Ø"/>
              <a:defRPr/>
            </a:pPr>
            <a:r>
              <a:rPr lang="en-US" sz="3600" b="1" dirty="0">
                <a:latin typeface="+mj-lt"/>
              </a:rPr>
              <a:t>Action teams work on projects</a:t>
            </a:r>
          </a:p>
          <a:p>
            <a:pPr marL="548640" indent="-411480" fontAlgn="auto">
              <a:spcBef>
                <a:spcPts val="1200"/>
              </a:spcBef>
              <a:spcAft>
                <a:spcPts val="0"/>
              </a:spcAft>
              <a:buClr>
                <a:schemeClr val="tx1"/>
              </a:buClr>
              <a:buFont typeface="Wingdings" pitchFamily="2" charset="2"/>
              <a:buChar char="Ø"/>
              <a:defRPr/>
            </a:pPr>
            <a:r>
              <a:rPr lang="en-US" sz="3600" b="1" dirty="0">
                <a:latin typeface="+mj-lt"/>
              </a:rPr>
              <a:t>Community organization oversees implementation</a:t>
            </a:r>
          </a:p>
          <a:p>
            <a:pPr marL="548640" indent="-411480" fontAlgn="auto">
              <a:spcBef>
                <a:spcPts val="1200"/>
              </a:spcBef>
              <a:spcAft>
                <a:spcPts val="0"/>
              </a:spcAft>
              <a:buClr>
                <a:schemeClr val="tx1"/>
              </a:buClr>
              <a:buFont typeface="Wingdings" pitchFamily="2" charset="2"/>
              <a:buChar char="Ø"/>
              <a:defRPr/>
            </a:pPr>
            <a:r>
              <a:rPr lang="en-US" sz="3600" b="1" dirty="0">
                <a:latin typeface="+mj-lt"/>
              </a:rPr>
              <a:t>IIRA:</a:t>
            </a:r>
          </a:p>
          <a:p>
            <a:pPr marL="868680" lvl="1" indent="-283464" fontAlgn="auto">
              <a:spcAft>
                <a:spcPts val="0"/>
              </a:spcAft>
              <a:buSzPct val="100000"/>
              <a:buFont typeface="Wingdings 2"/>
              <a:buChar char=""/>
              <a:defRPr/>
            </a:pPr>
            <a:r>
              <a:rPr lang="en-US" b="1" dirty="0">
                <a:latin typeface="+mj-lt"/>
              </a:rPr>
              <a:t>Technical assistance</a:t>
            </a:r>
          </a:p>
          <a:p>
            <a:pPr marL="868680" lvl="1" indent="-283464" fontAlgn="auto">
              <a:spcAft>
                <a:spcPts val="0"/>
              </a:spcAft>
              <a:buSzPct val="100000"/>
              <a:buFont typeface="Wingdings 2"/>
              <a:buChar char=""/>
              <a:defRPr/>
            </a:pPr>
            <a:r>
              <a:rPr lang="en-US" b="1" dirty="0">
                <a:latin typeface="+mj-lt"/>
              </a:rPr>
              <a:t>Peace Corps Fellow</a:t>
            </a:r>
          </a:p>
          <a:p>
            <a:pPr marL="868680" lvl="1" indent="-283464" fontAlgn="auto">
              <a:spcAft>
                <a:spcPts val="0"/>
              </a:spcAft>
              <a:buSzPct val="100000"/>
              <a:buFont typeface="Wingdings 2"/>
              <a:buChar char=""/>
              <a:defRPr/>
            </a:pPr>
            <a:r>
              <a:rPr lang="en-US" b="1" dirty="0">
                <a:latin typeface="+mj-lt"/>
              </a:rPr>
              <a:t>Resources</a:t>
            </a:r>
          </a:p>
          <a:p>
            <a:pPr marL="548640" indent="-411480" fontAlgn="auto">
              <a:spcAft>
                <a:spcPts val="0"/>
              </a:spcAft>
              <a:buClr>
                <a:schemeClr val="tx1"/>
              </a:buClr>
              <a:buFont typeface="Wingdings" pitchFamily="2" charset="2"/>
              <a:buChar char="Ø"/>
              <a:defRPr/>
            </a:pPr>
            <a:r>
              <a:rPr lang="en-US" sz="3600" b="1" dirty="0">
                <a:latin typeface="+mj-lt"/>
              </a:rPr>
              <a:t>External resource partners</a:t>
            </a:r>
          </a:p>
        </p:txBody>
      </p:sp>
      <p:pic>
        <p:nvPicPr>
          <p:cNvPr id="56324" name="Picture 6" descr="Havana constr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505200"/>
            <a:ext cx="2514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Tree>
    <p:extLst>
      <p:ext uri="{BB962C8B-B14F-4D97-AF65-F5344CB8AC3E}">
        <p14:creationId xmlns:p14="http://schemas.microsoft.com/office/powerpoint/2010/main" val="13864010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a:off x="5943600" y="3657600"/>
            <a:ext cx="228600" cy="1828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15" name="Line 3"/>
          <p:cNvSpPr>
            <a:spLocks noChangeShapeType="1"/>
          </p:cNvSpPr>
          <p:nvPr/>
        </p:nvSpPr>
        <p:spPr bwMode="auto">
          <a:xfrm flipH="1">
            <a:off x="5410200" y="3657600"/>
            <a:ext cx="152400" cy="15240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16" name="Line 4"/>
          <p:cNvSpPr>
            <a:spLocks noChangeShapeType="1"/>
          </p:cNvSpPr>
          <p:nvPr/>
        </p:nvSpPr>
        <p:spPr bwMode="auto">
          <a:xfrm flipH="1">
            <a:off x="4876800" y="3657600"/>
            <a:ext cx="304800" cy="1600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17" name="Line 5"/>
          <p:cNvSpPr>
            <a:spLocks noChangeShapeType="1"/>
          </p:cNvSpPr>
          <p:nvPr/>
        </p:nvSpPr>
        <p:spPr bwMode="auto">
          <a:xfrm flipH="1">
            <a:off x="3962400" y="3657600"/>
            <a:ext cx="838200" cy="1600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18" name="Line 6"/>
          <p:cNvSpPr>
            <a:spLocks noChangeShapeType="1"/>
          </p:cNvSpPr>
          <p:nvPr/>
        </p:nvSpPr>
        <p:spPr bwMode="auto">
          <a:xfrm flipH="1">
            <a:off x="4419600" y="3657600"/>
            <a:ext cx="533400" cy="838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23559" name="Rectangle 7"/>
          <p:cNvSpPr>
            <a:spLocks noGrp="1" noChangeArrowheads="1"/>
          </p:cNvSpPr>
          <p:nvPr>
            <p:ph type="title"/>
          </p:nvPr>
        </p:nvSpPr>
        <p:spPr>
          <a:xfrm>
            <a:off x="2209800" y="0"/>
            <a:ext cx="7772400" cy="1219200"/>
          </a:xfrm>
        </p:spPr>
        <p:txBody>
          <a:bodyPr/>
          <a:lstStyle/>
          <a:p>
            <a:pPr fontAlgn="auto">
              <a:spcAft>
                <a:spcPts val="0"/>
              </a:spcAft>
              <a:defRPr/>
            </a:pPr>
            <a:r>
              <a:rPr lang="en-US" dirty="0">
                <a:solidFill>
                  <a:schemeClr val="tx1"/>
                </a:solidFill>
              </a:rPr>
              <a:t>Action Plan Components</a:t>
            </a:r>
          </a:p>
        </p:txBody>
      </p:sp>
      <p:sp>
        <p:nvSpPr>
          <p:cNvPr id="13320" name="Rectangle 8"/>
          <p:cNvSpPr>
            <a:spLocks noGrp="1" noChangeArrowheads="1"/>
          </p:cNvSpPr>
          <p:nvPr>
            <p:ph idx="1"/>
          </p:nvPr>
        </p:nvSpPr>
        <p:spPr>
          <a:xfrm>
            <a:off x="2590800" y="1295400"/>
            <a:ext cx="7315200" cy="4800600"/>
          </a:xfrm>
        </p:spPr>
        <p:txBody>
          <a:bodyPr/>
          <a:lstStyle/>
          <a:p>
            <a:pPr>
              <a:buFontTx/>
              <a:buNone/>
            </a:pPr>
            <a:endParaRPr lang="en-US" dirty="0"/>
          </a:p>
          <a:p>
            <a:pPr>
              <a:buFontTx/>
              <a:buNone/>
            </a:pPr>
            <a:endParaRPr lang="en-US" dirty="0"/>
          </a:p>
          <a:p>
            <a:pPr>
              <a:buFontTx/>
              <a:buNone/>
            </a:pPr>
            <a:endParaRPr lang="en-US" dirty="0"/>
          </a:p>
          <a:p>
            <a:pPr>
              <a:buFontTx/>
              <a:buNone/>
            </a:pPr>
            <a:endParaRPr lang="en-US" dirty="0"/>
          </a:p>
          <a:p>
            <a:pPr>
              <a:buFontTx/>
              <a:buNone/>
            </a:pPr>
            <a:endParaRPr lang="en-US" dirty="0"/>
          </a:p>
          <a:p>
            <a:pPr>
              <a:buFontTx/>
              <a:buNone/>
            </a:pPr>
            <a:endParaRPr lang="en-US" dirty="0"/>
          </a:p>
          <a:p>
            <a:pPr>
              <a:buFontTx/>
              <a:buNone/>
            </a:pPr>
            <a:r>
              <a:rPr lang="en-US" dirty="0"/>
              <a:t>                                        </a:t>
            </a:r>
            <a:r>
              <a:rPr lang="en-US" dirty="0">
                <a:latin typeface="Calibri" pitchFamily="34" charset="0"/>
                <a:cs typeface="Times New Roman" pitchFamily="18" charset="0"/>
              </a:rPr>
              <a:t>Projects</a:t>
            </a:r>
          </a:p>
        </p:txBody>
      </p:sp>
      <p:sp>
        <p:nvSpPr>
          <p:cNvPr id="23561" name="Rectangle 9"/>
          <p:cNvSpPr>
            <a:spLocks noChangeArrowheads="1"/>
          </p:cNvSpPr>
          <p:nvPr/>
        </p:nvSpPr>
        <p:spPr bwMode="auto">
          <a:xfrm>
            <a:off x="4572000" y="1447800"/>
            <a:ext cx="2895600" cy="838200"/>
          </a:xfrm>
          <a:prstGeom prst="rect">
            <a:avLst/>
          </a:prstGeom>
          <a:solidFill>
            <a:srgbClr val="FFFF00"/>
          </a:solidFill>
          <a:ln w="9525">
            <a:solidFill>
              <a:schemeClr val="tx1"/>
            </a:solidFill>
            <a:miter lim="800000"/>
            <a:headEnd/>
            <a:tailEnd/>
          </a:ln>
          <a:effectLst>
            <a:outerShdw blurRad="520700" dist="50800" dir="5400000" algn="ctr" rotWithShape="0">
              <a:schemeClr val="tx1">
                <a:alpha val="34000"/>
              </a:schemeClr>
            </a:outerShdw>
          </a:effectLst>
        </p:spPr>
        <p:txBody>
          <a:bodyPr wrap="none" anchor="ctr"/>
          <a:lstStyle/>
          <a:p>
            <a:pPr algn="ctr" fontAlgn="base">
              <a:spcBef>
                <a:spcPct val="0"/>
              </a:spcBef>
              <a:spcAft>
                <a:spcPct val="0"/>
              </a:spcAft>
              <a:defRPr/>
            </a:pPr>
            <a:r>
              <a:rPr lang="en-US" sz="2800" b="1" dirty="0">
                <a:solidFill>
                  <a:prstClr val="black"/>
                </a:solidFill>
                <a:latin typeface="Calibri" pitchFamily="34" charset="0"/>
              </a:rPr>
              <a:t>VISION</a:t>
            </a:r>
          </a:p>
        </p:txBody>
      </p:sp>
      <p:sp>
        <p:nvSpPr>
          <p:cNvPr id="23562" name="Rectangle 10"/>
          <p:cNvSpPr>
            <a:spLocks noChangeArrowheads="1"/>
          </p:cNvSpPr>
          <p:nvPr/>
        </p:nvSpPr>
        <p:spPr bwMode="auto">
          <a:xfrm>
            <a:off x="3352800" y="2514600"/>
            <a:ext cx="1295400" cy="609600"/>
          </a:xfrm>
          <a:prstGeom prst="rect">
            <a:avLst/>
          </a:prstGeom>
          <a:solidFill>
            <a:srgbClr val="3366FF"/>
          </a:solidFill>
          <a:ln w="9525">
            <a:solidFill>
              <a:schemeClr val="tx1"/>
            </a:solidFill>
            <a:miter lim="800000"/>
            <a:headEnd/>
            <a:tailEnd/>
          </a:ln>
          <a:effectLst>
            <a:outerShdw blurRad="469900" dist="50800" dir="5400000" algn="ctr" rotWithShape="0">
              <a:schemeClr val="tx1">
                <a:alpha val="42000"/>
              </a:schemeClr>
            </a:outerShdw>
          </a:effectLst>
        </p:spPr>
        <p:txBody>
          <a:bodyPr wrap="none" anchor="ctr"/>
          <a:lstStyle/>
          <a:p>
            <a:pPr algn="ctr" fontAlgn="base">
              <a:spcBef>
                <a:spcPct val="0"/>
              </a:spcBef>
              <a:spcAft>
                <a:spcPct val="0"/>
              </a:spcAft>
              <a:defRPr/>
            </a:pPr>
            <a:r>
              <a:rPr lang="en-US" sz="2000" dirty="0">
                <a:solidFill>
                  <a:prstClr val="white"/>
                </a:solidFill>
                <a:latin typeface="Calibri" pitchFamily="34" charset="0"/>
              </a:rPr>
              <a:t>BHAG</a:t>
            </a:r>
            <a:r>
              <a:rPr lang="en-US" sz="2000" dirty="0">
                <a:solidFill>
                  <a:prstClr val="white"/>
                </a:solidFill>
                <a:latin typeface="Times New Roman" pitchFamily="18" charset="0"/>
              </a:rPr>
              <a:t> 1</a:t>
            </a:r>
          </a:p>
        </p:txBody>
      </p:sp>
      <p:sp>
        <p:nvSpPr>
          <p:cNvPr id="23563" name="Rectangle 11"/>
          <p:cNvSpPr>
            <a:spLocks noChangeArrowheads="1"/>
          </p:cNvSpPr>
          <p:nvPr/>
        </p:nvSpPr>
        <p:spPr bwMode="auto">
          <a:xfrm>
            <a:off x="7543800" y="2514600"/>
            <a:ext cx="1295400" cy="609600"/>
          </a:xfrm>
          <a:prstGeom prst="rect">
            <a:avLst/>
          </a:prstGeom>
          <a:solidFill>
            <a:srgbClr val="3366CC"/>
          </a:solidFill>
          <a:ln w="9525">
            <a:solidFill>
              <a:schemeClr val="tx1"/>
            </a:solidFill>
            <a:miter lim="800000"/>
            <a:headEnd/>
            <a:tailEnd/>
          </a:ln>
          <a:effectLst>
            <a:outerShdw blurRad="469900" dist="50800" dir="5400000" algn="ctr" rotWithShape="0">
              <a:schemeClr val="tx1">
                <a:alpha val="42000"/>
              </a:schemeClr>
            </a:outerShdw>
          </a:effectLst>
        </p:spPr>
        <p:txBody>
          <a:bodyPr wrap="none" anchor="ctr"/>
          <a:lstStyle/>
          <a:p>
            <a:pPr algn="ctr" fontAlgn="base">
              <a:spcBef>
                <a:spcPct val="0"/>
              </a:spcBef>
              <a:spcAft>
                <a:spcPct val="0"/>
              </a:spcAft>
              <a:defRPr/>
            </a:pPr>
            <a:endParaRPr lang="en-US" sz="2000" dirty="0">
              <a:solidFill>
                <a:prstClr val="white"/>
              </a:solidFill>
              <a:latin typeface="Times New Roman" pitchFamily="18" charset="0"/>
            </a:endParaRPr>
          </a:p>
          <a:p>
            <a:pPr algn="ctr" fontAlgn="base">
              <a:spcBef>
                <a:spcPct val="0"/>
              </a:spcBef>
              <a:spcAft>
                <a:spcPct val="0"/>
              </a:spcAft>
              <a:defRPr/>
            </a:pPr>
            <a:r>
              <a:rPr lang="en-US" sz="2000" dirty="0">
                <a:solidFill>
                  <a:prstClr val="white"/>
                </a:solidFill>
                <a:latin typeface="Calibri" pitchFamily="34" charset="0"/>
              </a:rPr>
              <a:t>BHAG 2</a:t>
            </a:r>
          </a:p>
          <a:p>
            <a:pPr algn="ctr" fontAlgn="base">
              <a:spcBef>
                <a:spcPct val="0"/>
              </a:spcBef>
              <a:spcAft>
                <a:spcPct val="0"/>
              </a:spcAft>
              <a:defRPr/>
            </a:pPr>
            <a:endParaRPr lang="en-US" sz="2000" dirty="0">
              <a:solidFill>
                <a:prstClr val="white"/>
              </a:solidFill>
              <a:latin typeface="Times New Roman" pitchFamily="18" charset="0"/>
            </a:endParaRPr>
          </a:p>
        </p:txBody>
      </p:sp>
      <p:sp>
        <p:nvSpPr>
          <p:cNvPr id="23564" name="Rectangle 12"/>
          <p:cNvSpPr>
            <a:spLocks noChangeArrowheads="1"/>
          </p:cNvSpPr>
          <p:nvPr/>
        </p:nvSpPr>
        <p:spPr bwMode="auto">
          <a:xfrm>
            <a:off x="2590800" y="3276600"/>
            <a:ext cx="1295400" cy="381000"/>
          </a:xfrm>
          <a:prstGeom prst="rect">
            <a:avLst/>
          </a:prstGeom>
          <a:solidFill>
            <a:schemeClr val="accent6"/>
          </a:solidFill>
          <a:ln w="9525">
            <a:solidFill>
              <a:schemeClr val="tx1"/>
            </a:solidFill>
            <a:miter lim="800000"/>
            <a:headEnd/>
            <a:tailEnd/>
          </a:ln>
          <a:effectLst>
            <a:outerShdw blurRad="469900" dist="50800" dir="5400000" algn="ctr" rotWithShape="0">
              <a:schemeClr val="tx1">
                <a:alpha val="42000"/>
              </a:schemeClr>
            </a:outerShdw>
          </a:effectLst>
        </p:spPr>
        <p:txBody>
          <a:bodyPr wrap="none" anchor="ctr"/>
          <a:lstStyle/>
          <a:p>
            <a:pPr algn="ctr" fontAlgn="base">
              <a:spcBef>
                <a:spcPct val="0"/>
              </a:spcBef>
              <a:spcAft>
                <a:spcPct val="0"/>
              </a:spcAft>
              <a:defRPr/>
            </a:pPr>
            <a:r>
              <a:rPr lang="en-US" sz="2000" dirty="0">
                <a:solidFill>
                  <a:prstClr val="black"/>
                </a:solidFill>
                <a:latin typeface="Calibri" pitchFamily="34" charset="0"/>
              </a:rPr>
              <a:t>Strategy</a:t>
            </a:r>
          </a:p>
        </p:txBody>
      </p:sp>
      <p:sp>
        <p:nvSpPr>
          <p:cNvPr id="23565" name="Rectangle 13"/>
          <p:cNvSpPr>
            <a:spLocks noChangeArrowheads="1"/>
          </p:cNvSpPr>
          <p:nvPr/>
        </p:nvSpPr>
        <p:spPr bwMode="auto">
          <a:xfrm>
            <a:off x="4648200" y="3276600"/>
            <a:ext cx="1295400" cy="381000"/>
          </a:xfrm>
          <a:prstGeom prst="rect">
            <a:avLst/>
          </a:prstGeom>
          <a:solidFill>
            <a:srgbClr val="FF9933"/>
          </a:solidFill>
          <a:ln w="9525">
            <a:solidFill>
              <a:schemeClr val="tx1"/>
            </a:solidFill>
            <a:miter lim="800000"/>
            <a:headEnd/>
            <a:tailEnd/>
          </a:ln>
          <a:effectLst>
            <a:outerShdw blurRad="469900" dist="50800" dir="5400000" algn="ctr" rotWithShape="0">
              <a:schemeClr val="tx1">
                <a:alpha val="42000"/>
              </a:schemeClr>
            </a:outerShdw>
          </a:effectLst>
        </p:spPr>
        <p:txBody>
          <a:bodyPr wrap="none" anchor="ctr"/>
          <a:lstStyle/>
          <a:p>
            <a:pPr algn="ctr" fontAlgn="base">
              <a:spcBef>
                <a:spcPct val="0"/>
              </a:spcBef>
              <a:spcAft>
                <a:spcPct val="0"/>
              </a:spcAft>
              <a:defRPr/>
            </a:pPr>
            <a:r>
              <a:rPr lang="en-US" sz="2000" dirty="0">
                <a:solidFill>
                  <a:srgbClr val="000000"/>
                </a:solidFill>
                <a:latin typeface="Calibri" pitchFamily="34" charset="0"/>
              </a:rPr>
              <a:t>Strategy</a:t>
            </a:r>
          </a:p>
        </p:txBody>
      </p:sp>
      <p:sp>
        <p:nvSpPr>
          <p:cNvPr id="13326" name="Oval 14"/>
          <p:cNvSpPr>
            <a:spLocks noChangeArrowheads="1"/>
          </p:cNvSpPr>
          <p:nvPr/>
        </p:nvSpPr>
        <p:spPr bwMode="auto">
          <a:xfrm>
            <a:off x="3810000" y="3886200"/>
            <a:ext cx="609600" cy="533400"/>
          </a:xfrm>
          <a:prstGeom prst="ellipse">
            <a:avLst/>
          </a:prstGeom>
          <a:solidFill>
            <a:srgbClr val="009900"/>
          </a:solidFill>
          <a:ln w="9525">
            <a:solidFill>
              <a:schemeClr val="tx1"/>
            </a:solidFill>
            <a:round/>
            <a:headEnd/>
            <a:tailEn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13327" name="Oval 15"/>
          <p:cNvSpPr>
            <a:spLocks noChangeArrowheads="1"/>
          </p:cNvSpPr>
          <p:nvPr/>
        </p:nvSpPr>
        <p:spPr bwMode="auto">
          <a:xfrm>
            <a:off x="4572000" y="3886200"/>
            <a:ext cx="685800" cy="533400"/>
          </a:xfrm>
          <a:prstGeom prst="ellipse">
            <a:avLst/>
          </a:prstGeom>
          <a:solidFill>
            <a:srgbClr val="FF0000"/>
          </a:solidFill>
          <a:ln w="9525">
            <a:solidFill>
              <a:schemeClr val="tx1"/>
            </a:solidFill>
            <a:round/>
            <a:headEnd/>
            <a:tailEn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13328" name="Oval 16"/>
          <p:cNvSpPr>
            <a:spLocks noChangeArrowheads="1"/>
          </p:cNvSpPr>
          <p:nvPr/>
        </p:nvSpPr>
        <p:spPr bwMode="auto">
          <a:xfrm>
            <a:off x="3962400" y="4495800"/>
            <a:ext cx="609600" cy="533400"/>
          </a:xfrm>
          <a:prstGeom prst="ellipse">
            <a:avLst/>
          </a:prstGeom>
          <a:solidFill>
            <a:srgbClr val="009900"/>
          </a:solidFill>
          <a:ln w="9525">
            <a:solidFill>
              <a:schemeClr val="tx1"/>
            </a:solidFill>
            <a:round/>
            <a:headEnd/>
            <a:tailEn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13329" name="Oval 17"/>
          <p:cNvSpPr>
            <a:spLocks noChangeArrowheads="1"/>
          </p:cNvSpPr>
          <p:nvPr/>
        </p:nvSpPr>
        <p:spPr bwMode="auto">
          <a:xfrm>
            <a:off x="4724400" y="4572000"/>
            <a:ext cx="609600" cy="457200"/>
          </a:xfrm>
          <a:prstGeom prst="ellipse">
            <a:avLst/>
          </a:prstGeom>
          <a:solidFill>
            <a:srgbClr val="009900"/>
          </a:solidFill>
          <a:ln w="9525">
            <a:solidFill>
              <a:schemeClr val="tx1"/>
            </a:solidFill>
            <a:round/>
            <a:headEnd/>
            <a:tailEn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13330" name="Oval 18"/>
          <p:cNvSpPr>
            <a:spLocks noChangeArrowheads="1"/>
          </p:cNvSpPr>
          <p:nvPr/>
        </p:nvSpPr>
        <p:spPr bwMode="auto">
          <a:xfrm>
            <a:off x="5334000" y="3962400"/>
            <a:ext cx="533400" cy="457200"/>
          </a:xfrm>
          <a:prstGeom prst="ellipse">
            <a:avLst/>
          </a:prstGeom>
          <a:solidFill>
            <a:srgbClr val="009900"/>
          </a:solidFill>
          <a:ln w="9525">
            <a:solidFill>
              <a:schemeClr val="tx1"/>
            </a:solidFill>
            <a:round/>
            <a:headEnd/>
            <a:tailEn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13331" name="Oval 19"/>
          <p:cNvSpPr>
            <a:spLocks noChangeArrowheads="1"/>
          </p:cNvSpPr>
          <p:nvPr/>
        </p:nvSpPr>
        <p:spPr bwMode="auto">
          <a:xfrm>
            <a:off x="5562600" y="4572000"/>
            <a:ext cx="533400" cy="457200"/>
          </a:xfrm>
          <a:prstGeom prst="ellipse">
            <a:avLst/>
          </a:prstGeom>
          <a:solidFill>
            <a:srgbClr val="FF0000"/>
          </a:solidFill>
          <a:ln w="9525">
            <a:solidFill>
              <a:schemeClr val="tx1"/>
            </a:solidFill>
            <a:round/>
            <a:headEnd/>
            <a:tailEn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13332" name="Oval 20"/>
          <p:cNvSpPr>
            <a:spLocks noChangeArrowheads="1"/>
          </p:cNvSpPr>
          <p:nvPr/>
        </p:nvSpPr>
        <p:spPr bwMode="auto">
          <a:xfrm>
            <a:off x="5943600" y="3810000"/>
            <a:ext cx="457200" cy="533400"/>
          </a:xfrm>
          <a:prstGeom prst="ellipse">
            <a:avLst/>
          </a:prstGeom>
          <a:solidFill>
            <a:srgbClr val="009900"/>
          </a:solidFill>
          <a:ln w="9525">
            <a:solidFill>
              <a:schemeClr val="tx1"/>
            </a:solidFill>
            <a:round/>
            <a:headEnd/>
            <a:tailEn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13333" name="Line 21"/>
          <p:cNvSpPr>
            <a:spLocks noChangeShapeType="1"/>
          </p:cNvSpPr>
          <p:nvPr/>
        </p:nvSpPr>
        <p:spPr bwMode="auto">
          <a:xfrm flipH="1">
            <a:off x="4191000" y="3657600"/>
            <a:ext cx="685800" cy="228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34" name="Line 22"/>
          <p:cNvSpPr>
            <a:spLocks noChangeShapeType="1"/>
          </p:cNvSpPr>
          <p:nvPr/>
        </p:nvSpPr>
        <p:spPr bwMode="auto">
          <a:xfrm flipH="1">
            <a:off x="4953000" y="3657600"/>
            <a:ext cx="304800" cy="228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35" name="Line 23"/>
          <p:cNvSpPr>
            <a:spLocks noChangeShapeType="1"/>
          </p:cNvSpPr>
          <p:nvPr/>
        </p:nvSpPr>
        <p:spPr bwMode="auto">
          <a:xfrm flipH="1">
            <a:off x="5562600" y="3657600"/>
            <a:ext cx="762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36" name="Line 24"/>
          <p:cNvSpPr>
            <a:spLocks noChangeShapeType="1"/>
          </p:cNvSpPr>
          <p:nvPr/>
        </p:nvSpPr>
        <p:spPr bwMode="auto">
          <a:xfrm>
            <a:off x="5943600" y="3581400"/>
            <a:ext cx="228600" cy="304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37" name="Line 25"/>
          <p:cNvSpPr>
            <a:spLocks noChangeShapeType="1"/>
          </p:cNvSpPr>
          <p:nvPr/>
        </p:nvSpPr>
        <p:spPr bwMode="auto">
          <a:xfrm flipH="1">
            <a:off x="5181600" y="3657600"/>
            <a:ext cx="228600" cy="990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38" name="Line 26"/>
          <p:cNvSpPr>
            <a:spLocks noChangeShapeType="1"/>
          </p:cNvSpPr>
          <p:nvPr/>
        </p:nvSpPr>
        <p:spPr bwMode="auto">
          <a:xfrm>
            <a:off x="5867400" y="3657600"/>
            <a:ext cx="76200" cy="914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39" name="Oval 27"/>
          <p:cNvSpPr>
            <a:spLocks noChangeArrowheads="1"/>
          </p:cNvSpPr>
          <p:nvPr/>
        </p:nvSpPr>
        <p:spPr bwMode="auto">
          <a:xfrm>
            <a:off x="3657600" y="5181600"/>
            <a:ext cx="609600" cy="457200"/>
          </a:xfrm>
          <a:prstGeom prst="ellipse">
            <a:avLst/>
          </a:prstGeom>
          <a:solidFill>
            <a:srgbClr val="009900"/>
          </a:solidFill>
          <a:ln w="9525">
            <a:solidFill>
              <a:schemeClr val="tx1"/>
            </a:solidFill>
            <a:round/>
            <a:headEnd/>
            <a:tailEn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13340" name="Oval 28"/>
          <p:cNvSpPr>
            <a:spLocks noChangeArrowheads="1"/>
          </p:cNvSpPr>
          <p:nvPr/>
        </p:nvSpPr>
        <p:spPr bwMode="auto">
          <a:xfrm>
            <a:off x="4495800" y="5257800"/>
            <a:ext cx="609600" cy="533400"/>
          </a:xfrm>
          <a:prstGeom prst="ellipse">
            <a:avLst/>
          </a:prstGeom>
          <a:solidFill>
            <a:srgbClr val="009900"/>
          </a:solidFill>
          <a:ln w="9525">
            <a:solidFill>
              <a:schemeClr val="tx1"/>
            </a:solidFill>
            <a:round/>
            <a:headEnd/>
            <a:tailEn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13341" name="Oval 29"/>
          <p:cNvSpPr>
            <a:spLocks noChangeArrowheads="1"/>
          </p:cNvSpPr>
          <p:nvPr/>
        </p:nvSpPr>
        <p:spPr bwMode="auto">
          <a:xfrm>
            <a:off x="5257800" y="5181600"/>
            <a:ext cx="457200" cy="457200"/>
          </a:xfrm>
          <a:prstGeom prst="ellipse">
            <a:avLst/>
          </a:prstGeom>
          <a:solidFill>
            <a:srgbClr val="009900"/>
          </a:solidFill>
          <a:ln w="9525">
            <a:solidFill>
              <a:schemeClr val="tx1"/>
            </a:solidFill>
            <a:round/>
            <a:headEnd/>
            <a:tailEn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13342" name="Oval 30"/>
          <p:cNvSpPr>
            <a:spLocks noChangeArrowheads="1"/>
          </p:cNvSpPr>
          <p:nvPr/>
        </p:nvSpPr>
        <p:spPr bwMode="auto">
          <a:xfrm>
            <a:off x="5715000" y="5410200"/>
            <a:ext cx="533400" cy="457200"/>
          </a:xfrm>
          <a:prstGeom prst="ellipse">
            <a:avLst/>
          </a:prstGeom>
          <a:solidFill>
            <a:srgbClr val="009900"/>
          </a:solidFill>
          <a:ln w="9525">
            <a:solidFill>
              <a:schemeClr val="tx1"/>
            </a:solidFill>
            <a:round/>
            <a:headEnd/>
            <a:tailEn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13343" name="Line 31"/>
          <p:cNvSpPr>
            <a:spLocks noChangeShapeType="1"/>
          </p:cNvSpPr>
          <p:nvPr/>
        </p:nvSpPr>
        <p:spPr bwMode="auto">
          <a:xfrm flipH="1">
            <a:off x="3352800" y="3124200"/>
            <a:ext cx="304800" cy="152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44" name="Line 32"/>
          <p:cNvSpPr>
            <a:spLocks noChangeShapeType="1"/>
          </p:cNvSpPr>
          <p:nvPr/>
        </p:nvSpPr>
        <p:spPr bwMode="auto">
          <a:xfrm>
            <a:off x="4648200" y="3048000"/>
            <a:ext cx="228600" cy="2286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45" name="Line 33"/>
          <p:cNvSpPr>
            <a:spLocks noChangeShapeType="1"/>
          </p:cNvSpPr>
          <p:nvPr/>
        </p:nvSpPr>
        <p:spPr bwMode="auto">
          <a:xfrm>
            <a:off x="7467600" y="2057400"/>
            <a:ext cx="381000" cy="533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3346" name="Line 34"/>
          <p:cNvSpPr>
            <a:spLocks noChangeShapeType="1"/>
          </p:cNvSpPr>
          <p:nvPr/>
        </p:nvSpPr>
        <p:spPr bwMode="auto">
          <a:xfrm flipH="1">
            <a:off x="4114800" y="1828800"/>
            <a:ext cx="457200" cy="685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Tree>
    <p:extLst>
      <p:ext uri="{BB962C8B-B14F-4D97-AF65-F5344CB8AC3E}">
        <p14:creationId xmlns:p14="http://schemas.microsoft.com/office/powerpoint/2010/main" val="13849974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76200"/>
            <a:ext cx="8229600" cy="990600"/>
          </a:xfrm>
        </p:spPr>
        <p:txBody>
          <a:bodyPr>
            <a:normAutofit/>
          </a:bodyPr>
          <a:lstStyle/>
          <a:p>
            <a:r>
              <a:rPr lang="en-US" altLang="en-US" sz="4000" dirty="0">
                <a:solidFill>
                  <a:schemeClr val="tx1"/>
                </a:solidFill>
              </a:rPr>
              <a:t>Common Goal Areas</a:t>
            </a:r>
          </a:p>
        </p:txBody>
      </p:sp>
      <p:sp>
        <p:nvSpPr>
          <p:cNvPr id="16387" name="Content Placeholder 2"/>
          <p:cNvSpPr>
            <a:spLocks noGrp="1"/>
          </p:cNvSpPr>
          <p:nvPr>
            <p:ph idx="1"/>
          </p:nvPr>
        </p:nvSpPr>
        <p:spPr>
          <a:xfrm>
            <a:off x="1981200" y="1066800"/>
            <a:ext cx="8229600" cy="5578151"/>
          </a:xfrm>
        </p:spPr>
        <p:txBody>
          <a:bodyPr rtlCol="0">
            <a:noAutofit/>
          </a:bodyPr>
          <a:lstStyle/>
          <a:p>
            <a:pPr fontAlgn="auto">
              <a:spcBef>
                <a:spcPts val="0"/>
              </a:spcBef>
              <a:spcAft>
                <a:spcPts val="600"/>
              </a:spcAft>
              <a:buFont typeface="Wingdings" panose="05000000000000000000" pitchFamily="2" charset="2"/>
              <a:buChar char="v"/>
              <a:defRPr/>
            </a:pPr>
            <a:r>
              <a:rPr lang="en-US" altLang="en-US" sz="2600" dirty="0">
                <a:latin typeface="+mj-lt"/>
                <a:cs typeface="Arial" panose="020B0604020202020204" pitchFamily="34" charset="0"/>
              </a:rPr>
              <a:t>Business Retention, Expansion, and Attraction</a:t>
            </a:r>
          </a:p>
          <a:p>
            <a:pPr fontAlgn="auto">
              <a:spcBef>
                <a:spcPts val="600"/>
              </a:spcBef>
              <a:spcAft>
                <a:spcPts val="600"/>
              </a:spcAft>
              <a:buFont typeface="Wingdings" panose="05000000000000000000" pitchFamily="2" charset="2"/>
              <a:buChar char="v"/>
              <a:defRPr/>
            </a:pPr>
            <a:r>
              <a:rPr lang="en-US" altLang="en-US" sz="2600" dirty="0">
                <a:latin typeface="+mj-lt"/>
                <a:cs typeface="Arial" panose="020B0604020202020204" pitchFamily="34" charset="0"/>
              </a:rPr>
              <a:t>Downtown Revitalization</a:t>
            </a:r>
          </a:p>
          <a:p>
            <a:pPr fontAlgn="auto">
              <a:spcBef>
                <a:spcPts val="600"/>
              </a:spcBef>
              <a:spcAft>
                <a:spcPts val="600"/>
              </a:spcAft>
              <a:buFont typeface="Wingdings" panose="05000000000000000000" pitchFamily="2" charset="2"/>
              <a:buChar char="v"/>
              <a:defRPr/>
            </a:pPr>
            <a:r>
              <a:rPr lang="en-US" altLang="en-US" sz="2600" dirty="0">
                <a:latin typeface="+mj-lt"/>
                <a:cs typeface="Arial" panose="020B0604020202020204" pitchFamily="34" charset="0"/>
              </a:rPr>
              <a:t>Entrepreneurship</a:t>
            </a:r>
          </a:p>
          <a:p>
            <a:pPr fontAlgn="auto">
              <a:spcBef>
                <a:spcPts val="600"/>
              </a:spcBef>
              <a:spcAft>
                <a:spcPts val="600"/>
              </a:spcAft>
              <a:buFont typeface="Wingdings" panose="05000000000000000000" pitchFamily="2" charset="2"/>
              <a:buChar char="v"/>
              <a:defRPr/>
            </a:pPr>
            <a:r>
              <a:rPr lang="en-US" altLang="en-US" sz="2600" dirty="0">
                <a:latin typeface="+mj-lt"/>
                <a:cs typeface="Arial" panose="020B0604020202020204" pitchFamily="34" charset="0"/>
              </a:rPr>
              <a:t>Infrastructure Maintenance and Improvement</a:t>
            </a:r>
          </a:p>
          <a:p>
            <a:pPr fontAlgn="auto">
              <a:spcBef>
                <a:spcPts val="600"/>
              </a:spcBef>
              <a:spcAft>
                <a:spcPts val="600"/>
              </a:spcAft>
              <a:buFont typeface="Wingdings" panose="05000000000000000000" pitchFamily="2" charset="2"/>
              <a:buChar char="v"/>
              <a:defRPr/>
            </a:pPr>
            <a:r>
              <a:rPr lang="en-US" altLang="en-US" sz="2600" dirty="0">
                <a:latin typeface="+mj-lt"/>
                <a:cs typeface="Arial" panose="020B0604020202020204" pitchFamily="34" charset="0"/>
              </a:rPr>
              <a:t>Community Marketing</a:t>
            </a:r>
          </a:p>
          <a:p>
            <a:pPr fontAlgn="auto">
              <a:spcBef>
                <a:spcPts val="600"/>
              </a:spcBef>
              <a:spcAft>
                <a:spcPts val="600"/>
              </a:spcAft>
              <a:buFont typeface="Wingdings" panose="05000000000000000000" pitchFamily="2" charset="2"/>
              <a:buChar char="v"/>
              <a:defRPr/>
            </a:pPr>
            <a:r>
              <a:rPr lang="en-US" altLang="en-US" sz="2600" dirty="0">
                <a:latin typeface="+mj-lt"/>
                <a:cs typeface="Arial" panose="020B0604020202020204" pitchFamily="34" charset="0"/>
              </a:rPr>
              <a:t>Tourism &amp; Recreation</a:t>
            </a:r>
          </a:p>
          <a:p>
            <a:pPr fontAlgn="auto">
              <a:spcBef>
                <a:spcPts val="600"/>
              </a:spcBef>
              <a:spcAft>
                <a:spcPts val="600"/>
              </a:spcAft>
              <a:buFont typeface="Wingdings" panose="05000000000000000000" pitchFamily="2" charset="2"/>
              <a:buChar char="v"/>
              <a:defRPr/>
            </a:pPr>
            <a:r>
              <a:rPr lang="en-US" altLang="en-US" sz="2600" dirty="0">
                <a:latin typeface="+mj-lt"/>
                <a:cs typeface="Arial" panose="020B0604020202020204" pitchFamily="34" charset="0"/>
              </a:rPr>
              <a:t>Housing</a:t>
            </a:r>
          </a:p>
          <a:p>
            <a:pPr fontAlgn="auto">
              <a:spcBef>
                <a:spcPts val="600"/>
              </a:spcBef>
              <a:spcAft>
                <a:spcPts val="600"/>
              </a:spcAft>
              <a:buFont typeface="Wingdings" panose="05000000000000000000" pitchFamily="2" charset="2"/>
              <a:buChar char="v"/>
              <a:defRPr/>
            </a:pPr>
            <a:r>
              <a:rPr lang="en-US" altLang="en-US" sz="2600" dirty="0">
                <a:latin typeface="+mj-lt"/>
                <a:cs typeface="Arial" panose="020B0604020202020204" pitchFamily="34" charset="0"/>
              </a:rPr>
              <a:t>Workforce Development</a:t>
            </a:r>
          </a:p>
          <a:p>
            <a:pPr fontAlgn="auto">
              <a:spcBef>
                <a:spcPts val="600"/>
              </a:spcBef>
              <a:spcAft>
                <a:spcPts val="600"/>
              </a:spcAft>
              <a:buFont typeface="Wingdings" panose="05000000000000000000" pitchFamily="2" charset="2"/>
              <a:buChar char="v"/>
              <a:defRPr/>
            </a:pPr>
            <a:r>
              <a:rPr lang="en-US" altLang="en-US" sz="2600" dirty="0">
                <a:latin typeface="+mj-lt"/>
                <a:cs typeface="Arial" panose="020B0604020202020204" pitchFamily="34" charset="0"/>
              </a:rPr>
              <a:t>Education</a:t>
            </a:r>
          </a:p>
          <a:p>
            <a:pPr fontAlgn="auto">
              <a:spcBef>
                <a:spcPts val="600"/>
              </a:spcBef>
              <a:spcAft>
                <a:spcPts val="600"/>
              </a:spcAft>
              <a:buFont typeface="Wingdings" panose="05000000000000000000" pitchFamily="2" charset="2"/>
              <a:buChar char="v"/>
              <a:defRPr/>
            </a:pPr>
            <a:r>
              <a:rPr lang="en-US" altLang="en-US" sz="2600" dirty="0">
                <a:latin typeface="+mj-lt"/>
                <a:cs typeface="Arial" panose="020B0604020202020204" pitchFamily="34" charset="0"/>
              </a:rPr>
              <a:t>Childcare</a:t>
            </a:r>
          </a:p>
        </p:txBody>
      </p:sp>
    </p:spTree>
    <p:extLst>
      <p:ext uri="{BB962C8B-B14F-4D97-AF65-F5344CB8AC3E}">
        <p14:creationId xmlns:p14="http://schemas.microsoft.com/office/powerpoint/2010/main" val="2291912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15EF27-E63F-421F-AD78-FE9407927D44}"/>
              </a:ext>
            </a:extLst>
          </p:cNvPr>
          <p:cNvPicPr>
            <a:picLocks noChangeAspect="1"/>
          </p:cNvPicPr>
          <p:nvPr/>
        </p:nvPicPr>
        <p:blipFill>
          <a:blip r:embed="rId2"/>
          <a:stretch>
            <a:fillRect/>
          </a:stretch>
        </p:blipFill>
        <p:spPr>
          <a:xfrm>
            <a:off x="1231805" y="552521"/>
            <a:ext cx="9716567" cy="6228567"/>
          </a:xfrm>
          <a:prstGeom prst="rect">
            <a:avLst/>
          </a:prstGeom>
        </p:spPr>
      </p:pic>
      <p:sp>
        <p:nvSpPr>
          <p:cNvPr id="6" name="TextBox 5">
            <a:extLst>
              <a:ext uri="{FF2B5EF4-FFF2-40B4-BE49-F238E27FC236}">
                <a16:creationId xmlns:a16="http://schemas.microsoft.com/office/drawing/2014/main" id="{AED18ED0-ABE6-4FA1-A508-534078DB6B4A}"/>
              </a:ext>
            </a:extLst>
          </p:cNvPr>
          <p:cNvSpPr txBox="1"/>
          <p:nvPr/>
        </p:nvSpPr>
        <p:spPr>
          <a:xfrm>
            <a:off x="1231805" y="0"/>
            <a:ext cx="9263641" cy="630942"/>
          </a:xfrm>
          <a:prstGeom prst="rect">
            <a:avLst/>
          </a:prstGeom>
          <a:noFill/>
          <a:effectLst>
            <a:outerShdw blurRad="114300" dist="101600" dir="2700000" algn="ctr" rotWithShape="0">
              <a:srgbClr val="000000">
                <a:alpha val="40000"/>
              </a:srgbClr>
            </a:outerShdw>
          </a:effectLst>
          <a:scene3d>
            <a:camera prst="orthographicFront"/>
            <a:lightRig rig="threePt" dir="t">
              <a:rot lat="0" lon="0" rev="16800000"/>
            </a:lightRig>
          </a:scene3d>
          <a:sp3d>
            <a:bevelT w="38100" h="38100"/>
          </a:sp3d>
        </p:spPr>
        <p:txBody>
          <a:bodyPr wrap="square" rtlCol="0">
            <a:spAutoFit/>
          </a:bodyPr>
          <a:lstStyle/>
          <a:p>
            <a:pPr algn="ctr"/>
            <a:r>
              <a:rPr kumimoji="0" lang="en-US" sz="3500" b="1" i="0" u="none" strike="noStrike" kern="1200" cap="none" spc="0" normalizeH="0" baseline="0" noProof="0" dirty="0">
                <a:ln w="6350">
                  <a:noFill/>
                </a:ln>
                <a:solidFill>
                  <a:prstClr val="white"/>
                </a:solidFill>
                <a:effectLst>
                  <a:outerShdw blurRad="114300" dist="101600" dir="2700000" algn="tl" rotWithShape="0">
                    <a:srgbClr val="000000">
                      <a:alpha val="40000"/>
                    </a:srgbClr>
                  </a:outerShdw>
                </a:effectLst>
                <a:uLnTx/>
                <a:uFillTx/>
                <a:latin typeface="Lucida Sans"/>
                <a:ea typeface="+mj-ea"/>
                <a:cs typeface="+mj-cs"/>
              </a:rPr>
              <a:t>MAPPING Action Plan</a:t>
            </a:r>
            <a:endParaRPr lang="en-US" sz="3500" b="1" dirty="0">
              <a:effectLst>
                <a:outerShdw blurRad="38100" dist="38100" dir="2700000" algn="tl">
                  <a:srgbClr val="000000">
                    <a:alpha val="43137"/>
                  </a:srgbClr>
                </a:outerShdw>
              </a:effectLst>
              <a:latin typeface="+mj-lt"/>
              <a:cs typeface="Calibri" panose="020F0502020204030204" pitchFamily="34" charset="0"/>
            </a:endParaRPr>
          </a:p>
        </p:txBody>
      </p:sp>
    </p:spTree>
    <p:extLst>
      <p:ext uri="{BB962C8B-B14F-4D97-AF65-F5344CB8AC3E}">
        <p14:creationId xmlns:p14="http://schemas.microsoft.com/office/powerpoint/2010/main" val="2503129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5562600"/>
          </a:xfrm>
        </p:spPr>
        <p:txBody>
          <a:bodyPr>
            <a:normAutofit/>
          </a:bodyPr>
          <a:lstStyle/>
          <a:p>
            <a:r>
              <a:rPr lang="en-US" dirty="0">
                <a:solidFill>
                  <a:schemeClr val="tx1"/>
                </a:solidFill>
              </a:rPr>
              <a:t>MAPPING the Future </a:t>
            </a:r>
            <a:br>
              <a:rPr lang="en-US" dirty="0">
                <a:solidFill>
                  <a:schemeClr val="tx1"/>
                </a:solidFill>
              </a:rPr>
            </a:br>
            <a:r>
              <a:rPr lang="en-US" dirty="0">
                <a:solidFill>
                  <a:schemeClr val="tx1"/>
                </a:solidFill>
              </a:rPr>
              <a:t>Community Examples</a:t>
            </a:r>
            <a:br>
              <a:rPr lang="en-US" dirty="0">
                <a:solidFill>
                  <a:schemeClr val="tx1"/>
                </a:solidFill>
              </a:rPr>
            </a:br>
            <a:br>
              <a:rPr lang="en-US" dirty="0">
                <a:solidFill>
                  <a:schemeClr val="tx1"/>
                </a:solidFill>
              </a:rPr>
            </a:br>
            <a:r>
              <a:rPr lang="en-US" dirty="0">
                <a:solidFill>
                  <a:schemeClr val="tx1"/>
                </a:solidFill>
              </a:rPr>
              <a:t>Strasburg (2007, 2017)</a:t>
            </a:r>
            <a:br>
              <a:rPr lang="en-US" dirty="0">
                <a:solidFill>
                  <a:schemeClr val="tx1"/>
                </a:solidFill>
              </a:rPr>
            </a:br>
            <a:r>
              <a:rPr lang="en-US" dirty="0">
                <a:solidFill>
                  <a:schemeClr val="tx1"/>
                </a:solidFill>
              </a:rPr>
              <a:t>Hillsboro (2015, 2019)</a:t>
            </a:r>
            <a:br>
              <a:rPr lang="en-US" dirty="0">
                <a:solidFill>
                  <a:schemeClr val="tx1"/>
                </a:solidFill>
              </a:rPr>
            </a:br>
            <a:r>
              <a:rPr lang="en-US" dirty="0">
                <a:solidFill>
                  <a:schemeClr val="tx1"/>
                </a:solidFill>
              </a:rPr>
              <a:t>Mattoon (1994, 2017, 2022)</a:t>
            </a:r>
          </a:p>
        </p:txBody>
      </p:sp>
    </p:spTree>
    <p:extLst>
      <p:ext uri="{BB962C8B-B14F-4D97-AF65-F5344CB8AC3E}">
        <p14:creationId xmlns:p14="http://schemas.microsoft.com/office/powerpoint/2010/main" val="3009472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strasburgil.com/wp-content/uploads/2009/10/strasburg-residents-with-sign.jpg"/>
          <p:cNvPicPr>
            <a:picLocks noChangeAspect="1" noChangeArrowheads="1"/>
          </p:cNvPicPr>
          <p:nvPr/>
        </p:nvPicPr>
        <p:blipFill>
          <a:blip r:embed="rId3">
            <a:extLst>
              <a:ext uri="{28A0092B-C50C-407E-A947-70E740481C1C}">
                <a14:useLocalDpi xmlns:a14="http://schemas.microsoft.com/office/drawing/2010/main" val="0"/>
              </a:ext>
            </a:extLst>
          </a:blip>
          <a:srcRect l="1421" r="8215"/>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5715000"/>
            <a:ext cx="8229600" cy="1143000"/>
          </a:xfrm>
        </p:spPr>
        <p:txBody>
          <a:bodyPr/>
          <a:lstStyle/>
          <a:p>
            <a:pPr>
              <a:defRPr/>
            </a:pPr>
            <a:r>
              <a:rPr lang="en-US" sz="4800" dirty="0">
                <a:solidFill>
                  <a:schemeClr val="tx1"/>
                </a:solidFill>
              </a:rPr>
              <a:t>Strasburg</a:t>
            </a:r>
          </a:p>
        </p:txBody>
      </p:sp>
    </p:spTree>
    <p:extLst>
      <p:ext uri="{BB962C8B-B14F-4D97-AF65-F5344CB8AC3E}">
        <p14:creationId xmlns:p14="http://schemas.microsoft.com/office/powerpoint/2010/main" val="1181848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1524000" y="1447801"/>
            <a:ext cx="8915400" cy="4860925"/>
          </a:xfrm>
        </p:spPr>
        <p:txBody>
          <a:bodyPr>
            <a:normAutofit fontScale="92500"/>
          </a:bodyPr>
          <a:lstStyle/>
          <a:p>
            <a:pPr>
              <a:buFont typeface="Wingdings 2" pitchFamily="18" charset="2"/>
              <a:buNone/>
            </a:pPr>
            <a:r>
              <a:rPr lang="en-US" altLang="en-US" sz="8000" dirty="0">
                <a:latin typeface="+mj-lt"/>
              </a:rPr>
              <a:t>“The best way to predict the future is to create it.”</a:t>
            </a:r>
          </a:p>
          <a:p>
            <a:pPr>
              <a:buFont typeface="Wingdings 2" pitchFamily="18" charset="2"/>
              <a:buNone/>
            </a:pPr>
            <a:r>
              <a:rPr lang="en-US" altLang="en-US" sz="6000" dirty="0"/>
              <a:t>							</a:t>
            </a:r>
            <a:r>
              <a:rPr lang="en-US" altLang="en-US" sz="3600" dirty="0">
                <a:latin typeface="+mj-lt"/>
              </a:rPr>
              <a:t>Peter </a:t>
            </a:r>
            <a:r>
              <a:rPr lang="en-US" altLang="en-US" sz="3600" dirty="0" err="1">
                <a:latin typeface="+mj-lt"/>
              </a:rPr>
              <a:t>Drucker</a:t>
            </a:r>
            <a:endParaRPr lang="en-US" altLang="en-US" sz="6000" dirty="0">
              <a:latin typeface="+mj-lt"/>
            </a:endParaRPr>
          </a:p>
        </p:txBody>
      </p:sp>
    </p:spTree>
    <p:extLst>
      <p:ext uri="{BB962C8B-B14F-4D97-AF65-F5344CB8AC3E}">
        <p14:creationId xmlns:p14="http://schemas.microsoft.com/office/powerpoint/2010/main" val="3416279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6858000" cy="1066800"/>
          </a:xfrm>
        </p:spPr>
        <p:txBody>
          <a:bodyPr>
            <a:normAutofit fontScale="90000"/>
          </a:bodyPr>
          <a:lstStyle/>
          <a:p>
            <a:r>
              <a:rPr lang="en-US" dirty="0">
                <a:solidFill>
                  <a:schemeClr val="tx1"/>
                </a:solidFill>
              </a:rPr>
              <a:t>Strasburg (Pop: 467)</a:t>
            </a:r>
            <a:br>
              <a:rPr lang="en-US" dirty="0">
                <a:solidFill>
                  <a:schemeClr val="tx1"/>
                </a:solidFill>
              </a:rPr>
            </a:br>
            <a:r>
              <a:rPr lang="en-US" sz="2700" dirty="0">
                <a:solidFill>
                  <a:schemeClr val="tx1"/>
                </a:solidFill>
              </a:rPr>
              <a:t>Completed MAPPING in 2007, 2017</a:t>
            </a:r>
          </a:p>
        </p:txBody>
      </p:sp>
      <p:sp>
        <p:nvSpPr>
          <p:cNvPr id="3" name="Content Placeholder 2"/>
          <p:cNvSpPr>
            <a:spLocks noGrp="1"/>
          </p:cNvSpPr>
          <p:nvPr>
            <p:ph sz="quarter" idx="1"/>
          </p:nvPr>
        </p:nvSpPr>
        <p:spPr>
          <a:xfrm>
            <a:off x="1284695" y="1600200"/>
            <a:ext cx="9816574" cy="5029200"/>
          </a:xfrm>
        </p:spPr>
        <p:txBody>
          <a:bodyPr>
            <a:noAutofit/>
          </a:bodyPr>
          <a:lstStyle/>
          <a:p>
            <a:pPr>
              <a:buFont typeface="Wingdings" panose="05000000000000000000" pitchFamily="2" charset="2"/>
              <a:buChar char="v"/>
            </a:pPr>
            <a:r>
              <a:rPr lang="en-US" b="1" dirty="0">
                <a:latin typeface="+mj-lt"/>
              </a:rPr>
              <a:t>Between Shelbyville and Effingham</a:t>
            </a:r>
          </a:p>
          <a:p>
            <a:pPr>
              <a:spcBef>
                <a:spcPts val="0"/>
              </a:spcBef>
              <a:buFont typeface="Wingdings" panose="05000000000000000000" pitchFamily="2" charset="2"/>
              <a:buChar char="v"/>
            </a:pPr>
            <a:endParaRPr lang="en-US" sz="2000" b="1" dirty="0">
              <a:latin typeface="+mj-lt"/>
            </a:endParaRPr>
          </a:p>
          <a:p>
            <a:pPr>
              <a:buFont typeface="Wingdings" panose="05000000000000000000" pitchFamily="2" charset="2"/>
              <a:buChar char="v"/>
            </a:pPr>
            <a:r>
              <a:rPr lang="en-US" b="1" dirty="0">
                <a:latin typeface="+mj-lt"/>
              </a:rPr>
              <a:t>Engaged, hard working volunteers</a:t>
            </a:r>
          </a:p>
          <a:p>
            <a:pPr>
              <a:buFont typeface="Wingdings" panose="05000000000000000000" pitchFamily="2" charset="2"/>
              <a:buChar char="v"/>
            </a:pPr>
            <a:endParaRPr lang="en-US" sz="2000" b="1" dirty="0">
              <a:latin typeface="+mj-lt"/>
            </a:endParaRPr>
          </a:p>
          <a:p>
            <a:pPr>
              <a:buFont typeface="Wingdings" panose="05000000000000000000" pitchFamily="2" charset="2"/>
              <a:buChar char="v"/>
            </a:pPr>
            <a:r>
              <a:rPr lang="en-US" b="1" dirty="0">
                <a:latin typeface="+mj-lt"/>
              </a:rPr>
              <a:t>Close-knit community</a:t>
            </a:r>
          </a:p>
          <a:p>
            <a:pPr>
              <a:buFont typeface="Wingdings" panose="05000000000000000000" pitchFamily="2" charset="2"/>
              <a:buChar char="v"/>
            </a:pPr>
            <a:endParaRPr lang="en-US" sz="2000" b="1" dirty="0">
              <a:latin typeface="+mj-lt"/>
            </a:endParaRPr>
          </a:p>
          <a:p>
            <a:pPr>
              <a:spcBef>
                <a:spcPts val="0"/>
              </a:spcBef>
              <a:buFont typeface="Wingdings" panose="05000000000000000000" pitchFamily="2" charset="2"/>
              <a:buChar char="v"/>
            </a:pPr>
            <a:r>
              <a:rPr lang="en-US" b="1" dirty="0">
                <a:latin typeface="+mj-lt"/>
              </a:rPr>
              <a:t>Challenges:</a:t>
            </a:r>
          </a:p>
          <a:p>
            <a:pPr lvl="1">
              <a:buFont typeface="Wingdings" panose="05000000000000000000" pitchFamily="2" charset="2"/>
              <a:buChar char="§"/>
            </a:pPr>
            <a:r>
              <a:rPr lang="en-US" b="1" dirty="0">
                <a:latin typeface="+mj-lt"/>
              </a:rPr>
              <a:t>No downtown center</a:t>
            </a:r>
          </a:p>
          <a:p>
            <a:pPr lvl="1">
              <a:buFont typeface="Wingdings" panose="05000000000000000000" pitchFamily="2" charset="2"/>
              <a:buChar char="§"/>
            </a:pPr>
            <a:r>
              <a:rPr lang="en-US" b="1" dirty="0">
                <a:latin typeface="+mj-lt"/>
              </a:rPr>
              <a:t>Bedroom community</a:t>
            </a:r>
          </a:p>
          <a:p>
            <a:pPr lvl="1">
              <a:buFont typeface="Wingdings" panose="05000000000000000000" pitchFamily="2" charset="2"/>
              <a:buChar char="§"/>
            </a:pPr>
            <a:r>
              <a:rPr lang="en-US" b="1" dirty="0">
                <a:latin typeface="+mj-lt"/>
              </a:rPr>
              <a:t>Limited attractions/amenities</a:t>
            </a:r>
          </a:p>
          <a:p>
            <a:pPr marL="136525" indent="0">
              <a:buNone/>
            </a:pPr>
            <a:endParaRPr lang="en-US" b="1" dirty="0">
              <a:latin typeface="+mj-lt"/>
            </a:endParaRPr>
          </a:p>
        </p:txBody>
      </p:sp>
      <p:pic>
        <p:nvPicPr>
          <p:cNvPr id="1026" name="Picture 2" descr="Image may contain: 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844"/>
            <a:ext cx="2743200" cy="98576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246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169034"/>
            <a:ext cx="5200650" cy="857250"/>
          </a:xfrm>
        </p:spPr>
        <p:txBody>
          <a:bodyPr>
            <a:normAutofit/>
          </a:bodyPr>
          <a:lstStyle/>
          <a:p>
            <a:r>
              <a:rPr lang="en-US" sz="3600" dirty="0">
                <a:solidFill>
                  <a:schemeClr val="tx1"/>
                </a:solidFill>
              </a:rPr>
              <a:t>Accomplishments</a:t>
            </a:r>
          </a:p>
        </p:txBody>
      </p:sp>
      <p:sp>
        <p:nvSpPr>
          <p:cNvPr id="3" name="Content Placeholder 2"/>
          <p:cNvSpPr>
            <a:spLocks noGrp="1"/>
          </p:cNvSpPr>
          <p:nvPr>
            <p:ph sz="quarter" idx="1"/>
          </p:nvPr>
        </p:nvSpPr>
        <p:spPr>
          <a:xfrm>
            <a:off x="0" y="1228628"/>
            <a:ext cx="12192000" cy="5568486"/>
          </a:xfrm>
        </p:spPr>
        <p:txBody>
          <a:bodyPr>
            <a:noAutofit/>
          </a:bodyPr>
          <a:lstStyle/>
          <a:p>
            <a:pPr marL="381000" lvl="1" indent="-214313">
              <a:spcBef>
                <a:spcPts val="600"/>
              </a:spcBef>
              <a:spcAft>
                <a:spcPts val="0"/>
              </a:spcAft>
              <a:buFont typeface="Wingdings" panose="05000000000000000000" pitchFamily="2" charset="2"/>
              <a:buChar char="v"/>
              <a:defRPr/>
            </a:pPr>
            <a:r>
              <a:rPr lang="en-US" sz="1800" dirty="0">
                <a:latin typeface="Arial" panose="020B0604020202020204" pitchFamily="34" charset="0"/>
                <a:cs typeface="Arial" panose="020B0604020202020204" pitchFamily="34" charset="0"/>
              </a:rPr>
              <a:t>Formation of community organization—Strasburg CAN!</a:t>
            </a:r>
          </a:p>
          <a:p>
            <a:pPr marL="381000" lvl="1" indent="-214313">
              <a:spcBef>
                <a:spcPts val="600"/>
              </a:spcBef>
              <a:spcAft>
                <a:spcPts val="0"/>
              </a:spcAft>
              <a:buFont typeface="Wingdings" panose="05000000000000000000" pitchFamily="2" charset="2"/>
              <a:buChar char="v"/>
              <a:defRPr/>
            </a:pPr>
            <a:r>
              <a:rPr lang="en-US" sz="1800" dirty="0">
                <a:latin typeface="Arial" panose="020B0604020202020204" pitchFamily="34" charset="0"/>
                <a:cs typeface="Arial" panose="020B0604020202020204" pitchFamily="34" charset="0"/>
              </a:rPr>
              <a:t>Fundraising</a:t>
            </a:r>
          </a:p>
          <a:p>
            <a:pPr marL="620315" lvl="2" indent="-214313">
              <a:spcBef>
                <a:spcPts val="0"/>
              </a:spcBef>
              <a:spcAft>
                <a:spcPts val="0"/>
              </a:spcAft>
              <a:buFont typeface="Wingdings" panose="05000000000000000000" pitchFamily="2" charset="2"/>
              <a:buChar char="§"/>
              <a:defRPr/>
            </a:pPr>
            <a:r>
              <a:rPr lang="en-US" sz="1800" dirty="0">
                <a:latin typeface="Arial" panose="020B0604020202020204" pitchFamily="34" charset="0"/>
                <a:cs typeface="Arial" panose="020B0604020202020204" pitchFamily="34" charset="0"/>
              </a:rPr>
              <a:t>Community Endowment Fund: $80,000+ with grants being distributed for projects</a:t>
            </a:r>
          </a:p>
          <a:p>
            <a:pPr marL="620315" lvl="2" indent="-214313">
              <a:spcBef>
                <a:spcPts val="0"/>
              </a:spcBef>
              <a:spcAft>
                <a:spcPts val="0"/>
              </a:spcAft>
              <a:buFont typeface="Wingdings" panose="05000000000000000000" pitchFamily="2" charset="2"/>
              <a:buChar char="§"/>
              <a:defRPr/>
            </a:pPr>
            <a:r>
              <a:rPr lang="en-US" sz="1800" dirty="0">
                <a:latin typeface="Arial" panose="020B0604020202020204" pitchFamily="34" charset="0"/>
                <a:cs typeface="Arial" panose="020B0604020202020204" pitchFamily="34" charset="0"/>
              </a:rPr>
              <a:t>Various fundraisers including Hog Roast, Gnome Fest, Annual Plant Sale, Quarter Auction, and Basket Bingo</a:t>
            </a:r>
          </a:p>
          <a:p>
            <a:pPr marL="381000" lvl="1" indent="-214313">
              <a:spcBef>
                <a:spcPts val="600"/>
              </a:spcBef>
              <a:spcAft>
                <a:spcPts val="0"/>
              </a:spcAft>
              <a:buFont typeface="Wingdings" panose="05000000000000000000" pitchFamily="2" charset="2"/>
              <a:buChar char="v"/>
              <a:defRPr/>
            </a:pPr>
            <a:r>
              <a:rPr lang="en-US" sz="1800" dirty="0">
                <a:latin typeface="Arial" panose="020B0604020202020204" pitchFamily="34" charset="0"/>
                <a:cs typeface="Arial" panose="020B0604020202020204" pitchFamily="34" charset="0"/>
              </a:rPr>
              <a:t>Community Branding and Marketing</a:t>
            </a:r>
          </a:p>
          <a:p>
            <a:pPr marL="620315" lvl="2" indent="-214313">
              <a:spcBef>
                <a:spcPts val="0"/>
              </a:spcBef>
              <a:spcAft>
                <a:spcPts val="0"/>
              </a:spcAft>
              <a:buFont typeface="Wingdings" panose="05000000000000000000" pitchFamily="2" charset="2"/>
              <a:buChar char="§"/>
              <a:defRPr/>
            </a:pPr>
            <a:r>
              <a:rPr lang="en-US" sz="1800" dirty="0">
                <a:latin typeface="Arial" panose="020B0604020202020204" pitchFamily="34" charset="0"/>
                <a:cs typeface="Arial" panose="020B0604020202020204" pitchFamily="34" charset="0"/>
              </a:rPr>
              <a:t>Website, newsletter, Facebook, Brochure, Gnome banners, gnome awards</a:t>
            </a:r>
          </a:p>
          <a:p>
            <a:pPr marL="620315" lvl="2" indent="-214313">
              <a:spcBef>
                <a:spcPts val="0"/>
              </a:spcBef>
              <a:spcAft>
                <a:spcPts val="0"/>
              </a:spcAft>
              <a:buFont typeface="Wingdings" panose="05000000000000000000" pitchFamily="2" charset="2"/>
              <a:buChar char="§"/>
              <a:defRPr/>
            </a:pPr>
            <a:r>
              <a:rPr lang="en-US" sz="1800" dirty="0">
                <a:latin typeface="Arial" panose="020B0604020202020204" pitchFamily="34" charset="0"/>
                <a:cs typeface="Arial" panose="020B0604020202020204" pitchFamily="34" charset="0"/>
              </a:rPr>
              <a:t>Adoption of Garden Gnome as community mascot</a:t>
            </a:r>
          </a:p>
          <a:p>
            <a:pPr marL="381000" lvl="1" indent="-214313">
              <a:spcBef>
                <a:spcPts val="600"/>
              </a:spcBef>
              <a:spcAft>
                <a:spcPts val="0"/>
              </a:spcAft>
              <a:buFont typeface="Wingdings" panose="05000000000000000000" pitchFamily="2" charset="2"/>
              <a:buChar char="v"/>
              <a:defRPr/>
            </a:pPr>
            <a:r>
              <a:rPr lang="en-US" sz="1800" dirty="0">
                <a:latin typeface="Arial" panose="020B0604020202020204" pitchFamily="34" charset="0"/>
                <a:cs typeface="Arial" panose="020B0604020202020204" pitchFamily="34" charset="0"/>
              </a:rPr>
              <a:t>Coordination of TIF District</a:t>
            </a:r>
          </a:p>
          <a:p>
            <a:pPr marL="620315" lvl="2" indent="-214313">
              <a:spcBef>
                <a:spcPts val="0"/>
              </a:spcBef>
              <a:spcAft>
                <a:spcPts val="0"/>
              </a:spcAft>
              <a:buFont typeface="Wingdings" panose="05000000000000000000" pitchFamily="2" charset="2"/>
              <a:buChar char="§"/>
              <a:defRPr/>
            </a:pPr>
            <a:r>
              <a:rPr lang="en-US" sz="1800" dirty="0">
                <a:latin typeface="Arial" panose="020B0604020202020204" pitchFamily="34" charset="0"/>
                <a:cs typeface="Arial" panose="020B0604020202020204" pitchFamily="34" charset="0"/>
              </a:rPr>
              <a:t>Recruitment of convenience store/Subway</a:t>
            </a:r>
          </a:p>
          <a:p>
            <a:pPr marL="620315" lvl="2" indent="-214313">
              <a:spcBef>
                <a:spcPts val="0"/>
              </a:spcBef>
              <a:spcAft>
                <a:spcPts val="0"/>
              </a:spcAft>
              <a:buFont typeface="Wingdings" panose="05000000000000000000" pitchFamily="2" charset="2"/>
              <a:buChar char="§"/>
              <a:defRPr/>
            </a:pPr>
            <a:r>
              <a:rPr lang="en-US" sz="1800" dirty="0">
                <a:latin typeface="Arial" panose="020B0604020202020204" pitchFamily="34" charset="0"/>
                <a:cs typeface="Arial" panose="020B0604020202020204" pitchFamily="34" charset="0"/>
              </a:rPr>
              <a:t>24-hour fitness center, daycare </a:t>
            </a:r>
          </a:p>
          <a:p>
            <a:pPr marL="381000" lvl="1" indent="-214313">
              <a:spcBef>
                <a:spcPts val="600"/>
              </a:spcBef>
              <a:spcAft>
                <a:spcPts val="0"/>
              </a:spcAft>
              <a:buFont typeface="Wingdings" panose="05000000000000000000" pitchFamily="2" charset="2"/>
              <a:buChar char="v"/>
              <a:defRPr/>
            </a:pPr>
            <a:r>
              <a:rPr lang="en-US" sz="1800" dirty="0">
                <a:latin typeface="Arial" panose="020B0604020202020204" pitchFamily="34" charset="0"/>
                <a:cs typeface="Arial" panose="020B0604020202020204" pitchFamily="34" charset="0"/>
              </a:rPr>
              <a:t>Park renovations</a:t>
            </a:r>
          </a:p>
          <a:p>
            <a:pPr marL="651271" lvl="2" indent="-285750">
              <a:spcBef>
                <a:spcPts val="0"/>
              </a:spcBef>
              <a:spcAft>
                <a:spcPts val="0"/>
              </a:spcAft>
              <a:buFont typeface="Wingdings" panose="05000000000000000000" pitchFamily="2" charset="2"/>
              <a:buChar char="§"/>
              <a:defRPr/>
            </a:pPr>
            <a:r>
              <a:rPr lang="en-US" sz="1800" dirty="0">
                <a:latin typeface="Arial" panose="020B0604020202020204" pitchFamily="34" charset="0"/>
                <a:cs typeface="Arial" panose="020B0604020202020204" pitchFamily="34" charset="0"/>
              </a:rPr>
              <a:t>Received an Illinois Department of Natural Resources (IDNR) Open Spaces Lands Acquisition and Development (OSLAD) grant of $318,000 for park improvements</a:t>
            </a:r>
          </a:p>
          <a:p>
            <a:pPr marL="651271" lvl="2" indent="-285750">
              <a:spcBef>
                <a:spcPts val="0"/>
              </a:spcBef>
              <a:spcAft>
                <a:spcPts val="0"/>
              </a:spcAft>
              <a:buFont typeface="Wingdings" panose="05000000000000000000" pitchFamily="2" charset="2"/>
              <a:buChar char="§"/>
              <a:defRPr/>
            </a:pPr>
            <a:r>
              <a:rPr lang="en-US" sz="1800" dirty="0">
                <a:latin typeface="Arial" panose="020B0604020202020204" pitchFamily="34" charset="0"/>
                <a:cs typeface="Arial" panose="020B0604020202020204" pitchFamily="34" charset="0"/>
              </a:rPr>
              <a:t>Added a 4-hole disc golf course to the park with plans for expansion</a:t>
            </a:r>
          </a:p>
          <a:p>
            <a:pPr marL="381000" lvl="1" indent="-214313">
              <a:spcBef>
                <a:spcPts val="600"/>
              </a:spcBef>
              <a:spcAft>
                <a:spcPts val="0"/>
              </a:spcAft>
              <a:buFont typeface="Wingdings" panose="05000000000000000000" pitchFamily="2" charset="2"/>
              <a:buChar char="v"/>
              <a:defRPr/>
            </a:pPr>
            <a:r>
              <a:rPr lang="en-US" sz="1800" dirty="0">
                <a:latin typeface="Arial" panose="020B0604020202020204" pitchFamily="34" charset="0"/>
                <a:cs typeface="Arial" panose="020B0604020202020204" pitchFamily="34" charset="0"/>
              </a:rPr>
              <a:t>New community signage and landscape</a:t>
            </a:r>
          </a:p>
          <a:p>
            <a:pPr marL="381000" lvl="1" indent="-214313">
              <a:spcBef>
                <a:spcPts val="600"/>
              </a:spcBef>
              <a:spcAft>
                <a:spcPts val="0"/>
              </a:spcAft>
              <a:buFont typeface="Wingdings" panose="05000000000000000000" pitchFamily="2" charset="2"/>
              <a:buChar char="v"/>
              <a:defRPr/>
            </a:pPr>
            <a:r>
              <a:rPr lang="en-US" sz="1800" dirty="0">
                <a:latin typeface="Arial" panose="020B0604020202020204" pitchFamily="34" charset="0"/>
                <a:cs typeface="Arial" panose="020B0604020202020204" pitchFamily="34" charset="0"/>
              </a:rPr>
              <a:t>Worked with IL Dept. of Corrections to create winter decorations</a:t>
            </a:r>
          </a:p>
          <a:p>
            <a:pPr marL="381000" lvl="1" indent="-214313">
              <a:spcBef>
                <a:spcPts val="600"/>
              </a:spcBef>
              <a:spcAft>
                <a:spcPts val="0"/>
              </a:spcAft>
              <a:buFont typeface="Wingdings" panose="05000000000000000000" pitchFamily="2" charset="2"/>
              <a:buChar char="v"/>
              <a:defRPr/>
            </a:pPr>
            <a:r>
              <a:rPr lang="en-US" sz="1800" dirty="0">
                <a:latin typeface="Arial" panose="020B0604020202020204" pitchFamily="34" charset="0"/>
                <a:cs typeface="Arial" panose="020B0604020202020204" pitchFamily="34" charset="0"/>
              </a:rPr>
              <a:t>Two-time Governor’s Hometown Award winner!</a:t>
            </a:r>
          </a:p>
        </p:txBody>
      </p:sp>
      <p:pic>
        <p:nvPicPr>
          <p:cNvPr id="5" name="Picture 2" descr="Image may contain: 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08" y="60886"/>
            <a:ext cx="2987490" cy="107354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074" name="Picture 2" descr="Strasburg Community Action Network - SCAN updated their website addr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6892" y="2763474"/>
            <a:ext cx="3066710" cy="160020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1026" name="Picture 2" descr="No photo description available.">
            <a:extLst>
              <a:ext uri="{FF2B5EF4-FFF2-40B4-BE49-F238E27FC236}">
                <a16:creationId xmlns:a16="http://schemas.microsoft.com/office/drawing/2014/main" id="{96BA25B5-1334-45D8-B47E-5B8CF9789F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194" r="989"/>
          <a:stretch/>
        </p:blipFill>
        <p:spPr bwMode="auto">
          <a:xfrm>
            <a:off x="10515641" y="5125406"/>
            <a:ext cx="1634686" cy="169075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3990465D-1FAD-45ED-B169-4C0A76653E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929" b="9563"/>
          <a:stretch/>
        </p:blipFill>
        <p:spPr bwMode="auto">
          <a:xfrm>
            <a:off x="9592392" y="26721"/>
            <a:ext cx="2557936" cy="191543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002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descr="No photo description avail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605" r="19033" b="7166"/>
          <a:stretch/>
        </p:blipFill>
        <p:spPr bwMode="auto">
          <a:xfrm>
            <a:off x="574574" y="4721159"/>
            <a:ext cx="2678436" cy="201534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16205" y="1"/>
            <a:ext cx="6214893" cy="919019"/>
          </a:xfrm>
        </p:spPr>
        <p:txBody>
          <a:bodyPr>
            <a:normAutofit/>
          </a:bodyPr>
          <a:lstStyle/>
          <a:p>
            <a:r>
              <a:rPr lang="en-US" sz="4800" dirty="0">
                <a:solidFill>
                  <a:schemeClr val="tx1"/>
                </a:solidFill>
              </a:rPr>
              <a:t>Strasburg Gnomes</a:t>
            </a:r>
          </a:p>
        </p:txBody>
      </p:sp>
      <p:pic>
        <p:nvPicPr>
          <p:cNvPr id="7" name="Picture 6"/>
          <p:cNvPicPr/>
          <p:nvPr/>
        </p:nvPicPr>
        <p:blipFill rotWithShape="1">
          <a:blip r:embed="rId3"/>
          <a:srcRect l="59267" t="11105" r="11218" b="18743"/>
          <a:stretch/>
        </p:blipFill>
        <p:spPr bwMode="auto">
          <a:xfrm>
            <a:off x="1092530" y="806384"/>
            <a:ext cx="5105400" cy="4038600"/>
          </a:xfrm>
          <a:prstGeom prst="rect">
            <a:avLst/>
          </a:prstGeom>
          <a:ln w="38100">
            <a:solidFill>
              <a:schemeClr val="tx1"/>
            </a:solidFill>
          </a:ln>
          <a:extLst>
            <a:ext uri="{53640926-AAD7-44D8-BBD7-CCE9431645EC}">
              <a14:shadowObscured xmlns:a14="http://schemas.microsoft.com/office/drawing/2010/main"/>
            </a:ext>
          </a:extLst>
        </p:spPr>
      </p:pic>
      <p:pic>
        <p:nvPicPr>
          <p:cNvPr id="4102" name="Picture 6" descr="No photo description available."/>
          <p:cNvPicPr>
            <a:picLocks noChangeAspect="1" noChangeArrowheads="1"/>
          </p:cNvPicPr>
          <p:nvPr/>
        </p:nvPicPr>
        <p:blipFill rotWithShape="1">
          <a:blip r:embed="rId4">
            <a:extLst>
              <a:ext uri="{28A0092B-C50C-407E-A947-70E740481C1C}">
                <a14:useLocalDpi xmlns:a14="http://schemas.microsoft.com/office/drawing/2010/main" val="0"/>
              </a:ext>
            </a:extLst>
          </a:blip>
          <a:srcRect l="10834" t="10314" r="9166" b="7182"/>
          <a:stretch/>
        </p:blipFill>
        <p:spPr bwMode="auto">
          <a:xfrm>
            <a:off x="7603802" y="971226"/>
            <a:ext cx="3657602" cy="213360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No photo description avail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473" y="4551032"/>
            <a:ext cx="2665802" cy="201534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12" name="Picture 16" descr="No photo description availabl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0" r="19027"/>
          <a:stretch/>
        </p:blipFill>
        <p:spPr bwMode="auto">
          <a:xfrm>
            <a:off x="3318907" y="4785716"/>
            <a:ext cx="2051771" cy="188623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14" name="Picture 18" descr="No photo description available."/>
          <p:cNvPicPr>
            <a:picLocks noChangeAspect="1" noChangeArrowheads="1"/>
          </p:cNvPicPr>
          <p:nvPr/>
        </p:nvPicPr>
        <p:blipFill rotWithShape="1">
          <a:blip r:embed="rId7">
            <a:extLst>
              <a:ext uri="{28A0092B-C50C-407E-A947-70E740481C1C}">
                <a14:useLocalDpi xmlns:a14="http://schemas.microsoft.com/office/drawing/2010/main" val="0"/>
              </a:ext>
            </a:extLst>
          </a:blip>
          <a:srcRect l="14502" t="10756" r="17720" b="13689"/>
          <a:stretch/>
        </p:blipFill>
        <p:spPr bwMode="auto">
          <a:xfrm>
            <a:off x="113355" y="99457"/>
            <a:ext cx="2558314" cy="213891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16" name="Picture 20" descr="No photo description availab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0282" y="2543897"/>
            <a:ext cx="2892425" cy="216931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20" name="Picture 24" descr="No photo description availabl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361" r="14749"/>
          <a:stretch/>
        </p:blipFill>
        <p:spPr bwMode="auto">
          <a:xfrm>
            <a:off x="6189523" y="1179112"/>
            <a:ext cx="1356331" cy="131257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22" name="Picture 26" descr="http://www.strasburgil.com/wp-content/uploads/2012/07/bann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3693" y="3083623"/>
            <a:ext cx="4272066" cy="96714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p:cNvPicPr/>
          <p:nvPr/>
        </p:nvPicPr>
        <p:blipFill rotWithShape="1">
          <a:blip r:embed="rId11"/>
          <a:srcRect l="60385" t="6381" r="18205" b="7482"/>
          <a:stretch/>
        </p:blipFill>
        <p:spPr bwMode="auto">
          <a:xfrm>
            <a:off x="7922026" y="4050772"/>
            <a:ext cx="2407920" cy="2724785"/>
          </a:xfrm>
          <a:prstGeom prst="rect">
            <a:avLst/>
          </a:prstGeom>
          <a:ln w="38100">
            <a:solidFill>
              <a:schemeClr val="tx1"/>
            </a:solidFill>
          </a:ln>
          <a:extLst>
            <a:ext uri="{53640926-AAD7-44D8-BBD7-CCE9431645EC}">
              <a14:shadowObscured xmlns:a14="http://schemas.microsoft.com/office/drawing/2010/main"/>
            </a:ext>
          </a:extLst>
        </p:spPr>
      </p:pic>
      <p:pic>
        <p:nvPicPr>
          <p:cNvPr id="2050" name="Picture 2" descr="No photo description available.">
            <a:extLst>
              <a:ext uri="{FF2B5EF4-FFF2-40B4-BE49-F238E27FC236}">
                <a16:creationId xmlns:a16="http://schemas.microsoft.com/office/drawing/2014/main" id="{69BA43F7-FD7D-4506-946E-C7C2926E623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49" t="16777" r="22929" b="417"/>
          <a:stretch/>
        </p:blipFill>
        <p:spPr bwMode="auto">
          <a:xfrm>
            <a:off x="10413536" y="4095852"/>
            <a:ext cx="1314717" cy="23069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00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9476"/>
            <a:ext cx="8534400" cy="696361"/>
          </a:xfrm>
        </p:spPr>
        <p:txBody>
          <a:bodyPr>
            <a:noAutofit/>
          </a:bodyPr>
          <a:lstStyle/>
          <a:p>
            <a:r>
              <a:rPr lang="en-US" sz="3600" dirty="0">
                <a:solidFill>
                  <a:schemeClr val="tx1"/>
                </a:solidFill>
              </a:rPr>
              <a:t>Strasburg Accomplishments, cont.</a:t>
            </a:r>
          </a:p>
        </p:txBody>
      </p:sp>
      <p:sp>
        <p:nvSpPr>
          <p:cNvPr id="3" name="Content Placeholder 2"/>
          <p:cNvSpPr>
            <a:spLocks noGrp="1"/>
          </p:cNvSpPr>
          <p:nvPr>
            <p:ph sz="quarter" idx="1"/>
          </p:nvPr>
        </p:nvSpPr>
        <p:spPr>
          <a:xfrm>
            <a:off x="1210906" y="859002"/>
            <a:ext cx="9500529" cy="5867400"/>
          </a:xfrm>
        </p:spPr>
        <p:txBody>
          <a:bodyPr>
            <a:noAutofit/>
          </a:bodyPr>
          <a:lstStyle/>
          <a:p>
            <a:pPr marL="423863" lvl="1" indent="-257175">
              <a:spcBef>
                <a:spcPts val="0"/>
              </a:spcBef>
              <a:spcAft>
                <a:spcPts val="0"/>
              </a:spcAft>
              <a:buFont typeface="Wingdings" panose="05000000000000000000" pitchFamily="2" charset="2"/>
              <a:buChar char="v"/>
              <a:defRPr/>
            </a:pPr>
            <a:r>
              <a:rPr lang="en-US" altLang="en-US" sz="2000" dirty="0">
                <a:latin typeface="Arial" panose="020B0604020202020204" pitchFamily="34" charset="0"/>
                <a:cs typeface="Arial" panose="020B0604020202020204" pitchFamily="34" charset="0"/>
              </a:rPr>
              <a:t>Hosts a Farmers’ Market</a:t>
            </a:r>
            <a:endParaRPr lang="en-US" sz="2000" dirty="0">
              <a:latin typeface="Arial" panose="020B0604020202020204" pitchFamily="34" charset="0"/>
              <a:cs typeface="Arial" panose="020B0604020202020204" pitchFamily="34" charset="0"/>
            </a:endParaRPr>
          </a:p>
          <a:p>
            <a:pPr marL="423863" lvl="1" indent="-257175">
              <a:spcBef>
                <a:spcPts val="800"/>
              </a:spcBef>
              <a:spcAft>
                <a:spcPts val="0"/>
              </a:spcAft>
              <a:buFont typeface="Wingdings" panose="05000000000000000000" pitchFamily="2" charset="2"/>
              <a:buChar char="v"/>
              <a:defRPr/>
            </a:pPr>
            <a:r>
              <a:rPr lang="en-US" sz="2000" dirty="0">
                <a:latin typeface="Arial" panose="020B0604020202020204" pitchFamily="34" charset="0"/>
                <a:cs typeface="Arial" panose="020B0604020202020204" pitchFamily="34" charset="0"/>
              </a:rPr>
              <a:t>New housing subdivision</a:t>
            </a:r>
          </a:p>
          <a:p>
            <a:pPr marL="423863" lvl="1" indent="-257175">
              <a:spcBef>
                <a:spcPts val="800"/>
              </a:spcBef>
              <a:spcAft>
                <a:spcPts val="0"/>
              </a:spcAft>
              <a:buFont typeface="Wingdings" panose="05000000000000000000" pitchFamily="2" charset="2"/>
              <a:buChar char="v"/>
              <a:defRPr/>
            </a:pPr>
            <a:r>
              <a:rPr lang="en-US" sz="2000" dirty="0">
                <a:latin typeface="Arial" panose="020B0604020202020204" pitchFamily="34" charset="0"/>
                <a:cs typeface="Arial" panose="020B0604020202020204" pitchFamily="34" charset="0"/>
              </a:rPr>
              <a:t>Welcome packets for new residents</a:t>
            </a:r>
          </a:p>
          <a:p>
            <a:pPr marL="423863" lvl="1" indent="-257175">
              <a:spcBef>
                <a:spcPts val="800"/>
              </a:spcBef>
              <a:spcAft>
                <a:spcPts val="0"/>
              </a:spcAft>
              <a:buFont typeface="Wingdings" panose="05000000000000000000" pitchFamily="2" charset="2"/>
              <a:buChar char="v"/>
              <a:defRPr/>
            </a:pPr>
            <a:r>
              <a:rPr lang="en-US" altLang="en-US" sz="2000" dirty="0">
                <a:latin typeface="Arial" panose="020B0604020202020204" pitchFamily="34" charset="0"/>
                <a:cs typeface="Arial" panose="020B0604020202020204" pitchFamily="34" charset="0"/>
              </a:rPr>
              <a:t>New Stew-</a:t>
            </a:r>
            <a:r>
              <a:rPr lang="en-US" altLang="en-US" sz="2000" dirty="0" err="1">
                <a:latin typeface="Arial" panose="020B0604020202020204" pitchFamily="34" charset="0"/>
                <a:cs typeface="Arial" panose="020B0604020202020204" pitchFamily="34" charset="0"/>
              </a:rPr>
              <a:t>Stras</a:t>
            </a:r>
            <a:r>
              <a:rPr lang="en-US" altLang="en-US" sz="2000" dirty="0">
                <a:latin typeface="Arial" panose="020B0604020202020204" pitchFamily="34" charset="0"/>
                <a:cs typeface="Arial" panose="020B0604020202020204" pitchFamily="34" charset="0"/>
              </a:rPr>
              <a:t> PTA</a:t>
            </a:r>
          </a:p>
          <a:p>
            <a:pPr marL="423863" lvl="1" indent="-257175">
              <a:spcBef>
                <a:spcPts val="800"/>
              </a:spcBef>
              <a:spcAft>
                <a:spcPts val="0"/>
              </a:spcAft>
              <a:buFont typeface="Wingdings" panose="05000000000000000000" pitchFamily="2" charset="2"/>
              <a:buChar char="v"/>
              <a:defRPr/>
            </a:pPr>
            <a:r>
              <a:rPr lang="en-US" sz="2000" dirty="0">
                <a:latin typeface="Arial" panose="020B0604020202020204" pitchFamily="34" charset="0"/>
                <a:cs typeface="Arial" panose="020B0604020202020204" pitchFamily="34" charset="0"/>
              </a:rPr>
              <a:t>Variety of community events: Santa Brigade Breakfast and Market, Strawberry Festival, youth movie nights, Tea with a Princess, Holiday Stroll</a:t>
            </a:r>
          </a:p>
          <a:p>
            <a:pPr marL="423863" lvl="1" indent="-257175">
              <a:spcBef>
                <a:spcPts val="800"/>
              </a:spcBef>
              <a:spcAft>
                <a:spcPts val="0"/>
              </a:spcAft>
              <a:buFont typeface="Wingdings" panose="05000000000000000000" pitchFamily="2" charset="2"/>
              <a:buChar char="v"/>
              <a:defRPr/>
            </a:pPr>
            <a:r>
              <a:rPr lang="en-US" sz="2000" dirty="0">
                <a:latin typeface="Arial" panose="020B0604020202020204" pitchFamily="34" charset="0"/>
                <a:cs typeface="Arial" panose="020B0604020202020204" pitchFamily="34" charset="0"/>
              </a:rPr>
              <a:t>Collected 1,100 lbs. of plastic caps for recycling into a picnic table for the school</a:t>
            </a:r>
          </a:p>
          <a:p>
            <a:pPr marL="423863" lvl="1" indent="-257175">
              <a:spcBef>
                <a:spcPts val="800"/>
              </a:spcBef>
              <a:spcAft>
                <a:spcPts val="0"/>
              </a:spcAft>
              <a:buFont typeface="Wingdings" panose="05000000000000000000" pitchFamily="2" charset="2"/>
              <a:buChar char="v"/>
              <a:defRPr/>
            </a:pPr>
            <a:r>
              <a:rPr lang="en-US" altLang="en-US" sz="2000" dirty="0">
                <a:latin typeface="Arial" panose="020B0604020202020204" pitchFamily="34" charset="0"/>
                <a:cs typeface="Arial" panose="020B0604020202020204" pitchFamily="34" charset="0"/>
              </a:rPr>
              <a:t>Renovated community building, added new façade, permeable paver parking lot with lighting</a:t>
            </a:r>
          </a:p>
          <a:p>
            <a:pPr marL="423863" lvl="1" indent="-257175">
              <a:spcBef>
                <a:spcPts val="800"/>
              </a:spcBef>
              <a:spcAft>
                <a:spcPts val="0"/>
              </a:spcAft>
              <a:buFont typeface="Wingdings" panose="05000000000000000000" pitchFamily="2" charset="2"/>
              <a:buChar char="v"/>
              <a:defRPr/>
            </a:pPr>
            <a:r>
              <a:rPr lang="en-US" altLang="en-US" sz="2000" dirty="0">
                <a:latin typeface="Arial" panose="020B0604020202020204" pitchFamily="34" charset="0"/>
                <a:cs typeface="Arial" panose="020B0604020202020204" pitchFamily="34" charset="0"/>
              </a:rPr>
              <a:t>Organized a “Seasoned Citizens” group</a:t>
            </a:r>
          </a:p>
          <a:p>
            <a:pPr marL="423863" lvl="1" indent="-257175">
              <a:spcBef>
                <a:spcPts val="800"/>
              </a:spcBef>
              <a:spcAft>
                <a:spcPts val="0"/>
              </a:spcAft>
              <a:buFont typeface="Wingdings" panose="05000000000000000000" pitchFamily="2" charset="2"/>
              <a:buChar char="v"/>
              <a:defRPr/>
            </a:pPr>
            <a:r>
              <a:rPr lang="en-US" altLang="en-US" sz="2000" dirty="0">
                <a:latin typeface="Arial" panose="020B0604020202020204" pitchFamily="34" charset="0"/>
                <a:cs typeface="Arial" panose="020B0604020202020204" pitchFamily="34" charset="0"/>
              </a:rPr>
              <a:t>Mainstreet Makeover program with Shelby County Partners</a:t>
            </a:r>
          </a:p>
          <a:p>
            <a:pPr marL="423863" lvl="1" indent="-257175">
              <a:spcBef>
                <a:spcPts val="800"/>
              </a:spcBef>
              <a:spcAft>
                <a:spcPts val="0"/>
              </a:spcAft>
              <a:buFont typeface="Wingdings" panose="05000000000000000000" pitchFamily="2" charset="2"/>
              <a:buChar char="v"/>
              <a:defRPr/>
            </a:pPr>
            <a:r>
              <a:rPr lang="en-US" altLang="en-US" sz="2000" dirty="0">
                <a:latin typeface="Arial" panose="020B0604020202020204" pitchFamily="34" charset="0"/>
                <a:cs typeface="Arial" panose="020B0604020202020204" pitchFamily="34" charset="0"/>
              </a:rPr>
              <a:t>“Light Up Strasburg” holiday lighting competition</a:t>
            </a:r>
          </a:p>
          <a:p>
            <a:pPr marL="423863" lvl="1" indent="-257175">
              <a:spcBef>
                <a:spcPts val="800"/>
              </a:spcBef>
              <a:spcAft>
                <a:spcPts val="0"/>
              </a:spcAft>
              <a:buFont typeface="Wingdings" panose="05000000000000000000" pitchFamily="2" charset="2"/>
              <a:buChar char="v"/>
              <a:defRPr/>
            </a:pPr>
            <a:r>
              <a:rPr lang="en-US" altLang="en-US" sz="2000" dirty="0">
                <a:latin typeface="Arial" panose="020B0604020202020204" pitchFamily="34" charset="0"/>
                <a:cs typeface="Arial" panose="020B0604020202020204" pitchFamily="34" charset="0"/>
              </a:rPr>
              <a:t>Village-wide rummage sales</a:t>
            </a:r>
          </a:p>
          <a:p>
            <a:pPr marL="423863" lvl="1" indent="-257175">
              <a:spcBef>
                <a:spcPts val="800"/>
              </a:spcBef>
              <a:spcAft>
                <a:spcPts val="0"/>
              </a:spcAft>
              <a:buFont typeface="Wingdings" panose="05000000000000000000" pitchFamily="2" charset="2"/>
              <a:buChar char="v"/>
              <a:defRPr/>
            </a:pPr>
            <a:r>
              <a:rPr lang="en-US" altLang="en-US" sz="2000" dirty="0">
                <a:latin typeface="Arial" panose="020B0604020202020204" pitchFamily="34" charset="0"/>
                <a:cs typeface="Arial" panose="020B0604020202020204" pitchFamily="34" charset="0"/>
              </a:rPr>
              <a:t>Formed “Little Hatchets Sports Club” for young children</a:t>
            </a:r>
          </a:p>
        </p:txBody>
      </p:sp>
      <p:pic>
        <p:nvPicPr>
          <p:cNvPr id="2050" name="Picture 2" descr="May be an image of text that says 'S.C.A.N presents &quot;Main Street Makeover&quot; 谷里血四曲 Saturday, May 8th 8:00 to 11:00 am Meet at the Strasburg Park North Pavilion Volunteers Needed to Help: Set up and plant flower boxes, sweep sidewalks, pull weeds, spread mulch, pick up sticks, spruce up the park, etc. Bring your gardening gloves tools, brooms, and rakes! This is a family event to help get Strasburg's Commercial Street and Park ready for many summer activiti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6605" y="2684131"/>
            <a:ext cx="1472522" cy="18948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3636" y="4563494"/>
            <a:ext cx="1715842" cy="2220502"/>
          </a:xfrm>
          <a:prstGeom prst="rect">
            <a:avLst/>
          </a:prstGeom>
          <a:solidFill>
            <a:schemeClr val="accent1"/>
          </a:solidFill>
          <a:ln>
            <a:solidFill>
              <a:schemeClr val="tx1"/>
            </a:solidFill>
          </a:ln>
        </p:spPr>
      </p:pic>
      <p:pic>
        <p:nvPicPr>
          <p:cNvPr id="6" name="Picture 5"/>
          <p:cNvPicPr/>
          <p:nvPr/>
        </p:nvPicPr>
        <p:blipFill rotWithShape="1">
          <a:blip r:embed="rId4"/>
          <a:srcRect l="72387" t="19637" r="10446" b="3544"/>
          <a:stretch/>
        </p:blipFill>
        <p:spPr bwMode="auto">
          <a:xfrm>
            <a:off x="0" y="557900"/>
            <a:ext cx="1335735" cy="1716349"/>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srcRect l="72782" t="18122" r="10836" b="4411"/>
          <a:stretch/>
        </p:blipFill>
        <p:spPr bwMode="auto">
          <a:xfrm>
            <a:off x="0" y="3792703"/>
            <a:ext cx="1335735" cy="1905504"/>
          </a:xfrm>
          <a:prstGeom prst="rect">
            <a:avLst/>
          </a:prstGeom>
          <a:ln>
            <a:noFill/>
          </a:ln>
          <a:extLst>
            <a:ext uri="{53640926-AAD7-44D8-BBD7-CCE9431645EC}">
              <a14:shadowObscured xmlns:a14="http://schemas.microsoft.com/office/drawing/2010/main"/>
            </a:ext>
          </a:extLst>
        </p:spPr>
      </p:pic>
      <p:pic>
        <p:nvPicPr>
          <p:cNvPr id="8" name="Picture 7" descr="No photo description availabl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249652"/>
            <a:ext cx="988358" cy="1543050"/>
          </a:xfrm>
          <a:prstGeom prst="rect">
            <a:avLst/>
          </a:prstGeom>
          <a:noFill/>
          <a:ln>
            <a:noFill/>
          </a:ln>
        </p:spPr>
      </p:pic>
      <p:pic>
        <p:nvPicPr>
          <p:cNvPr id="2054" name="Picture 6" descr="No photo description availab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17" t="1280" r="1714" b="1529"/>
          <a:stretch/>
        </p:blipFill>
        <p:spPr bwMode="auto">
          <a:xfrm>
            <a:off x="10586605" y="583896"/>
            <a:ext cx="1605395" cy="21002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y be an image of 2 people, hair and people standi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000" t="10425" r="6648"/>
          <a:stretch/>
        </p:blipFill>
        <p:spPr bwMode="auto">
          <a:xfrm>
            <a:off x="8992830" y="1266588"/>
            <a:ext cx="1593775" cy="126699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No photo description available.">
            <a:extLst>
              <a:ext uri="{FF2B5EF4-FFF2-40B4-BE49-F238E27FC236}">
                <a16:creationId xmlns:a16="http://schemas.microsoft.com/office/drawing/2014/main" id="{A0AE3841-BCAD-460A-9ED3-C86B80E3C26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36778" y="788405"/>
            <a:ext cx="3020316" cy="146689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368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York Acres_Under Construction"/>
          <p:cNvPicPr>
            <a:picLocks noChangeAspect="1" noChangeArrowheads="1"/>
          </p:cNvPicPr>
          <p:nvPr/>
        </p:nvPicPr>
        <p:blipFill rotWithShape="1">
          <a:blip r:embed="rId2">
            <a:extLst>
              <a:ext uri="{28A0092B-C50C-407E-A947-70E740481C1C}">
                <a14:useLocalDpi xmlns:a14="http://schemas.microsoft.com/office/drawing/2010/main" val="0"/>
              </a:ext>
            </a:extLst>
          </a:blip>
          <a:srcRect l="2212" t="7526" r="2149" b="6718"/>
          <a:stretch/>
        </p:blipFill>
        <p:spPr bwMode="auto">
          <a:xfrm>
            <a:off x="1371378" y="2980875"/>
            <a:ext cx="4838694" cy="120967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4279"/>
          <a:stretch/>
        </p:blipFill>
        <p:spPr>
          <a:xfrm>
            <a:off x="2495968" y="4137707"/>
            <a:ext cx="6693766" cy="2565114"/>
          </a:xfrm>
          <a:prstGeom prst="rect">
            <a:avLst/>
          </a:prstGeom>
          <a:effectLst>
            <a:softEdge rad="31750"/>
          </a:effectLst>
        </p:spPr>
      </p:pic>
      <p:sp>
        <p:nvSpPr>
          <p:cNvPr id="2" name="Title 1"/>
          <p:cNvSpPr>
            <a:spLocks noGrp="1"/>
          </p:cNvSpPr>
          <p:nvPr>
            <p:ph type="title"/>
          </p:nvPr>
        </p:nvSpPr>
        <p:spPr>
          <a:xfrm>
            <a:off x="2133123" y="58724"/>
            <a:ext cx="8230077" cy="857250"/>
          </a:xfrm>
        </p:spPr>
        <p:txBody>
          <a:bodyPr>
            <a:noAutofit/>
          </a:bodyPr>
          <a:lstStyle/>
          <a:p>
            <a:r>
              <a:rPr lang="en-US" sz="4800" dirty="0">
                <a:solidFill>
                  <a:schemeClr val="tx1"/>
                </a:solidFill>
              </a:rPr>
              <a:t>York Acres Subdivision</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666" t="22869" b="7161"/>
          <a:stretch/>
        </p:blipFill>
        <p:spPr>
          <a:xfrm>
            <a:off x="279001" y="930936"/>
            <a:ext cx="5149349" cy="2138289"/>
          </a:xfrm>
          <a:prstGeom prst="rect">
            <a:avLst/>
          </a:prstGeom>
          <a:effectLst>
            <a:softEdge rad="3175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28870" r="33610" b="16797"/>
          <a:stretch/>
        </p:blipFill>
        <p:spPr>
          <a:xfrm>
            <a:off x="4903232" y="1022196"/>
            <a:ext cx="4798433" cy="2168276"/>
          </a:xfrm>
          <a:prstGeom prst="rect">
            <a:avLst/>
          </a:prstGeom>
          <a:effectLst>
            <a:softEdge rad="31750"/>
          </a:effectLst>
        </p:spPr>
      </p:pic>
      <p:pic>
        <p:nvPicPr>
          <p:cNvPr id="2050" name="Picture 2" descr="York Acres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3150" y="2527661"/>
            <a:ext cx="2957753" cy="221648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4" name="Picture 6" descr="No photo description availa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809" y="4137707"/>
            <a:ext cx="2711198" cy="20625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o photo description availabl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76" t="1236" r="1" b="2020"/>
          <a:stretch/>
        </p:blipFill>
        <p:spPr bwMode="auto">
          <a:xfrm>
            <a:off x="8979822" y="2344506"/>
            <a:ext cx="2145518" cy="448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85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9" name="Picture 13" descr="Image may contain: 1 person, standing and out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9476" y="3711701"/>
            <a:ext cx="1858474" cy="288769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987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9385" y="3581400"/>
            <a:ext cx="4188068" cy="314105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981200" y="115554"/>
            <a:ext cx="8229600" cy="1020762"/>
          </a:xfrm>
        </p:spPr>
        <p:txBody>
          <a:bodyPr/>
          <a:lstStyle/>
          <a:p>
            <a:pPr>
              <a:defRPr/>
            </a:pPr>
            <a:r>
              <a:rPr lang="en-US" dirty="0">
                <a:solidFill>
                  <a:schemeClr val="tx1"/>
                </a:solidFill>
              </a:rPr>
              <a:t>Hillsboro </a:t>
            </a:r>
          </a:p>
        </p:txBody>
      </p:sp>
      <p:pic>
        <p:nvPicPr>
          <p:cNvPr id="79875" name="Picture 7" descr="Image may contain: 19 people, people smiling, people standing, wedding and ind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66" y="984249"/>
            <a:ext cx="3715038" cy="278670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9876" name="Picture 9" descr="Image may contain: 5 people, people smiling, people standing and out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8162" y="4106585"/>
            <a:ext cx="2635861" cy="26358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9877"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41554" y="974432"/>
            <a:ext cx="5569246" cy="272745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9880"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98162" y="2516987"/>
            <a:ext cx="2725603" cy="188120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189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963" y="161924"/>
            <a:ext cx="6858000" cy="1066800"/>
          </a:xfrm>
        </p:spPr>
        <p:txBody>
          <a:bodyPr>
            <a:normAutofit fontScale="90000"/>
          </a:bodyPr>
          <a:lstStyle/>
          <a:p>
            <a:r>
              <a:rPr lang="en-US" dirty="0">
                <a:solidFill>
                  <a:schemeClr val="tx1"/>
                </a:solidFill>
              </a:rPr>
              <a:t>Hillsboro (Pop: 4,500)</a:t>
            </a:r>
            <a:br>
              <a:rPr lang="en-US" dirty="0">
                <a:solidFill>
                  <a:schemeClr val="tx1"/>
                </a:solidFill>
              </a:rPr>
            </a:br>
            <a:r>
              <a:rPr lang="en-US" sz="2700" dirty="0">
                <a:solidFill>
                  <a:schemeClr val="tx1"/>
                </a:solidFill>
              </a:rPr>
              <a:t>Completed MAPPING in 2015, 2019</a:t>
            </a:r>
          </a:p>
        </p:txBody>
      </p:sp>
      <p:sp>
        <p:nvSpPr>
          <p:cNvPr id="3" name="Content Placeholder 2"/>
          <p:cNvSpPr>
            <a:spLocks noGrp="1"/>
          </p:cNvSpPr>
          <p:nvPr>
            <p:ph sz="quarter" idx="1"/>
          </p:nvPr>
        </p:nvSpPr>
        <p:spPr>
          <a:xfrm>
            <a:off x="1981200" y="1921113"/>
            <a:ext cx="9504348" cy="4774963"/>
          </a:xfrm>
        </p:spPr>
        <p:txBody>
          <a:bodyPr>
            <a:noAutofit/>
          </a:bodyPr>
          <a:lstStyle/>
          <a:p>
            <a:pPr>
              <a:buFont typeface="Wingdings" panose="05000000000000000000" pitchFamily="2" charset="2"/>
              <a:buChar char="v"/>
            </a:pPr>
            <a:r>
              <a:rPr lang="en-US" b="1" dirty="0">
                <a:latin typeface="+mj-lt"/>
              </a:rPr>
              <a:t>Southern Illinois</a:t>
            </a:r>
            <a:endParaRPr lang="en-US" sz="2000" b="1" dirty="0">
              <a:latin typeface="+mj-lt"/>
            </a:endParaRPr>
          </a:p>
          <a:p>
            <a:pPr>
              <a:spcBef>
                <a:spcPts val="1800"/>
              </a:spcBef>
              <a:buFont typeface="Wingdings" panose="05000000000000000000" pitchFamily="2" charset="2"/>
              <a:buChar char="v"/>
            </a:pPr>
            <a:r>
              <a:rPr lang="en-US" b="1" dirty="0">
                <a:latin typeface="+mj-lt"/>
              </a:rPr>
              <a:t>Outstanding, community-minded hospital</a:t>
            </a:r>
          </a:p>
          <a:p>
            <a:pPr>
              <a:spcBef>
                <a:spcPts val="1800"/>
              </a:spcBef>
              <a:buFont typeface="Wingdings" panose="05000000000000000000" pitchFamily="2" charset="2"/>
              <a:buChar char="v"/>
            </a:pPr>
            <a:r>
              <a:rPr lang="en-US" b="1" dirty="0">
                <a:latin typeface="+mj-lt"/>
              </a:rPr>
              <a:t>Excellent school district</a:t>
            </a:r>
          </a:p>
          <a:p>
            <a:pPr>
              <a:spcBef>
                <a:spcPts val="1800"/>
              </a:spcBef>
              <a:buFont typeface="Wingdings" panose="05000000000000000000" pitchFamily="2" charset="2"/>
              <a:buChar char="v"/>
            </a:pPr>
            <a:r>
              <a:rPr lang="en-US" b="1" dirty="0">
                <a:latin typeface="+mj-lt"/>
              </a:rPr>
              <a:t>Passionate, caring community</a:t>
            </a:r>
          </a:p>
          <a:p>
            <a:pPr>
              <a:spcBef>
                <a:spcPts val="1800"/>
              </a:spcBef>
              <a:buFont typeface="Wingdings" panose="05000000000000000000" pitchFamily="2" charset="2"/>
              <a:buChar char="v"/>
            </a:pPr>
            <a:r>
              <a:rPr lang="en-US" b="1" dirty="0">
                <a:latin typeface="+mj-lt"/>
              </a:rPr>
              <a:t>Challenges:</a:t>
            </a:r>
          </a:p>
          <a:p>
            <a:pPr lvl="1">
              <a:buFont typeface="Wingdings" panose="05000000000000000000" pitchFamily="2" charset="2"/>
              <a:buChar char="§"/>
            </a:pPr>
            <a:r>
              <a:rPr lang="en-US" b="1" dirty="0">
                <a:latin typeface="+mj-lt"/>
              </a:rPr>
              <a:t>Empty downtown storefronts, deteriorating buildings/infrastructure</a:t>
            </a:r>
          </a:p>
          <a:p>
            <a:pPr lvl="1">
              <a:buFont typeface="Wingdings" panose="05000000000000000000" pitchFamily="2" charset="2"/>
              <a:buChar char="§"/>
            </a:pPr>
            <a:r>
              <a:rPr lang="en-US" b="1" dirty="0">
                <a:latin typeface="+mj-lt"/>
              </a:rPr>
              <a:t>Inadequate housing stock for middle income families</a:t>
            </a:r>
          </a:p>
          <a:p>
            <a:pPr marL="585788" lvl="1" indent="0">
              <a:buNone/>
            </a:pPr>
            <a:endParaRPr lang="en-US" b="1" dirty="0">
              <a:latin typeface="+mj-lt"/>
            </a:endParaRPr>
          </a:p>
        </p:txBody>
      </p:sp>
      <p:pic>
        <p:nvPicPr>
          <p:cNvPr id="4" name="Picture 2" descr="No photo description available.">
            <a:extLst>
              <a:ext uri="{FF2B5EF4-FFF2-40B4-BE49-F238E27FC236}">
                <a16:creationId xmlns:a16="http://schemas.microsoft.com/office/drawing/2014/main" id="{E5B691AA-3895-474C-AE92-C1270028BF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109132" cy="210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767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text that says 'NOW ACCEPTING VENDORS FOR THE HILLSBORO HARVEST MARKET Saturday October 2nd SEARCHING FOR CRAFT, ANTIQUE, FOOD AND ARTISANAL VENDORS. CONTRACTS AVAILABLE AT IMAGINEHILLSBORO.COM OR CALL 217-710-2495 FOR INFORM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3988" y="473629"/>
            <a:ext cx="2543185" cy="213194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61873" y="22714"/>
            <a:ext cx="6510727" cy="586887"/>
          </a:xfrm>
        </p:spPr>
        <p:txBody>
          <a:bodyPr>
            <a:normAutofit fontScale="90000"/>
          </a:bodyPr>
          <a:lstStyle/>
          <a:p>
            <a:pPr>
              <a:defRPr/>
            </a:pPr>
            <a:br>
              <a:rPr lang="en-US" dirty="0">
                <a:solidFill>
                  <a:schemeClr val="tx1"/>
                </a:solidFill>
                <a:effectLst/>
              </a:rPr>
            </a:br>
            <a:r>
              <a:rPr lang="en-US" sz="4900" dirty="0">
                <a:solidFill>
                  <a:schemeClr val="tx1"/>
                </a:solidFill>
                <a:effectLst>
                  <a:outerShdw blurRad="38100" dist="38100" dir="2700000" algn="tl">
                    <a:srgbClr val="000000">
                      <a:alpha val="43137"/>
                    </a:srgbClr>
                  </a:outerShdw>
                </a:effectLst>
              </a:rPr>
              <a:t>Accomplishments</a:t>
            </a:r>
            <a:br>
              <a:rPr lang="en-US" dirty="0"/>
            </a:br>
            <a:endParaRPr lang="en-US" sz="2025" dirty="0"/>
          </a:p>
        </p:txBody>
      </p:sp>
      <p:sp>
        <p:nvSpPr>
          <p:cNvPr id="81923" name="Content Placeholder 2"/>
          <p:cNvSpPr>
            <a:spLocks noGrp="1"/>
          </p:cNvSpPr>
          <p:nvPr>
            <p:ph idx="1"/>
          </p:nvPr>
        </p:nvSpPr>
        <p:spPr>
          <a:xfrm>
            <a:off x="0" y="1016822"/>
            <a:ext cx="9739618" cy="5818464"/>
          </a:xfrm>
        </p:spPr>
        <p:txBody>
          <a:bodyPr/>
          <a:lstStyle/>
          <a:p>
            <a:pPr>
              <a:spcBef>
                <a:spcPts val="750"/>
              </a:spcBef>
              <a:buSzPct val="80000"/>
              <a:buFont typeface="Wingdings" panose="05000000000000000000" pitchFamily="2" charset="2"/>
              <a:buChar char="v"/>
            </a:pPr>
            <a:r>
              <a:rPr lang="en-US" altLang="en-US" sz="1800" dirty="0">
                <a:latin typeface="Arial" panose="020B0604020202020204" pitchFamily="34" charset="0"/>
                <a:cs typeface="Arial" panose="020B0604020202020204" pitchFamily="34" charset="0"/>
              </a:rPr>
              <a:t>Worked with the City and the County EDC to bring fiber connectivity direct to homes in Hillsboro and </a:t>
            </a:r>
            <a:r>
              <a:rPr lang="en-US" altLang="en-US" sz="1800" dirty="0" err="1">
                <a:latin typeface="Arial" panose="020B0604020202020204" pitchFamily="34" charset="0"/>
                <a:cs typeface="Arial" panose="020B0604020202020204" pitchFamily="34" charset="0"/>
              </a:rPr>
              <a:t>WiFi</a:t>
            </a:r>
            <a:r>
              <a:rPr lang="en-US" altLang="en-US" sz="1800" dirty="0">
                <a:latin typeface="Arial" panose="020B0604020202020204" pitchFamily="34" charset="0"/>
                <a:cs typeface="Arial" panose="020B0604020202020204" pitchFamily="34" charset="0"/>
              </a:rPr>
              <a:t> throughout downtown</a:t>
            </a:r>
          </a:p>
          <a:p>
            <a:pPr>
              <a:spcBef>
                <a:spcPts val="825"/>
              </a:spcBef>
              <a:buSzPct val="80000"/>
              <a:buFont typeface="Wingdings" panose="05000000000000000000" pitchFamily="2" charset="2"/>
              <a:buChar char="v"/>
            </a:pPr>
            <a:r>
              <a:rPr lang="en-US" altLang="en-US" sz="1800" dirty="0">
                <a:latin typeface="Arial" panose="020B0604020202020204" pitchFamily="34" charset="0"/>
                <a:cs typeface="Arial" panose="020B0604020202020204" pitchFamily="34" charset="0"/>
              </a:rPr>
              <a:t>Host annual fall European Style Harvest Market with variety of vendors and entertainment</a:t>
            </a:r>
          </a:p>
          <a:p>
            <a:pPr>
              <a:spcBef>
                <a:spcPts val="825"/>
              </a:spcBef>
              <a:buSzPct val="80000"/>
              <a:buFont typeface="Wingdings" panose="05000000000000000000" pitchFamily="2" charset="2"/>
              <a:buChar char="v"/>
            </a:pPr>
            <a:r>
              <a:rPr lang="en-US" altLang="en-US" sz="1800" dirty="0">
                <a:latin typeface="Arial" panose="020B0604020202020204" pitchFamily="34" charset="0"/>
                <a:cs typeface="Arial" panose="020B0604020202020204" pitchFamily="34" charset="0"/>
              </a:rPr>
              <a:t>Hosted pop-up coffee shop that spurred the development of a bricks and mortar coffee shop opening in 2018  </a:t>
            </a:r>
          </a:p>
          <a:p>
            <a:pPr>
              <a:spcBef>
                <a:spcPts val="825"/>
              </a:spcBef>
              <a:buSzPct val="80000"/>
              <a:buFont typeface="Wingdings" panose="05000000000000000000" pitchFamily="2" charset="2"/>
              <a:buChar char="v"/>
            </a:pPr>
            <a:r>
              <a:rPr lang="en-US" altLang="en-US" sz="1800" dirty="0">
                <a:latin typeface="Arial" panose="020B0604020202020204" pitchFamily="34" charset="0"/>
                <a:cs typeface="Arial" panose="020B0604020202020204" pitchFamily="34" charset="0"/>
              </a:rPr>
              <a:t>Established “</a:t>
            </a:r>
            <a:r>
              <a:rPr lang="en-US" altLang="en-US" sz="1800" dirty="0" err="1">
                <a:latin typeface="Arial" panose="020B0604020202020204" pitchFamily="34" charset="0"/>
                <a:cs typeface="Arial" panose="020B0604020202020204" pitchFamily="34" charset="0"/>
              </a:rPr>
              <a:t>awww</a:t>
            </a:r>
            <a:r>
              <a:rPr lang="en-US" altLang="en-US" sz="1800" dirty="0">
                <a:latin typeface="Arial" panose="020B0604020202020204" pitchFamily="34" charset="0"/>
                <a:cs typeface="Arial" panose="020B0604020202020204" pitchFamily="34" charset="0"/>
              </a:rPr>
              <a:t> yeah!” campaign to highlight the positive things happening at Hillsboro Schools in newspaper, on radio and on Facebook page</a:t>
            </a:r>
          </a:p>
          <a:p>
            <a:pPr>
              <a:spcBef>
                <a:spcPts val="825"/>
              </a:spcBef>
              <a:buSzPct val="80000"/>
              <a:buFont typeface="Wingdings" panose="05000000000000000000" pitchFamily="2" charset="2"/>
              <a:buChar char="v"/>
            </a:pPr>
            <a:r>
              <a:rPr lang="en-US" altLang="en-US" sz="1800" dirty="0">
                <a:latin typeface="Arial" panose="020B0604020202020204" pitchFamily="34" charset="0"/>
                <a:cs typeface="Arial" panose="020B0604020202020204" pitchFamily="34" charset="0"/>
              </a:rPr>
              <a:t>Created adopt-a-pot program and decorate the flower pots for each season</a:t>
            </a:r>
          </a:p>
          <a:p>
            <a:pPr>
              <a:spcBef>
                <a:spcPts val="825"/>
              </a:spcBef>
              <a:buSzPct val="80000"/>
              <a:buFont typeface="Wingdings" panose="05000000000000000000" pitchFamily="2" charset="2"/>
              <a:buChar char="v"/>
            </a:pPr>
            <a:r>
              <a:rPr lang="en-US" altLang="en-US" sz="1800" dirty="0">
                <a:latin typeface="Arial" panose="020B0604020202020204" pitchFamily="34" charset="0"/>
                <a:cs typeface="Arial" panose="020B0604020202020204" pitchFamily="34" charset="0"/>
              </a:rPr>
              <a:t>Developed educational video on Common Core being implemented at area schools</a:t>
            </a:r>
          </a:p>
          <a:p>
            <a:pPr>
              <a:spcBef>
                <a:spcPts val="825"/>
              </a:spcBef>
              <a:buSzPct val="80000"/>
              <a:buFont typeface="Wingdings" panose="05000000000000000000" pitchFamily="2" charset="2"/>
              <a:buChar char="v"/>
            </a:pPr>
            <a:r>
              <a:rPr lang="en-US" altLang="en-US" sz="1800" dirty="0">
                <a:latin typeface="Arial" panose="020B0604020202020204" pitchFamily="34" charset="0"/>
                <a:cs typeface="Arial" panose="020B0604020202020204" pitchFamily="34" charset="0"/>
              </a:rPr>
              <a:t>Established program to connect elementary school teachers with regular, in-class, community volunteers</a:t>
            </a:r>
          </a:p>
          <a:p>
            <a:pPr>
              <a:spcBef>
                <a:spcPts val="825"/>
              </a:spcBef>
              <a:buSzPct val="80000"/>
              <a:buFont typeface="Wingdings" panose="05000000000000000000" pitchFamily="2" charset="2"/>
              <a:buChar char="v"/>
            </a:pPr>
            <a:r>
              <a:rPr lang="en-US" altLang="en-US" sz="1800" dirty="0">
                <a:latin typeface="Arial" panose="020B0604020202020204" pitchFamily="34" charset="0"/>
                <a:cs typeface="Arial" panose="020B0604020202020204" pitchFamily="34" charset="0"/>
              </a:rPr>
              <a:t>Hosted a Peace Corps Fellow</a:t>
            </a:r>
          </a:p>
          <a:p>
            <a:pPr>
              <a:spcBef>
                <a:spcPts val="825"/>
              </a:spcBef>
              <a:buSzPct val="80000"/>
              <a:buFont typeface="Wingdings" panose="05000000000000000000" pitchFamily="2" charset="2"/>
              <a:buChar char="v"/>
            </a:pPr>
            <a:r>
              <a:rPr lang="en-US" altLang="en-US" sz="1800" dirty="0">
                <a:latin typeface="Arial" panose="020B0604020202020204" pitchFamily="34" charset="0"/>
                <a:cs typeface="Arial" panose="020B0604020202020204" pitchFamily="34" charset="0"/>
              </a:rPr>
              <a:t>Holds a very popular annual pop-up art show</a:t>
            </a:r>
          </a:p>
          <a:p>
            <a:pPr>
              <a:spcBef>
                <a:spcPts val="825"/>
              </a:spcBef>
              <a:buSzPct val="80000"/>
              <a:buFont typeface="Wingdings" panose="05000000000000000000" pitchFamily="2" charset="2"/>
              <a:buChar char="v"/>
            </a:pPr>
            <a:r>
              <a:rPr lang="en-US" altLang="en-US" sz="1800" dirty="0">
                <a:latin typeface="Arial" panose="020B0604020202020204" pitchFamily="34" charset="0"/>
                <a:cs typeface="Arial" panose="020B0604020202020204" pitchFamily="34" charset="0"/>
              </a:rPr>
              <a:t>Organizes a cardboard boat regatta each summer</a:t>
            </a:r>
          </a:p>
          <a:p>
            <a:pPr>
              <a:spcBef>
                <a:spcPts val="825"/>
              </a:spcBef>
              <a:buSzPct val="80000"/>
              <a:buFont typeface="Wingdings" panose="05000000000000000000" pitchFamily="2" charset="2"/>
              <a:buChar char="v"/>
            </a:pPr>
            <a:r>
              <a:rPr lang="en-US" altLang="en-US" sz="1800" dirty="0">
                <a:latin typeface="Arial" panose="020B0604020202020204" pitchFamily="34" charset="0"/>
                <a:cs typeface="Arial" panose="020B0604020202020204" pitchFamily="34" charset="0"/>
              </a:rPr>
              <a:t>Awards grants to teachers for special projects</a:t>
            </a:r>
          </a:p>
        </p:txBody>
      </p:sp>
      <p:pic>
        <p:nvPicPr>
          <p:cNvPr id="81925" name="Picture 4" descr="Image may contain: one or more people and people sitting"/>
          <p:cNvPicPr>
            <a:picLocks noChangeAspect="1" noChangeArrowheads="1"/>
          </p:cNvPicPr>
          <p:nvPr/>
        </p:nvPicPr>
        <p:blipFill>
          <a:blip r:embed="rId3" cstate="print">
            <a:extLst>
              <a:ext uri="{28A0092B-C50C-407E-A947-70E740481C1C}">
                <a14:useLocalDpi xmlns:a14="http://schemas.microsoft.com/office/drawing/2010/main" val="0"/>
              </a:ext>
            </a:extLst>
          </a:blip>
          <a:srcRect t="19376" b="9425"/>
          <a:stretch>
            <a:fillRect/>
          </a:stretch>
        </p:blipFill>
        <p:spPr bwMode="auto">
          <a:xfrm>
            <a:off x="9652938" y="2605577"/>
            <a:ext cx="1792721" cy="226917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6" name="Picture 6" descr="No automatic alt text available."/>
          <p:cNvPicPr>
            <a:picLocks noChangeAspect="1" noChangeArrowheads="1"/>
          </p:cNvPicPr>
          <p:nvPr/>
        </p:nvPicPr>
        <p:blipFill>
          <a:blip r:embed="rId4">
            <a:extLst>
              <a:ext uri="{28A0092B-C50C-407E-A947-70E740481C1C}">
                <a14:useLocalDpi xmlns:a14="http://schemas.microsoft.com/office/drawing/2010/main" val="0"/>
              </a:ext>
            </a:extLst>
          </a:blip>
          <a:srcRect l="5330" t="4337" b="16801"/>
          <a:stretch>
            <a:fillRect/>
          </a:stretch>
        </p:blipFill>
        <p:spPr bwMode="auto">
          <a:xfrm>
            <a:off x="5836919" y="4769421"/>
            <a:ext cx="1682326" cy="186925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4" name="Picture 2" descr="Image may contain: one or more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6870" y="4978215"/>
            <a:ext cx="1751072" cy="175107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2" name="Picture 6" descr="May be an image of 2 people, kayak, crowd and text that says '7th Annual Cardboard Imagine Hillsboro Boat Regatta!'">
            <a:extLst>
              <a:ext uri="{FF2B5EF4-FFF2-40B4-BE49-F238E27FC236}">
                <a16:creationId xmlns:a16="http://schemas.microsoft.com/office/drawing/2014/main" id="{D94B8090-53D3-4CE3-B504-121F3865B5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3757" y="4769421"/>
            <a:ext cx="2713416" cy="141861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837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30499" y="637719"/>
            <a:ext cx="12192000" cy="6220281"/>
          </a:xfrm>
        </p:spPr>
        <p:txBody>
          <a:bodyPr>
            <a:noAutofit/>
          </a:bodyPr>
          <a:lstStyle/>
          <a:p>
            <a:pPr>
              <a:spcBef>
                <a:spcPts val="6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Cleaned and remodeled a local stage and are holding annual summer concert series</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Designed a promotional website at imagine-hillsboro.com</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Organized a very popular holiday celebration ‘A Storybook Christmas’ featuring a new holiday book each year. Event attracts over 1,000 participants annually</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Hosts annual events including bed races, Spooktacular Golf Outing, Shake the Lakes 5K, snow pageant, Rake and Run, Father/Daughter Dance, Mother/Son Crazy Bowl, back-to-school Luau and pool party </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Volunteers planted 22 trees in </a:t>
            </a:r>
            <a:r>
              <a:rPr lang="en-US" altLang="en-US" sz="1500" dirty="0" err="1">
                <a:latin typeface="Arial" panose="020B0604020202020204" pitchFamily="34" charset="0"/>
                <a:cs typeface="Arial" panose="020B0604020202020204" pitchFamily="34" charset="0"/>
              </a:rPr>
              <a:t>Challacombe</a:t>
            </a:r>
            <a:r>
              <a:rPr lang="en-US" altLang="en-US" sz="1500" dirty="0">
                <a:latin typeface="Arial" panose="020B0604020202020204" pitchFamily="34" charset="0"/>
                <a:cs typeface="Arial" panose="020B0604020202020204" pitchFamily="34" charset="0"/>
              </a:rPr>
              <a:t> Park, installed new playground equipment at Central Park, and launched the </a:t>
            </a:r>
            <a:r>
              <a:rPr lang="en-US" altLang="en-US" sz="1500" dirty="0" err="1">
                <a:latin typeface="Arial" panose="020B0604020202020204" pitchFamily="34" charset="0"/>
                <a:cs typeface="Arial" panose="020B0604020202020204" pitchFamily="34" charset="0"/>
              </a:rPr>
              <a:t>Ooo</a:t>
            </a:r>
            <a:r>
              <a:rPr lang="en-US" altLang="en-US" sz="1500" dirty="0">
                <a:latin typeface="Arial" panose="020B0604020202020204" pitchFamily="34" charset="0"/>
                <a:cs typeface="Arial" panose="020B0604020202020204" pitchFamily="34" charset="0"/>
              </a:rPr>
              <a:t>-de-</a:t>
            </a:r>
            <a:r>
              <a:rPr lang="en-US" altLang="en-US" sz="1500" dirty="0" err="1">
                <a:latin typeface="Arial" panose="020B0604020202020204" pitchFamily="34" charset="0"/>
                <a:cs typeface="Arial" panose="020B0604020202020204" pitchFamily="34" charset="0"/>
              </a:rPr>
              <a:t>lally</a:t>
            </a:r>
            <a:r>
              <a:rPr lang="en-US" altLang="en-US" sz="1500" dirty="0">
                <a:latin typeface="Arial" panose="020B0604020202020204" pitchFamily="34" charset="0"/>
                <a:cs typeface="Arial" panose="020B0604020202020204" pitchFamily="34" charset="0"/>
              </a:rPr>
              <a:t> bike trail</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Initiated the Hillsboro Community Development Corporation, a for-profit group focused on housing development</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Working with area schools to provide training for teachers and students in computer coding</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Organized a chili cook-off with a grand prize of $1,000 for the Harvest Market</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Developed a community garden</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Created a dog park (“</a:t>
            </a:r>
            <a:r>
              <a:rPr lang="en-US" altLang="en-US" sz="1500" dirty="0" err="1">
                <a:latin typeface="Arial" panose="020B0604020202020204" pitchFamily="34" charset="0"/>
                <a:cs typeface="Arial" panose="020B0604020202020204" pitchFamily="34" charset="0"/>
              </a:rPr>
              <a:t>Pawsboro</a:t>
            </a:r>
            <a:r>
              <a:rPr lang="en-US" altLang="en-US" sz="1500" dirty="0">
                <a:latin typeface="Arial" panose="020B0604020202020204" pitchFamily="34" charset="0"/>
                <a:cs typeface="Arial" panose="020B0604020202020204" pitchFamily="34" charset="0"/>
              </a:rPr>
              <a:t>”)</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Created theater group, “Blended Artists </a:t>
            </a:r>
            <a:r>
              <a:rPr lang="en-US" altLang="en-US" sz="1500" dirty="0" err="1">
                <a:latin typeface="Arial" panose="020B0604020202020204" pitchFamily="34" charset="0"/>
                <a:cs typeface="Arial" panose="020B0604020202020204" pitchFamily="34" charset="0"/>
              </a:rPr>
              <a:t>Imaginarium</a:t>
            </a:r>
            <a:r>
              <a:rPr lang="en-US" altLang="en-US" sz="1500" dirty="0">
                <a:latin typeface="Arial" panose="020B0604020202020204" pitchFamily="34" charset="0"/>
                <a:cs typeface="Arial" panose="020B0604020202020204" pitchFamily="34" charset="0"/>
              </a:rPr>
              <a:t>”</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Received a $370k grant to rehabilitate low value housing</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Coordinates a farmers market held from June to September each year</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Hillsboro was chosen to be featured in the Smithsonian Institution’s traveling exhibit, “Spark! Places of Innovation” in 2023</a:t>
            </a:r>
          </a:p>
          <a:p>
            <a:pPr>
              <a:spcBef>
                <a:spcPts val="1000"/>
              </a:spcBef>
              <a:buSzPct val="80000"/>
              <a:buFont typeface="Wingdings" panose="05000000000000000000" pitchFamily="2" charset="2"/>
              <a:buChar char="v"/>
              <a:defRPr/>
            </a:pPr>
            <a:r>
              <a:rPr lang="en-US" altLang="en-US" sz="1500" dirty="0">
                <a:latin typeface="Arial" panose="020B0604020202020204" pitchFamily="34" charset="0"/>
                <a:cs typeface="Arial" panose="020B0604020202020204" pitchFamily="34" charset="0"/>
              </a:rPr>
              <a:t>Developed a co-working space—originally a nonprofit known as The Hilltop Coop, now privately owned—The Annex at Lincoln Plaza (https://www.facebook.com/profile.php?id=61557412267479)</a:t>
            </a:r>
          </a:p>
        </p:txBody>
      </p:sp>
      <p:sp>
        <p:nvSpPr>
          <p:cNvPr id="5" name="Title 1"/>
          <p:cNvSpPr txBox="1">
            <a:spLocks/>
          </p:cNvSpPr>
          <p:nvPr/>
        </p:nvSpPr>
        <p:spPr>
          <a:xfrm>
            <a:off x="2286000" y="0"/>
            <a:ext cx="7848600" cy="685800"/>
          </a:xfrm>
          <a:prstGeom prst="rect">
            <a:avLst/>
          </a:prstGeom>
        </p:spPr>
        <p:txBody>
          <a:bodyPr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defTabSz="685800">
              <a:defRPr/>
            </a:pPr>
            <a:r>
              <a:rPr lang="en-US" sz="3200" dirty="0">
                <a:solidFill>
                  <a:prstClr val="white"/>
                </a:solidFill>
                <a:effectLst>
                  <a:outerShdw blurRad="38100" dist="38100" dir="2700000" algn="tl">
                    <a:srgbClr val="000000">
                      <a:alpha val="43137"/>
                    </a:srgbClr>
                  </a:outerShdw>
                </a:effectLst>
                <a:latin typeface="Lucida Sans"/>
              </a:rPr>
              <a:t>Hillsboro Accomplishments, cont.</a:t>
            </a:r>
            <a:endParaRPr lang="en-US" sz="3200" dirty="0">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gradFill>
              <a:effectLst>
                <a:outerShdw blurRad="38100" dist="38100" dir="2700000" algn="tl">
                  <a:srgbClr val="000000">
                    <a:alpha val="43137"/>
                  </a:srgbClr>
                </a:outerShdw>
              </a:effectLst>
              <a:latin typeface="Lucida Sans"/>
            </a:endParaRPr>
          </a:p>
        </p:txBody>
      </p:sp>
      <p:pic>
        <p:nvPicPr>
          <p:cNvPr id="82948" name="Picture 7" descr="Image may contain: 19 people, people smiling, people standing, wedding and indoor"/>
          <p:cNvPicPr>
            <a:picLocks noChangeAspect="1" noChangeArrowheads="1"/>
          </p:cNvPicPr>
          <p:nvPr/>
        </p:nvPicPr>
        <p:blipFill>
          <a:blip r:embed="rId3" cstate="print">
            <a:extLst>
              <a:ext uri="{28A0092B-C50C-407E-A947-70E740481C1C}">
                <a14:useLocalDpi xmlns:a14="http://schemas.microsoft.com/office/drawing/2010/main" val="0"/>
              </a:ext>
            </a:extLst>
          </a:blip>
          <a:srcRect t="15720"/>
          <a:stretch>
            <a:fillRect/>
          </a:stretch>
        </p:blipFill>
        <p:spPr bwMode="auto">
          <a:xfrm>
            <a:off x="10047063" y="26366"/>
            <a:ext cx="2114437" cy="133689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950" name="Picture 13" descr="Image may contain: 1 person, standing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9022" y="4242582"/>
            <a:ext cx="1083045" cy="16829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5"/>
          <a:srcRect l="59687" t="10648" r="19820" b="6509"/>
          <a:stretch/>
        </p:blipFill>
        <p:spPr bwMode="auto">
          <a:xfrm>
            <a:off x="10463281" y="3004191"/>
            <a:ext cx="1599926" cy="1828800"/>
          </a:xfrm>
          <a:prstGeom prst="rect">
            <a:avLst/>
          </a:prstGeom>
          <a:ln w="38100">
            <a:solidFill>
              <a:schemeClr val="tx1"/>
            </a:solidFill>
          </a:ln>
          <a:extLst>
            <a:ext uri="{53640926-AAD7-44D8-BBD7-CCE9431645EC}">
              <a14:shadowObscured xmlns:a14="http://schemas.microsoft.com/office/drawing/2010/main"/>
            </a:ext>
          </a:extLst>
        </p:spPr>
      </p:pic>
      <p:pic>
        <p:nvPicPr>
          <p:cNvPr id="82949" name="Picture 4" descr="No automatic alt text available."/>
          <p:cNvPicPr>
            <a:picLocks noChangeAspect="1" noChangeArrowheads="1"/>
          </p:cNvPicPr>
          <p:nvPr/>
        </p:nvPicPr>
        <p:blipFill>
          <a:blip r:embed="rId6" cstate="print">
            <a:extLst>
              <a:ext uri="{28A0092B-C50C-407E-A947-70E740481C1C}">
                <a14:useLocalDpi xmlns:a14="http://schemas.microsoft.com/office/drawing/2010/main" val="0"/>
              </a:ext>
            </a:extLst>
          </a:blip>
          <a:srcRect t="5075"/>
          <a:stretch>
            <a:fillRect/>
          </a:stretch>
        </p:blipFill>
        <p:spPr bwMode="auto">
          <a:xfrm>
            <a:off x="8361302" y="3721492"/>
            <a:ext cx="2101979" cy="149557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descr="No photo description available.">
            <a:extLst>
              <a:ext uri="{FF2B5EF4-FFF2-40B4-BE49-F238E27FC236}">
                <a16:creationId xmlns:a16="http://schemas.microsoft.com/office/drawing/2014/main" id="{00F0D5A7-0934-493B-BFA6-F82230927A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1873" y="4064546"/>
            <a:ext cx="1187531" cy="153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28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9050"/>
            <a:ext cx="9067799" cy="685800"/>
          </a:xfrm>
        </p:spPr>
        <p:txBody>
          <a:bodyPr>
            <a:noAutofit/>
          </a:bodyPr>
          <a:lstStyle/>
          <a:p>
            <a:pPr>
              <a:defRPr/>
            </a:pPr>
            <a:br>
              <a:rPr lang="en-US" sz="3200" dirty="0">
                <a:solidFill>
                  <a:schemeClr val="tx1"/>
                </a:solidFill>
              </a:rPr>
            </a:br>
            <a:r>
              <a:rPr lang="en-US" sz="3000" dirty="0">
                <a:solidFill>
                  <a:schemeClr val="tx1"/>
                </a:solidFill>
              </a:rPr>
              <a:t>Hillsboro’s Growing Entrepreneurial Culture</a:t>
            </a:r>
            <a:br>
              <a:rPr lang="en-US" sz="3200" dirty="0">
                <a:solidFill>
                  <a:schemeClr val="tx1"/>
                </a:solidFill>
              </a:rPr>
            </a:br>
            <a:endParaRPr lang="en-US" sz="3200" dirty="0">
              <a:solidFill>
                <a:schemeClr val="tx1"/>
              </a:solidFill>
            </a:endParaRPr>
          </a:p>
        </p:txBody>
      </p:sp>
      <p:sp>
        <p:nvSpPr>
          <p:cNvPr id="3" name="Content Placeholder 2"/>
          <p:cNvSpPr>
            <a:spLocks noGrp="1"/>
          </p:cNvSpPr>
          <p:nvPr>
            <p:ph idx="1"/>
          </p:nvPr>
        </p:nvSpPr>
        <p:spPr>
          <a:xfrm>
            <a:off x="0" y="685801"/>
            <a:ext cx="12192000" cy="5622925"/>
          </a:xfrm>
        </p:spPr>
        <p:txBody>
          <a:bodyPr>
            <a:normAutofit/>
          </a:bodyPr>
          <a:lstStyle/>
          <a:p>
            <a:pPr marL="0" indent="0">
              <a:buNone/>
              <a:defRPr/>
            </a:pPr>
            <a:r>
              <a:rPr lang="en-US" sz="2000" b="1" i="1" dirty="0">
                <a:latin typeface="Garamond" panose="02020404030301010803" pitchFamily="18" charset="0"/>
                <a:cs typeface="Arial" panose="020B0604020202020204" pitchFamily="34" charset="0"/>
              </a:rPr>
              <a:t>“Searching out the small town cool, creative, and inspiring stuff from around this small town and others like it!” </a:t>
            </a:r>
          </a:p>
          <a:p>
            <a:pPr marL="342900" indent="-342900">
              <a:spcBef>
                <a:spcPts val="1200"/>
              </a:spcBef>
              <a:buSzPct val="100000"/>
              <a:buFont typeface="Wingdings" panose="05000000000000000000" pitchFamily="2" charset="2"/>
              <a:buChar char="v"/>
              <a:defRPr/>
            </a:pPr>
            <a:r>
              <a:rPr lang="en-US" sz="2000" dirty="0">
                <a:latin typeface="Arial" panose="020B0604020202020204" pitchFamily="34" charset="0"/>
                <a:cs typeface="Arial" panose="020B0604020202020204" pitchFamily="34" charset="0"/>
              </a:rPr>
              <a:t>Young “Boomerangs” re-located back to their hometown</a:t>
            </a:r>
          </a:p>
          <a:p>
            <a:pPr marL="342900" indent="-342900">
              <a:spcBef>
                <a:spcPts val="1200"/>
              </a:spcBef>
              <a:buSzPct val="100000"/>
              <a:buFont typeface="Wingdings" panose="05000000000000000000" pitchFamily="2" charset="2"/>
              <a:buChar char="v"/>
              <a:defRPr/>
            </a:pPr>
            <a:r>
              <a:rPr lang="en-US" sz="2000" dirty="0">
                <a:latin typeface="Arial" panose="020B0604020202020204" pitchFamily="34" charset="0"/>
                <a:cs typeface="Arial" panose="020B0604020202020204" pitchFamily="34" charset="0"/>
              </a:rPr>
              <a:t>Renovated old downtown building for living and working</a:t>
            </a:r>
          </a:p>
          <a:p>
            <a:pPr marL="342900" indent="-342900">
              <a:spcBef>
                <a:spcPts val="1200"/>
              </a:spcBef>
              <a:buSzPct val="100000"/>
              <a:buFont typeface="Wingdings" panose="05000000000000000000" pitchFamily="2" charset="2"/>
              <a:buChar char="v"/>
              <a:defRPr/>
            </a:pPr>
            <a:r>
              <a:rPr lang="en-US" sz="2000" dirty="0">
                <a:latin typeface="Arial" panose="020B0604020202020204" pitchFamily="34" charset="0"/>
                <a:cs typeface="Arial" panose="020B0604020202020204" pitchFamily="34" charset="0"/>
              </a:rPr>
              <a:t>Pop-up coffee shop, art studio, night market</a:t>
            </a:r>
          </a:p>
          <a:p>
            <a:pPr marL="342900" indent="-342900">
              <a:spcBef>
                <a:spcPts val="1200"/>
              </a:spcBef>
              <a:buSzPct val="100000"/>
              <a:buFont typeface="Wingdings" panose="05000000000000000000" pitchFamily="2" charset="2"/>
              <a:buChar char="v"/>
              <a:defRPr/>
            </a:pPr>
            <a:r>
              <a:rPr lang="en-US" sz="2000" dirty="0">
                <a:latin typeface="Arial" panose="020B0604020202020204" pitchFamily="34" charset="0"/>
                <a:cs typeface="Arial" panose="020B0604020202020204" pitchFamily="34" charset="0"/>
              </a:rPr>
              <a:t>Refinery (vintage goods store), record store/music recording studio,                                                 coffee shop (Black Rabbit Coffee Roasting)</a:t>
            </a:r>
          </a:p>
          <a:p>
            <a:pPr marL="342900" indent="-342900">
              <a:spcBef>
                <a:spcPts val="1200"/>
              </a:spcBef>
              <a:buSzPct val="100000"/>
              <a:buFont typeface="Wingdings" panose="05000000000000000000" pitchFamily="2" charset="2"/>
              <a:buChar char="v"/>
              <a:defRPr/>
            </a:pPr>
            <a:r>
              <a:rPr lang="en-US" sz="2000" dirty="0">
                <a:latin typeface="Arial" panose="020B0604020202020204" pitchFamily="34" charset="0"/>
                <a:cs typeface="Arial" panose="020B0604020202020204" pitchFamily="34" charset="0"/>
              </a:rPr>
              <a:t>Promoting an “entrepreneurial culture” in the community (and region) https://www.facebook.com/smalltowncool/</a:t>
            </a:r>
          </a:p>
        </p:txBody>
      </p:sp>
      <p:pic>
        <p:nvPicPr>
          <p:cNvPr id="83972" name="Picture 2"/>
          <p:cNvPicPr>
            <a:picLocks noChangeAspect="1" noChangeArrowheads="1"/>
          </p:cNvPicPr>
          <p:nvPr/>
        </p:nvPicPr>
        <p:blipFill>
          <a:blip r:embed="rId2">
            <a:extLst>
              <a:ext uri="{28A0092B-C50C-407E-A947-70E740481C1C}">
                <a14:useLocalDpi xmlns:a14="http://schemas.microsoft.com/office/drawing/2010/main" val="0"/>
              </a:ext>
            </a:extLst>
          </a:blip>
          <a:srcRect l="33122"/>
          <a:stretch>
            <a:fillRect/>
          </a:stretch>
        </p:blipFill>
        <p:spPr bwMode="auto">
          <a:xfrm>
            <a:off x="9196063" y="4420061"/>
            <a:ext cx="2374159" cy="236082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3973" name="Picture 4" descr="Image may contain: 2 people, people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2735" y="4686199"/>
            <a:ext cx="2171801" cy="217180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4" name="Picture 6" descr="No automatic alt text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294" y="4147647"/>
            <a:ext cx="3168441" cy="210026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5" name="Picture 8" descr="Image may contain: 6 people, people standing, crowd and ind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0694" y="1118306"/>
            <a:ext cx="2229159" cy="334373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6" name="Picture 10" descr="Opera House Brewing Company To Open In 20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057" y="3809166"/>
            <a:ext cx="3681308" cy="240128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77" name="Rectangle 3"/>
          <p:cNvSpPr>
            <a:spLocks noChangeArrowheads="1"/>
          </p:cNvSpPr>
          <p:nvPr/>
        </p:nvSpPr>
        <p:spPr bwMode="auto">
          <a:xfrm>
            <a:off x="6025872" y="6313972"/>
            <a:ext cx="24923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900" b="1" dirty="0"/>
              <a:t>Opera House Brewery (opened in 2018)</a:t>
            </a:r>
          </a:p>
        </p:txBody>
      </p:sp>
      <p:pic>
        <p:nvPicPr>
          <p:cNvPr id="83978" name="Picture 12" descr="IMG_10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9668" y="3004638"/>
            <a:ext cx="1220788" cy="16271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9" name="Picture 14" descr="Image may contain: outdo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03118" y="1197435"/>
            <a:ext cx="1315129" cy="13171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741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0" y="304801"/>
            <a:ext cx="8839200" cy="979487"/>
          </a:xfrm>
        </p:spPr>
        <p:txBody>
          <a:bodyPr/>
          <a:lstStyle/>
          <a:p>
            <a:pPr eaLnBrk="1" fontAlgn="auto" hangingPunct="1">
              <a:spcAft>
                <a:spcPts val="0"/>
              </a:spcAft>
              <a:defRPr/>
            </a:pPr>
            <a:r>
              <a:rPr lang="en-US" sz="4400" dirty="0">
                <a:solidFill>
                  <a:schemeClr val="tx1"/>
                </a:solidFill>
              </a:rPr>
              <a:t>Brief History Of MAPPING</a:t>
            </a:r>
          </a:p>
        </p:txBody>
      </p:sp>
      <p:sp>
        <p:nvSpPr>
          <p:cNvPr id="11267" name="Rectangle 3"/>
          <p:cNvSpPr>
            <a:spLocks noGrp="1" noChangeArrowheads="1"/>
          </p:cNvSpPr>
          <p:nvPr>
            <p:ph idx="1"/>
          </p:nvPr>
        </p:nvSpPr>
        <p:spPr>
          <a:xfrm>
            <a:off x="665630" y="1772771"/>
            <a:ext cx="11248463" cy="4800600"/>
          </a:xfrm>
        </p:spPr>
        <p:txBody>
          <a:bodyPr>
            <a:normAutofit/>
          </a:bodyPr>
          <a:lstStyle/>
          <a:p>
            <a:pPr marL="708660" indent="-571500" eaLnBrk="1" fontAlgn="auto" hangingPunct="1">
              <a:lnSpc>
                <a:spcPct val="90000"/>
              </a:lnSpc>
              <a:spcBef>
                <a:spcPts val="1800"/>
              </a:spcBef>
              <a:spcAft>
                <a:spcPts val="0"/>
              </a:spcAft>
              <a:buClr>
                <a:schemeClr val="tx1">
                  <a:lumMod val="95000"/>
                </a:schemeClr>
              </a:buClr>
              <a:buFont typeface="Wingdings" panose="05000000000000000000" pitchFamily="2" charset="2"/>
              <a:buChar char="v"/>
              <a:defRPr/>
            </a:pPr>
            <a:r>
              <a:rPr lang="en-US" sz="3600" b="1" u="sng" dirty="0">
                <a:latin typeface="+mj-lt"/>
              </a:rPr>
              <a:t>M</a:t>
            </a:r>
            <a:r>
              <a:rPr lang="en-US" sz="3600" b="1" dirty="0">
                <a:latin typeface="+mj-lt"/>
              </a:rPr>
              <a:t>anagement </a:t>
            </a:r>
            <a:r>
              <a:rPr lang="en-US" sz="3600" b="1" u="sng" dirty="0">
                <a:latin typeface="+mj-lt"/>
              </a:rPr>
              <a:t>a</a:t>
            </a:r>
            <a:r>
              <a:rPr lang="en-US" sz="3600" b="1" dirty="0">
                <a:latin typeface="+mj-lt"/>
              </a:rPr>
              <a:t>nd </a:t>
            </a:r>
            <a:r>
              <a:rPr lang="en-US" sz="3600" b="1" u="sng" dirty="0">
                <a:latin typeface="+mj-lt"/>
              </a:rPr>
              <a:t>P</a:t>
            </a:r>
            <a:r>
              <a:rPr lang="en-US" sz="3600" b="1" dirty="0">
                <a:latin typeface="+mj-lt"/>
              </a:rPr>
              <a:t>lanning  			 </a:t>
            </a:r>
            <a:r>
              <a:rPr lang="en-US" sz="3600" b="1" u="sng" dirty="0">
                <a:latin typeface="+mj-lt"/>
              </a:rPr>
              <a:t>P</a:t>
            </a:r>
            <a:r>
              <a:rPr lang="en-US" sz="3600" b="1" dirty="0">
                <a:latin typeface="+mj-lt"/>
              </a:rPr>
              <a:t>rograms…</a:t>
            </a:r>
          </a:p>
          <a:p>
            <a:pPr marL="594360" indent="-457200" eaLnBrk="1" fontAlgn="auto" hangingPunct="1">
              <a:lnSpc>
                <a:spcPct val="90000"/>
              </a:lnSpc>
              <a:spcBef>
                <a:spcPts val="2400"/>
              </a:spcBef>
              <a:spcAft>
                <a:spcPts val="0"/>
              </a:spcAft>
              <a:buClr>
                <a:schemeClr val="tx1">
                  <a:lumMod val="95000"/>
                </a:schemeClr>
              </a:buClr>
              <a:buFont typeface="Wingdings" panose="05000000000000000000" pitchFamily="2" charset="2"/>
              <a:buChar char="v"/>
              <a:defRPr/>
            </a:pPr>
            <a:r>
              <a:rPr lang="en-US" sz="3600" b="1" dirty="0">
                <a:latin typeface="+mj-lt"/>
              </a:rPr>
              <a:t>Created in 1991</a:t>
            </a:r>
          </a:p>
          <a:p>
            <a:pPr marL="594360" indent="-457200" eaLnBrk="1" fontAlgn="auto" hangingPunct="1">
              <a:lnSpc>
                <a:spcPct val="90000"/>
              </a:lnSpc>
              <a:spcBef>
                <a:spcPts val="2400"/>
              </a:spcBef>
              <a:spcAft>
                <a:spcPts val="0"/>
              </a:spcAft>
              <a:buClr>
                <a:schemeClr val="tx1">
                  <a:lumMod val="95000"/>
                </a:schemeClr>
              </a:buClr>
              <a:buFont typeface="Wingdings" panose="05000000000000000000" pitchFamily="2" charset="2"/>
              <a:buChar char="v"/>
              <a:defRPr/>
            </a:pPr>
            <a:r>
              <a:rPr lang="en-US" sz="3600" b="1" dirty="0">
                <a:latin typeface="+mj-lt"/>
              </a:rPr>
              <a:t>150+ communities in 65+ counties</a:t>
            </a:r>
          </a:p>
          <a:p>
            <a:pPr marL="708660" indent="-571500" eaLnBrk="1" fontAlgn="auto" hangingPunct="1">
              <a:lnSpc>
                <a:spcPct val="90000"/>
              </a:lnSpc>
              <a:spcBef>
                <a:spcPts val="2400"/>
              </a:spcBef>
              <a:spcAft>
                <a:spcPts val="0"/>
              </a:spcAft>
              <a:buClr>
                <a:schemeClr val="tx1">
                  <a:lumMod val="95000"/>
                </a:schemeClr>
              </a:buClr>
              <a:buFont typeface="Wingdings" panose="05000000000000000000" pitchFamily="2" charset="2"/>
              <a:buChar char="v"/>
              <a:defRPr/>
            </a:pPr>
            <a:r>
              <a:rPr lang="en-US" sz="3600" b="1" dirty="0">
                <a:latin typeface="+mj-lt"/>
              </a:rPr>
              <a:t>Average MAPPING community population = ~3,000 [ranges from ~300 – 18,000+]</a:t>
            </a:r>
          </a:p>
        </p:txBody>
      </p:sp>
    </p:spTree>
    <p:extLst>
      <p:ext uri="{BB962C8B-B14F-4D97-AF65-F5344CB8AC3E}">
        <p14:creationId xmlns:p14="http://schemas.microsoft.com/office/powerpoint/2010/main" val="379432385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050"/>
            <a:ext cx="8229600" cy="944562"/>
          </a:xfrm>
        </p:spPr>
        <p:txBody>
          <a:bodyPr>
            <a:normAutofit fontScale="90000"/>
          </a:bodyPr>
          <a:lstStyle/>
          <a:p>
            <a:pPr>
              <a:defRPr/>
            </a:pPr>
            <a:r>
              <a:rPr lang="en-US" dirty="0">
                <a:solidFill>
                  <a:schemeClr val="tx1"/>
                </a:solidFill>
              </a:rPr>
              <a:t>Hillsboro’s Focus on Technology</a:t>
            </a:r>
            <a:endParaRPr lang="en-US" dirty="0"/>
          </a:p>
        </p:txBody>
      </p:sp>
      <p:sp>
        <p:nvSpPr>
          <p:cNvPr id="84995" name="Content Placeholder 2"/>
          <p:cNvSpPr>
            <a:spLocks noGrp="1"/>
          </p:cNvSpPr>
          <p:nvPr>
            <p:ph idx="1"/>
          </p:nvPr>
        </p:nvSpPr>
        <p:spPr>
          <a:xfrm>
            <a:off x="-1" y="838201"/>
            <a:ext cx="12046591" cy="5991225"/>
          </a:xfrm>
        </p:spPr>
        <p:txBody>
          <a:bodyPr/>
          <a:lstStyle/>
          <a:p>
            <a:pPr>
              <a:spcBef>
                <a:spcPts val="1200"/>
              </a:spcBef>
              <a:buSzPct val="100000"/>
              <a:buFont typeface="Wingdings" panose="05000000000000000000" pitchFamily="2" charset="2"/>
              <a:buChar char="v"/>
            </a:pPr>
            <a:r>
              <a:rPr lang="en-US" altLang="en-US" sz="2600" dirty="0">
                <a:latin typeface="Arial" panose="020B0604020202020204" pitchFamily="34" charset="0"/>
                <a:cs typeface="Arial" panose="020B0604020202020204" pitchFamily="34" charset="0"/>
              </a:rPr>
              <a:t>Expanded broadband across community and added </a:t>
            </a:r>
            <a:r>
              <a:rPr lang="en-US" altLang="en-US" sz="2600" dirty="0" err="1">
                <a:latin typeface="Arial" panose="020B0604020202020204" pitchFamily="34" charset="0"/>
                <a:cs typeface="Arial" panose="020B0604020202020204" pitchFamily="34" charset="0"/>
              </a:rPr>
              <a:t>WiFi</a:t>
            </a:r>
            <a:r>
              <a:rPr lang="en-US" altLang="en-US" sz="2600" dirty="0">
                <a:latin typeface="Arial" panose="020B0604020202020204" pitchFamily="34" charset="0"/>
                <a:cs typeface="Arial" panose="020B0604020202020204" pitchFamily="34" charset="0"/>
              </a:rPr>
              <a:t> to downtown</a:t>
            </a:r>
          </a:p>
          <a:p>
            <a:pPr>
              <a:spcBef>
                <a:spcPts val="1200"/>
              </a:spcBef>
              <a:buSzPct val="100000"/>
              <a:buFont typeface="Wingdings" panose="05000000000000000000" pitchFamily="2" charset="2"/>
              <a:buChar char="v"/>
            </a:pPr>
            <a:r>
              <a:rPr lang="en-US" altLang="en-US" sz="2600" dirty="0">
                <a:latin typeface="Arial" panose="020B0604020202020204" pitchFamily="34" charset="0"/>
                <a:cs typeface="Arial" panose="020B0604020202020204" pitchFamily="34" charset="0"/>
              </a:rPr>
              <a:t>Recruiting and supporting technology businesses (housing, quality of schools, property taxes are challenges, however)</a:t>
            </a:r>
          </a:p>
          <a:p>
            <a:pPr>
              <a:spcBef>
                <a:spcPts val="1200"/>
              </a:spcBef>
              <a:buSzPct val="100000"/>
              <a:buFont typeface="Wingdings" panose="05000000000000000000" pitchFamily="2" charset="2"/>
              <a:buChar char="v"/>
            </a:pPr>
            <a:r>
              <a:rPr lang="en-US" altLang="en-US" sz="2600" dirty="0">
                <a:latin typeface="Arial" panose="020B0604020202020204" pitchFamily="34" charset="0"/>
                <a:cs typeface="Arial" panose="020B0604020202020204" pitchFamily="34" charset="0"/>
              </a:rPr>
              <a:t>Providing computer technology education</a:t>
            </a:r>
          </a:p>
          <a:p>
            <a:pPr>
              <a:spcBef>
                <a:spcPts val="1200"/>
              </a:spcBef>
              <a:buSzPct val="100000"/>
              <a:buFont typeface="Wingdings" panose="05000000000000000000" pitchFamily="2" charset="2"/>
              <a:buChar char="v"/>
            </a:pPr>
            <a:r>
              <a:rPr lang="en-US" altLang="en-US" sz="2600" dirty="0">
                <a:latin typeface="Arial" panose="020B0604020202020204" pitchFamily="34" charset="0"/>
                <a:cs typeface="Arial" panose="020B0604020202020204" pitchFamily="34" charset="0"/>
              </a:rPr>
              <a:t>Creating a tech center in library</a:t>
            </a:r>
          </a:p>
          <a:p>
            <a:pPr>
              <a:spcBef>
                <a:spcPts val="1200"/>
              </a:spcBef>
              <a:buSzPct val="100000"/>
              <a:buFont typeface="Wingdings" panose="05000000000000000000" pitchFamily="2" charset="2"/>
              <a:buChar char="v"/>
            </a:pPr>
            <a:r>
              <a:rPr lang="en-US" altLang="en-US" sz="2600" dirty="0">
                <a:latin typeface="Arial" panose="020B0604020202020204" pitchFamily="34" charset="0"/>
                <a:cs typeface="Arial" panose="020B0604020202020204" pitchFamily="34" charset="0"/>
              </a:rPr>
              <a:t>Holding tech meet and greet events</a:t>
            </a:r>
          </a:p>
          <a:p>
            <a:pPr>
              <a:spcBef>
                <a:spcPts val="1200"/>
              </a:spcBef>
              <a:buSzPct val="100000"/>
              <a:buFont typeface="Wingdings" panose="05000000000000000000" pitchFamily="2" charset="2"/>
              <a:buChar char="v"/>
            </a:pPr>
            <a:r>
              <a:rPr lang="en-US" altLang="en-US" sz="2600" dirty="0">
                <a:latin typeface="Arial" panose="020B0604020202020204" pitchFamily="34" charset="0"/>
                <a:cs typeface="Arial" panose="020B0604020202020204" pitchFamily="34" charset="0"/>
              </a:rPr>
              <a:t>Providing Chromebooks to students in need</a:t>
            </a:r>
          </a:p>
        </p:txBody>
      </p:sp>
      <p:pic>
        <p:nvPicPr>
          <p:cNvPr id="8499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410" t="9474" r="24070" b="3789"/>
          <a:stretch/>
        </p:blipFill>
        <p:spPr bwMode="auto">
          <a:xfrm>
            <a:off x="8489223" y="1904381"/>
            <a:ext cx="3702778" cy="47614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997" name="Picture 2" descr="Image may contain: 1 person, sky a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110" y="2864672"/>
            <a:ext cx="1243012" cy="16589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998" name="Picture 4" descr="No automatic alt text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304" y="4508928"/>
            <a:ext cx="1834393" cy="237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cdn1.creativecirclemedia.com/journalnews/original/20200202-201728-20200202-201728-CMYK_freewifi.pd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0912" y="4651276"/>
            <a:ext cx="1834392" cy="183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190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ightworks Tun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8474" y="1626795"/>
            <a:ext cx="3429000" cy="228457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27915"/>
            <a:ext cx="10972800" cy="1143000"/>
          </a:xfrm>
        </p:spPr>
        <p:txBody>
          <a:bodyPr>
            <a:normAutofit/>
          </a:bodyPr>
          <a:lstStyle/>
          <a:p>
            <a:r>
              <a:rPr lang="en-US" sz="6000" dirty="0">
                <a:solidFill>
                  <a:schemeClr val="tx1"/>
                </a:solidFill>
              </a:rPr>
              <a:t>Mattoon</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6914"/>
          <a:stretch/>
        </p:blipFill>
        <p:spPr>
          <a:xfrm>
            <a:off x="1660664" y="1322875"/>
            <a:ext cx="5959336" cy="2946232"/>
          </a:xfrm>
          <a:ln w="38100">
            <a:solidFill>
              <a:schemeClr val="tx1"/>
            </a:solidFill>
          </a:ln>
        </p:spPr>
      </p:pic>
      <p:pic>
        <p:nvPicPr>
          <p:cNvPr id="1028" name="Picture 4" descr="https://fit-2-serve.net/uploads/images/slides/New-Project-2.jpg?lastmod=15471419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325" y="3911367"/>
            <a:ext cx="5432424" cy="279143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Planned Coles entrepreneur site wins $75,000 Google gra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479" y="3911367"/>
            <a:ext cx="3375498" cy="189871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903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79278"/>
            <a:ext cx="8229600" cy="1143000"/>
          </a:xfrm>
        </p:spPr>
        <p:txBody>
          <a:bodyPr>
            <a:normAutofit/>
          </a:bodyPr>
          <a:lstStyle/>
          <a:p>
            <a:r>
              <a:rPr lang="en-US" sz="3700" dirty="0">
                <a:solidFill>
                  <a:schemeClr val="tx1"/>
                </a:solidFill>
              </a:rPr>
              <a:t>Mattoon: (Pop.: 18,555)</a:t>
            </a:r>
            <a:br>
              <a:rPr lang="en-US" sz="2800" dirty="0">
                <a:solidFill>
                  <a:schemeClr val="tx1"/>
                </a:solidFill>
              </a:rPr>
            </a:br>
            <a:r>
              <a:rPr lang="en-US" sz="2400" dirty="0">
                <a:solidFill>
                  <a:schemeClr val="tx1"/>
                </a:solidFill>
              </a:rPr>
              <a:t>Completed MAPPING in 1994, 2017, 2022 </a:t>
            </a:r>
          </a:p>
        </p:txBody>
      </p:sp>
      <p:sp>
        <p:nvSpPr>
          <p:cNvPr id="3" name="Content Placeholder 2"/>
          <p:cNvSpPr>
            <a:spLocks noGrp="1"/>
          </p:cNvSpPr>
          <p:nvPr>
            <p:ph sz="quarter" idx="1"/>
          </p:nvPr>
        </p:nvSpPr>
        <p:spPr>
          <a:xfrm>
            <a:off x="1524000" y="2075916"/>
            <a:ext cx="8980714" cy="4239426"/>
          </a:xfrm>
        </p:spPr>
        <p:txBody>
          <a:bodyPr>
            <a:normAutofit/>
          </a:bodyPr>
          <a:lstStyle/>
          <a:p>
            <a:pPr>
              <a:buFont typeface="Wingdings" panose="05000000000000000000" pitchFamily="2" charset="2"/>
              <a:buChar char="v"/>
            </a:pPr>
            <a:r>
              <a:rPr lang="en-US" b="1" dirty="0">
                <a:latin typeface="+mj-lt"/>
              </a:rPr>
              <a:t>Southeastern Illinois </a:t>
            </a:r>
          </a:p>
          <a:p>
            <a:pPr>
              <a:spcBef>
                <a:spcPts val="2400"/>
              </a:spcBef>
              <a:buFont typeface="Wingdings" panose="05000000000000000000" pitchFamily="2" charset="2"/>
              <a:buChar char="v"/>
            </a:pPr>
            <a:r>
              <a:rPr lang="en-US" b="1" dirty="0">
                <a:latin typeface="+mj-lt"/>
              </a:rPr>
              <a:t>Robust industry</a:t>
            </a:r>
          </a:p>
          <a:p>
            <a:pPr>
              <a:spcBef>
                <a:spcPts val="2400"/>
              </a:spcBef>
              <a:buFont typeface="Wingdings" panose="05000000000000000000" pitchFamily="2" charset="2"/>
              <a:buChar char="v"/>
            </a:pPr>
            <a:r>
              <a:rPr lang="en-US" b="1" dirty="0">
                <a:latin typeface="+mj-lt"/>
              </a:rPr>
              <a:t>Healthcare, education, transportation </a:t>
            </a:r>
          </a:p>
          <a:p>
            <a:pPr>
              <a:spcBef>
                <a:spcPts val="2400"/>
              </a:spcBef>
              <a:buFont typeface="Wingdings" panose="05000000000000000000" pitchFamily="2" charset="2"/>
              <a:buChar char="v"/>
            </a:pPr>
            <a:r>
              <a:rPr lang="en-US" b="1" dirty="0">
                <a:latin typeface="+mj-lt"/>
              </a:rPr>
              <a:t>Challenges:</a:t>
            </a:r>
          </a:p>
          <a:p>
            <a:pPr lvl="1">
              <a:spcBef>
                <a:spcPts val="1200"/>
              </a:spcBef>
              <a:buFont typeface="Wingdings" panose="05000000000000000000" pitchFamily="2" charset="2"/>
              <a:buChar char="§"/>
            </a:pPr>
            <a:r>
              <a:rPr lang="en-US" b="1" dirty="0">
                <a:latin typeface="+mj-lt"/>
              </a:rPr>
              <a:t>Inadequate workforce/skills gap</a:t>
            </a:r>
          </a:p>
          <a:p>
            <a:pPr lvl="1">
              <a:spcBef>
                <a:spcPts val="1200"/>
              </a:spcBef>
              <a:buFont typeface="Wingdings" panose="05000000000000000000" pitchFamily="2" charset="2"/>
              <a:buChar char="§"/>
            </a:pPr>
            <a:r>
              <a:rPr lang="en-US" b="1" dirty="0">
                <a:latin typeface="+mj-lt"/>
              </a:rPr>
              <a:t>Organizational/collaboration challenges</a:t>
            </a:r>
          </a:p>
        </p:txBody>
      </p:sp>
      <p:pic>
        <p:nvPicPr>
          <p:cNvPr id="5" name="Picture 2" descr="Mattoon in Mo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may contain: text that says 'Mattoon in Motion Living for Today Planning for Tomorr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1" y="1222278"/>
            <a:ext cx="2276357" cy="45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428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09468"/>
            <a:ext cx="5791200" cy="800100"/>
          </a:xfrm>
        </p:spPr>
        <p:txBody>
          <a:bodyPr/>
          <a:lstStyle/>
          <a:p>
            <a:r>
              <a:rPr lang="en-US" dirty="0">
                <a:solidFill>
                  <a:schemeClr val="tx1"/>
                </a:solidFill>
              </a:rPr>
              <a:t>Accomplishments</a:t>
            </a:r>
          </a:p>
        </p:txBody>
      </p:sp>
      <p:sp>
        <p:nvSpPr>
          <p:cNvPr id="3" name="Content Placeholder 2"/>
          <p:cNvSpPr>
            <a:spLocks noGrp="1"/>
          </p:cNvSpPr>
          <p:nvPr>
            <p:ph sz="quarter" idx="1"/>
          </p:nvPr>
        </p:nvSpPr>
        <p:spPr>
          <a:xfrm>
            <a:off x="-103465" y="1770334"/>
            <a:ext cx="12398929" cy="4878198"/>
          </a:xfrm>
        </p:spPr>
        <p:txBody>
          <a:bodyPr/>
          <a:lstStyle/>
          <a:p>
            <a:pPr>
              <a:buFont typeface="Wingdings" panose="05000000000000000000" pitchFamily="2" charset="2"/>
              <a:buChar char="v"/>
            </a:pPr>
            <a:r>
              <a:rPr lang="en-US" dirty="0">
                <a:latin typeface="Arial" panose="020B0604020202020204" pitchFamily="34" charset="0"/>
                <a:cs typeface="Arial" panose="020B0604020202020204" pitchFamily="34" charset="0"/>
              </a:rPr>
              <a:t>Developed bike plan with Ride Illinois</a:t>
            </a:r>
          </a:p>
          <a:p>
            <a:pPr>
              <a:spcBef>
                <a:spcPts val="1200"/>
              </a:spcBef>
              <a:buFont typeface="Wingdings" panose="05000000000000000000" pitchFamily="2" charset="2"/>
              <a:buChar char="v"/>
            </a:pPr>
            <a:r>
              <a:rPr lang="en-US" dirty="0">
                <a:latin typeface="Arial" panose="020B0604020202020204" pitchFamily="34" charset="0"/>
                <a:cs typeface="Arial" panose="020B0604020202020204" pitchFamily="34" charset="0"/>
              </a:rPr>
              <a:t>Created a new community website</a:t>
            </a:r>
          </a:p>
          <a:p>
            <a:pPr>
              <a:spcBef>
                <a:spcPts val="1200"/>
              </a:spcBef>
              <a:buFont typeface="Wingdings" panose="05000000000000000000" pitchFamily="2" charset="2"/>
              <a:buChar char="v"/>
            </a:pPr>
            <a:r>
              <a:rPr lang="en-US" dirty="0">
                <a:latin typeface="Arial" panose="020B0604020202020204" pitchFamily="34" charset="0"/>
                <a:cs typeface="Arial" panose="020B0604020202020204" pitchFamily="34" charset="0"/>
              </a:rPr>
              <a:t>Housing needs assessment with IHDA, database, painting/repair initiative</a:t>
            </a:r>
          </a:p>
          <a:p>
            <a:pPr>
              <a:spcBef>
                <a:spcPts val="1200"/>
              </a:spcBef>
              <a:buFont typeface="Wingdings" panose="05000000000000000000" pitchFamily="2" charset="2"/>
              <a:buChar char="v"/>
            </a:pPr>
            <a:r>
              <a:rPr lang="en-US" dirty="0">
                <a:latin typeface="Arial" panose="020B0604020202020204" pitchFamily="34" charset="0"/>
                <a:cs typeface="Arial" panose="020B0604020202020204" pitchFamily="34" charset="0"/>
              </a:rPr>
              <a:t>Held groundbreaking for $80 million Emerald Acres Sports Complex, a public-private collaboration</a:t>
            </a:r>
          </a:p>
          <a:p>
            <a:pPr>
              <a:spcBef>
                <a:spcPts val="1200"/>
              </a:spcBef>
              <a:buFont typeface="Wingdings" panose="05000000000000000000" pitchFamily="2" charset="2"/>
              <a:buChar char="v"/>
            </a:pPr>
            <a:r>
              <a:rPr lang="en-US" dirty="0">
                <a:latin typeface="Arial" panose="020B0604020202020204" pitchFamily="34" charset="0"/>
                <a:cs typeface="Arial" panose="020B0604020202020204" pitchFamily="34" charset="0"/>
              </a:rPr>
              <a:t>Youth engagement, mentoring initiatives</a:t>
            </a:r>
          </a:p>
          <a:p>
            <a:pPr>
              <a:spcBef>
                <a:spcPts val="1200"/>
              </a:spcBef>
              <a:buFont typeface="Wingdings" panose="05000000000000000000" pitchFamily="2" charset="2"/>
              <a:buChar char="v"/>
            </a:pPr>
            <a:r>
              <a:rPr lang="en-US" dirty="0">
                <a:latin typeface="Arial" panose="020B0604020202020204" pitchFamily="34" charset="0"/>
                <a:cs typeface="Arial" panose="020B0604020202020204" pitchFamily="34" charset="0"/>
              </a:rPr>
              <a:t>Developed a business incubator/coworking space, Elevate </a:t>
            </a:r>
          </a:p>
          <a:p>
            <a:pPr lvl="1">
              <a:spcBef>
                <a:spcPts val="600"/>
              </a:spcBef>
            </a:pPr>
            <a:r>
              <a:rPr lang="en-US" sz="1800" dirty="0">
                <a:latin typeface="Arial" panose="020B0604020202020204" pitchFamily="34" charset="0"/>
                <a:cs typeface="Arial" panose="020B0604020202020204" pitchFamily="34" charset="0"/>
              </a:rPr>
              <a:t>6,000 sq. ft. building donated by Rural King</a:t>
            </a:r>
          </a:p>
          <a:p>
            <a:pPr lvl="1">
              <a:spcBef>
                <a:spcPts val="600"/>
              </a:spcBef>
            </a:pPr>
            <a:r>
              <a:rPr lang="en-US" sz="1800" dirty="0">
                <a:latin typeface="Arial" panose="020B0604020202020204" pitchFamily="34" charset="0"/>
                <a:cs typeface="Arial" panose="020B0604020202020204" pitchFamily="34" charset="0"/>
              </a:rPr>
              <a:t>$75,000 and $250,000 Google Impact Grant winner!</a:t>
            </a:r>
          </a:p>
        </p:txBody>
      </p:sp>
      <p:pic>
        <p:nvPicPr>
          <p:cNvPr id="1026" name="Picture 2" descr="Mattoon in Mo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may contain: text that says 'Mattoon in Motion Living for Today Planning for Tomorr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1" y="1222278"/>
            <a:ext cx="2276357" cy="45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838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l="19378" t="1077" r="-19378" b="8607"/>
          <a:stretch/>
        </p:blipFill>
        <p:spPr bwMode="auto">
          <a:xfrm>
            <a:off x="8781130" y="5165826"/>
            <a:ext cx="1873619" cy="16921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No photo description avail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3757" y="925483"/>
            <a:ext cx="4418408" cy="231966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2222"/>
          <a:stretch/>
        </p:blipFill>
        <p:spPr>
          <a:xfrm>
            <a:off x="1545243" y="2998070"/>
            <a:ext cx="3779741" cy="2488330"/>
          </a:xfrm>
          <a:prstGeom prst="rect">
            <a:avLst/>
          </a:prstGeom>
          <a:ln w="38100">
            <a:solidFill>
              <a:schemeClr val="tx1"/>
            </a:solidFill>
          </a:ln>
        </p:spPr>
      </p:pic>
      <p:sp>
        <p:nvSpPr>
          <p:cNvPr id="3" name="TextBox 2"/>
          <p:cNvSpPr txBox="1"/>
          <p:nvPr/>
        </p:nvSpPr>
        <p:spPr>
          <a:xfrm>
            <a:off x="1600200" y="103258"/>
            <a:ext cx="8915400" cy="584775"/>
          </a:xfrm>
          <a:prstGeom prst="rect">
            <a:avLst/>
          </a:prstGeom>
          <a:noFill/>
        </p:spPr>
        <p:txBody>
          <a:bodyPr wrap="square" rtlCol="0">
            <a:spAutoFit/>
          </a:bodyPr>
          <a:lstStyle/>
          <a:p>
            <a:pPr algn="ctr" defTabSz="685800"/>
            <a:r>
              <a:rPr lang="en-US"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Elevate Cross County Innovation Center</a:t>
            </a:r>
          </a:p>
        </p:txBody>
      </p:sp>
      <p:pic>
        <p:nvPicPr>
          <p:cNvPr id="3074" name="Picture 2" descr="No photo description availa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925484"/>
            <a:ext cx="3294312" cy="91124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6"/>
          <a:srcRect l="55491" t="9321" r="15311" b="27032"/>
          <a:stretch/>
        </p:blipFill>
        <p:spPr bwMode="auto">
          <a:xfrm>
            <a:off x="6019800" y="1676400"/>
            <a:ext cx="4648200" cy="3429000"/>
          </a:xfrm>
          <a:prstGeom prst="rect">
            <a:avLst/>
          </a:prstGeom>
          <a:ln w="38100">
            <a:solidFill>
              <a:schemeClr val="tx1"/>
            </a:solidFill>
          </a:ln>
          <a:extLst>
            <a:ext uri="{53640926-AAD7-44D8-BBD7-CCE9431645EC}">
              <a14:shadowObscured xmlns:a14="http://schemas.microsoft.com/office/drawing/2010/main"/>
            </a:ext>
          </a:extLst>
        </p:spPr>
      </p:pic>
      <p:pic>
        <p:nvPicPr>
          <p:cNvPr id="3076" name="Picture 4" descr="May be an image of indoor and text that says 'Some people dream make others success, it happen F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48360" y="914400"/>
            <a:ext cx="1619640" cy="12954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Mall Spa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5248950"/>
            <a:ext cx="2057400" cy="16090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Watch now: Elevate helping entrepreneur clients, students in Coles County |  Local | jg-tc.co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86372" y="5068516"/>
            <a:ext cx="2385979" cy="178948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82" name="Picture 10" descr="May be an image of furniture, living room and offic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16" b="14703"/>
          <a:stretch/>
        </p:blipFill>
        <p:spPr bwMode="auto">
          <a:xfrm>
            <a:off x="4380680" y="5064128"/>
            <a:ext cx="2736386" cy="179387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cross county innovation cent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66275" y="5552228"/>
            <a:ext cx="1632217" cy="130577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2"/>
          <a:stretch>
            <a:fillRect/>
          </a:stretch>
        </p:blipFill>
        <p:spPr>
          <a:xfrm>
            <a:off x="4628736" y="3203223"/>
            <a:ext cx="3182503" cy="1860904"/>
          </a:xfrm>
          <a:prstGeom prst="rect">
            <a:avLst/>
          </a:prstGeom>
        </p:spPr>
      </p:pic>
    </p:spTree>
    <p:extLst>
      <p:ext uri="{BB962C8B-B14F-4D97-AF65-F5344CB8AC3E}">
        <p14:creationId xmlns:p14="http://schemas.microsoft.com/office/powerpoint/2010/main" val="1236577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229600" cy="800100"/>
          </a:xfrm>
        </p:spPr>
        <p:txBody>
          <a:bodyPr>
            <a:normAutofit/>
          </a:bodyPr>
          <a:lstStyle/>
          <a:p>
            <a:r>
              <a:rPr lang="en-US" sz="3600" dirty="0">
                <a:solidFill>
                  <a:schemeClr val="tx1"/>
                </a:solidFill>
                <a:effectLst>
                  <a:outerShdw blurRad="38100" dist="38100" dir="2700000" algn="tl">
                    <a:srgbClr val="000000">
                      <a:alpha val="43137"/>
                    </a:srgbClr>
                  </a:outerShdw>
                </a:effectLst>
              </a:rPr>
              <a:t>Mattoon Accomplishments, cont.</a:t>
            </a:r>
          </a:p>
        </p:txBody>
      </p:sp>
      <p:sp>
        <p:nvSpPr>
          <p:cNvPr id="3" name="Content Placeholder 2"/>
          <p:cNvSpPr>
            <a:spLocks noGrp="1"/>
          </p:cNvSpPr>
          <p:nvPr>
            <p:ph idx="1"/>
          </p:nvPr>
        </p:nvSpPr>
        <p:spPr>
          <a:xfrm>
            <a:off x="0" y="876300"/>
            <a:ext cx="12192000" cy="5829300"/>
          </a:xfrm>
        </p:spPr>
        <p:txBody>
          <a:bodyPr/>
          <a:lstStyle/>
          <a:p>
            <a:pPr>
              <a:spcBef>
                <a:spcPts val="825"/>
              </a:spcBef>
              <a:buFont typeface="Wingdings" panose="05000000000000000000" pitchFamily="2" charset="2"/>
              <a:buChar char="v"/>
            </a:pPr>
            <a:r>
              <a:rPr lang="en-US" altLang="en-US" sz="2100" dirty="0">
                <a:latin typeface="Arial" panose="020B0604020202020204" pitchFamily="34" charset="0"/>
                <a:cs typeface="Arial" panose="020B0604020202020204" pitchFamily="34" charset="0"/>
              </a:rPr>
              <a:t>Certified “Better City for Pets” by Mars </a:t>
            </a:r>
            <a:r>
              <a:rPr lang="en-US" altLang="en-US" sz="2100" dirty="0" err="1">
                <a:latin typeface="Arial" panose="020B0604020202020204" pitchFamily="34" charset="0"/>
                <a:cs typeface="Arial" panose="020B0604020202020204" pitchFamily="34" charset="0"/>
              </a:rPr>
              <a:t>Petcare</a:t>
            </a:r>
            <a:endParaRPr lang="en-US" altLang="en-US" sz="2100" dirty="0">
              <a:latin typeface="Arial" panose="020B0604020202020204" pitchFamily="34" charset="0"/>
              <a:cs typeface="Arial" panose="020B0604020202020204" pitchFamily="34" charset="0"/>
            </a:endParaRPr>
          </a:p>
          <a:p>
            <a:pPr>
              <a:spcBef>
                <a:spcPts val="800"/>
              </a:spcBef>
              <a:buFont typeface="Wingdings" panose="05000000000000000000" pitchFamily="2" charset="2"/>
              <a:buChar char="v"/>
            </a:pPr>
            <a:r>
              <a:rPr lang="en-US" altLang="en-US" sz="2100" dirty="0">
                <a:latin typeface="Arial" panose="020B0604020202020204" pitchFamily="34" charset="0"/>
                <a:cs typeface="Arial" panose="020B0604020202020204" pitchFamily="34" charset="0"/>
              </a:rPr>
              <a:t>Launched "Move to Mattoon" campaign to attract remote high income workers with $11,703 in incentives</a:t>
            </a:r>
          </a:p>
          <a:p>
            <a:pPr>
              <a:spcBef>
                <a:spcPts val="800"/>
              </a:spcBef>
              <a:buFont typeface="Wingdings" panose="05000000000000000000" pitchFamily="2" charset="2"/>
              <a:buChar char="v"/>
            </a:pPr>
            <a:r>
              <a:rPr lang="en-US" sz="2100" dirty="0">
                <a:latin typeface="Arial" panose="020B0604020202020204" pitchFamily="34" charset="0"/>
                <a:cs typeface="Arial" panose="020B0604020202020204" pitchFamily="34" charset="0"/>
              </a:rPr>
              <a:t>Won a $50,000 T-Mobile Hometown Grant to develop a pocket park downtown </a:t>
            </a:r>
          </a:p>
          <a:p>
            <a:pPr>
              <a:spcBef>
                <a:spcPts val="800"/>
              </a:spcBef>
              <a:buFont typeface="Wingdings" panose="05000000000000000000" pitchFamily="2" charset="2"/>
              <a:buChar char="v"/>
            </a:pPr>
            <a:r>
              <a:rPr lang="en-US" sz="2100" dirty="0">
                <a:latin typeface="Arial" panose="020B0604020202020204" pitchFamily="34" charset="0"/>
                <a:cs typeface="Arial" panose="020B0604020202020204" pitchFamily="34" charset="0"/>
              </a:rPr>
              <a:t>Hosted two Peace Corps Fellows and retained both in the community </a:t>
            </a:r>
          </a:p>
          <a:p>
            <a:pPr>
              <a:spcBef>
                <a:spcPts val="800"/>
              </a:spcBef>
              <a:buFont typeface="Wingdings" panose="05000000000000000000" pitchFamily="2" charset="2"/>
              <a:buChar char="v"/>
            </a:pPr>
            <a:r>
              <a:rPr lang="en-US" sz="2100" dirty="0">
                <a:latin typeface="Arial" panose="020B0604020202020204" pitchFamily="34" charset="0"/>
                <a:cs typeface="Arial" panose="020B0604020202020204" pitchFamily="34" charset="0"/>
              </a:rPr>
              <a:t>Launched “Our Town Mattoon” event and website to promote the community and all they have to offer </a:t>
            </a:r>
          </a:p>
          <a:p>
            <a:pPr>
              <a:spcBef>
                <a:spcPts val="800"/>
              </a:spcBef>
              <a:buFont typeface="Wingdings" panose="05000000000000000000" pitchFamily="2" charset="2"/>
              <a:buChar char="v"/>
            </a:pPr>
            <a:r>
              <a:rPr lang="en-US" sz="2100" dirty="0">
                <a:latin typeface="Arial" panose="020B0604020202020204" pitchFamily="34" charset="0"/>
                <a:cs typeface="Arial" panose="020B0604020202020204" pitchFamily="34" charset="0"/>
              </a:rPr>
              <a:t>Inventoried all 909 businesses in Mattoon and Charleston </a:t>
            </a:r>
          </a:p>
          <a:p>
            <a:pPr>
              <a:spcBef>
                <a:spcPts val="800"/>
              </a:spcBef>
              <a:buFont typeface="Wingdings" panose="05000000000000000000" pitchFamily="2" charset="2"/>
              <a:buChar char="v"/>
            </a:pPr>
            <a:r>
              <a:rPr lang="en-US" sz="2100" dirty="0">
                <a:latin typeface="Arial" panose="020B0604020202020204" pitchFamily="34" charset="0"/>
                <a:cs typeface="Arial" panose="020B0604020202020204" pitchFamily="34" charset="0"/>
              </a:rPr>
              <a:t>City of Mattoon received a $600,000 Illinois Department of Natural Resources Open Space Land Acquisition and Development (OSLAD) grant for improvements to Lake Mattoon campground, marina, and pavilion</a:t>
            </a:r>
          </a:p>
          <a:p>
            <a:pPr>
              <a:spcBef>
                <a:spcPts val="800"/>
              </a:spcBef>
              <a:buFont typeface="Wingdings" panose="05000000000000000000" pitchFamily="2" charset="2"/>
              <a:buChar char="v"/>
            </a:pPr>
            <a:r>
              <a:rPr lang="en-US" sz="2100" dirty="0">
                <a:latin typeface="Arial" panose="020B0604020202020204" pitchFamily="34" charset="0"/>
                <a:cs typeface="Arial" panose="020B0604020202020204" pitchFamily="34" charset="0"/>
              </a:rPr>
              <a:t>A team of AmeriCorps members assisted with building trails at Lake Paradise</a:t>
            </a:r>
          </a:p>
          <a:p>
            <a:pPr>
              <a:spcBef>
                <a:spcPts val="800"/>
              </a:spcBef>
              <a:buFont typeface="Wingdings" panose="05000000000000000000" pitchFamily="2" charset="2"/>
              <a:buChar char="v"/>
            </a:pPr>
            <a:r>
              <a:rPr lang="en-US" sz="2100" dirty="0">
                <a:latin typeface="Arial" panose="020B0604020202020204" pitchFamily="34" charset="0"/>
                <a:cs typeface="Arial" panose="020B0604020202020204" pitchFamily="34" charset="0"/>
              </a:rPr>
              <a:t>Creating a pickleball court in a former tennis court</a:t>
            </a:r>
          </a:p>
          <a:p>
            <a:pPr>
              <a:spcBef>
                <a:spcPts val="800"/>
              </a:spcBef>
              <a:buFont typeface="Wingdings" panose="05000000000000000000" pitchFamily="2" charset="2"/>
              <a:buChar char="v"/>
            </a:pPr>
            <a:r>
              <a:rPr lang="en-US" sz="2100" dirty="0">
                <a:latin typeface="Arial" panose="020B0604020202020204" pitchFamily="34" charset="0"/>
                <a:cs typeface="Arial" panose="020B0604020202020204" pitchFamily="34" charset="0"/>
              </a:rPr>
              <a:t>Host AmeriCorps VISTAs at several Mattoon sites</a:t>
            </a:r>
          </a:p>
          <a:p>
            <a:pPr>
              <a:spcBef>
                <a:spcPts val="800"/>
              </a:spcBef>
              <a:buFont typeface="Wingdings" panose="05000000000000000000" pitchFamily="2" charset="2"/>
              <a:buChar char="v"/>
            </a:pPr>
            <a:r>
              <a:rPr lang="en-US" sz="2100" dirty="0">
                <a:latin typeface="Arial" panose="020B0604020202020204" pitchFamily="34" charset="0"/>
                <a:cs typeface="Arial" panose="020B0604020202020204" pitchFamily="34" charset="0"/>
              </a:rPr>
              <a:t>Created a dog park (https://www.facebook.com/mattooncommunitydogpark/)</a:t>
            </a:r>
          </a:p>
          <a:p>
            <a:pPr>
              <a:spcBef>
                <a:spcPts val="800"/>
              </a:spcBef>
              <a:buFont typeface="Wingdings" panose="05000000000000000000" pitchFamily="2" charset="2"/>
              <a:buChar char="v"/>
            </a:pPr>
            <a:endParaRPr lang="en-US" sz="2200" dirty="0">
              <a:latin typeface="Arial" panose="020B0604020202020204" pitchFamily="34" charset="0"/>
              <a:cs typeface="Arial" panose="020B0604020202020204" pitchFamily="34" charset="0"/>
            </a:endParaRPr>
          </a:p>
          <a:p>
            <a:pPr>
              <a:spcBef>
                <a:spcPts val="800"/>
              </a:spcBef>
              <a:buFont typeface="Wingdings" panose="05000000000000000000" pitchFamily="2" charset="2"/>
              <a:buChar char="v"/>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861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pPr>
              <a:defRPr/>
            </a:pPr>
            <a:r>
              <a:rPr lang="en-US" dirty="0">
                <a:solidFill>
                  <a:schemeClr val="tx1"/>
                </a:solidFill>
              </a:rPr>
              <a:t>Keys to Success</a:t>
            </a:r>
          </a:p>
        </p:txBody>
      </p:sp>
      <p:sp>
        <p:nvSpPr>
          <p:cNvPr id="3" name="Content Placeholder 2"/>
          <p:cNvSpPr>
            <a:spLocks noGrp="1"/>
          </p:cNvSpPr>
          <p:nvPr>
            <p:ph idx="1"/>
          </p:nvPr>
        </p:nvSpPr>
        <p:spPr>
          <a:xfrm>
            <a:off x="581025" y="1143000"/>
            <a:ext cx="10944225" cy="5715000"/>
          </a:xfrm>
        </p:spPr>
        <p:txBody>
          <a:bodyPr/>
          <a:lstStyle/>
          <a:p>
            <a:pPr>
              <a:spcBef>
                <a:spcPts val="1200"/>
              </a:spcBef>
              <a:buFont typeface="Wingdings" panose="05000000000000000000" pitchFamily="2" charset="2"/>
              <a:buChar char="v"/>
              <a:defRPr/>
            </a:pPr>
            <a:r>
              <a:rPr lang="en-US" b="1" i="1" dirty="0">
                <a:latin typeface="+mj-lt"/>
              </a:rPr>
              <a:t>Recognition</a:t>
            </a:r>
            <a:r>
              <a:rPr lang="en-US" dirty="0">
                <a:latin typeface="+mj-lt"/>
              </a:rPr>
              <a:t> of need for action and sense of responsibility</a:t>
            </a:r>
          </a:p>
          <a:p>
            <a:pPr>
              <a:spcBef>
                <a:spcPts val="2400"/>
              </a:spcBef>
              <a:buFont typeface="Wingdings" panose="05000000000000000000" pitchFamily="2" charset="2"/>
              <a:buChar char="v"/>
              <a:defRPr/>
            </a:pPr>
            <a:r>
              <a:rPr lang="en-US" b="1" i="1" dirty="0">
                <a:latin typeface="+mj-lt"/>
              </a:rPr>
              <a:t>Willingness</a:t>
            </a:r>
            <a:r>
              <a:rPr lang="en-US" dirty="0">
                <a:latin typeface="+mj-lt"/>
              </a:rPr>
              <a:t> to accept change</a:t>
            </a:r>
          </a:p>
          <a:p>
            <a:pPr>
              <a:spcBef>
                <a:spcPts val="2400"/>
              </a:spcBef>
              <a:buFont typeface="Wingdings" panose="05000000000000000000" pitchFamily="2" charset="2"/>
              <a:buChar char="v"/>
              <a:defRPr/>
            </a:pPr>
            <a:r>
              <a:rPr lang="en-US" dirty="0">
                <a:latin typeface="+mj-lt"/>
              </a:rPr>
              <a:t>Strong local </a:t>
            </a:r>
            <a:r>
              <a:rPr lang="en-US" b="1" i="1" dirty="0">
                <a:latin typeface="+mj-lt"/>
              </a:rPr>
              <a:t>leadership</a:t>
            </a:r>
          </a:p>
          <a:p>
            <a:pPr>
              <a:spcBef>
                <a:spcPts val="2400"/>
              </a:spcBef>
              <a:buFont typeface="Wingdings" panose="05000000000000000000" pitchFamily="2" charset="2"/>
              <a:buChar char="v"/>
              <a:defRPr/>
            </a:pPr>
            <a:r>
              <a:rPr lang="en-US" dirty="0">
                <a:latin typeface="+mj-lt"/>
              </a:rPr>
              <a:t>Clearly communicated </a:t>
            </a:r>
            <a:r>
              <a:rPr lang="en-US" b="1" i="1" dirty="0">
                <a:latin typeface="+mj-lt"/>
              </a:rPr>
              <a:t>vision and goals</a:t>
            </a:r>
          </a:p>
          <a:p>
            <a:pPr>
              <a:spcBef>
                <a:spcPts val="2400"/>
              </a:spcBef>
              <a:buFont typeface="Wingdings" panose="05000000000000000000" pitchFamily="2" charset="2"/>
              <a:buChar char="v"/>
              <a:defRPr/>
            </a:pPr>
            <a:r>
              <a:rPr lang="en-US" dirty="0">
                <a:latin typeface="+mj-lt"/>
              </a:rPr>
              <a:t>Widespread </a:t>
            </a:r>
            <a:r>
              <a:rPr lang="en-US" b="1" i="1" dirty="0">
                <a:latin typeface="+mj-lt"/>
              </a:rPr>
              <a:t>support and collaboration </a:t>
            </a:r>
            <a:r>
              <a:rPr lang="en-US" dirty="0">
                <a:latin typeface="+mj-lt"/>
              </a:rPr>
              <a:t>within community</a:t>
            </a:r>
          </a:p>
          <a:p>
            <a:pPr>
              <a:spcBef>
                <a:spcPts val="2400"/>
              </a:spcBef>
              <a:buFont typeface="Wingdings" panose="05000000000000000000" pitchFamily="2" charset="2"/>
              <a:buChar char="v"/>
              <a:defRPr/>
            </a:pPr>
            <a:r>
              <a:rPr lang="en-US" b="1" i="1" dirty="0">
                <a:latin typeface="+mj-lt"/>
              </a:rPr>
              <a:t>Follow-through</a:t>
            </a:r>
            <a:r>
              <a:rPr lang="en-US" dirty="0">
                <a:latin typeface="+mj-lt"/>
              </a:rPr>
              <a:t> with documented results</a:t>
            </a:r>
          </a:p>
          <a:p>
            <a:pPr>
              <a:spcBef>
                <a:spcPts val="2400"/>
              </a:spcBef>
              <a:buFont typeface="Wingdings" panose="05000000000000000000" pitchFamily="2" charset="2"/>
              <a:buChar char="v"/>
              <a:defRPr/>
            </a:pPr>
            <a:r>
              <a:rPr lang="en-US" b="1" i="1" dirty="0">
                <a:latin typeface="+mj-lt"/>
              </a:rPr>
              <a:t>Perseverance</a:t>
            </a:r>
          </a:p>
          <a:p>
            <a:pPr>
              <a:spcBef>
                <a:spcPts val="2400"/>
              </a:spcBef>
              <a:buFont typeface="Wingdings" panose="05000000000000000000" pitchFamily="2" charset="2"/>
              <a:buChar char="v"/>
              <a:defRPr/>
            </a:pPr>
            <a:r>
              <a:rPr lang="en-US" b="1" i="1" dirty="0">
                <a:latin typeface="+mj-lt"/>
              </a:rPr>
              <a:t>Regional view</a:t>
            </a:r>
            <a:r>
              <a:rPr lang="en-US" dirty="0">
                <a:latin typeface="+mj-lt"/>
              </a:rPr>
              <a:t> of community</a:t>
            </a:r>
          </a:p>
          <a:p>
            <a:pPr>
              <a:defRP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914400"/>
            <a:ext cx="8229600" cy="5562600"/>
          </a:xfrm>
        </p:spPr>
        <p:txBody>
          <a:bodyPr>
            <a:normAutofit/>
          </a:bodyPr>
          <a:lstStyle/>
          <a:p>
            <a:pPr marL="548640" indent="-411480" fontAlgn="auto">
              <a:lnSpc>
                <a:spcPct val="90000"/>
              </a:lnSpc>
              <a:spcAft>
                <a:spcPts val="0"/>
              </a:spcAft>
              <a:buClr>
                <a:schemeClr val="tx1">
                  <a:shade val="95000"/>
                </a:schemeClr>
              </a:buClr>
              <a:defRPr/>
            </a:pPr>
            <a:r>
              <a:rPr lang="en-US" dirty="0">
                <a:solidFill>
                  <a:schemeClr val="tx1"/>
                </a:solidFill>
              </a:rPr>
              <a:t>Questions?</a:t>
            </a: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r>
              <a:rPr lang="en-US" sz="2800" dirty="0">
                <a:solidFill>
                  <a:schemeClr val="tx1"/>
                </a:solidFill>
              </a:rPr>
              <a:t>For more info:</a:t>
            </a:r>
            <a:br>
              <a:rPr lang="en-US" dirty="0">
                <a:solidFill>
                  <a:schemeClr val="tx1"/>
                </a:solidFill>
              </a:rPr>
            </a:br>
            <a:r>
              <a:rPr lang="en-US" sz="2000" dirty="0">
                <a:solidFill>
                  <a:schemeClr val="tx1"/>
                </a:solidFill>
              </a:rPr>
              <a:t>Gisele Hamm, Program Director</a:t>
            </a:r>
            <a:br>
              <a:rPr lang="en-US" sz="2000" dirty="0">
                <a:solidFill>
                  <a:schemeClr val="tx1"/>
                </a:solidFill>
              </a:rPr>
            </a:br>
            <a:r>
              <a:rPr lang="en-US" sz="2000" dirty="0">
                <a:solidFill>
                  <a:schemeClr val="tx1"/>
                </a:solidFill>
              </a:rPr>
              <a:t>MAPPING the Future of Your Community</a:t>
            </a:r>
            <a:br>
              <a:rPr lang="en-US" sz="2000" dirty="0">
                <a:solidFill>
                  <a:schemeClr val="tx1"/>
                </a:solidFill>
              </a:rPr>
            </a:br>
            <a:r>
              <a:rPr lang="en-US" sz="2000" dirty="0">
                <a:solidFill>
                  <a:schemeClr val="tx1"/>
                </a:solidFill>
              </a:rPr>
              <a:t>Illinois Institute for Rural Affairs</a:t>
            </a:r>
            <a:br>
              <a:rPr lang="en-US" sz="2000" dirty="0">
                <a:solidFill>
                  <a:schemeClr val="tx1"/>
                </a:solidFill>
              </a:rPr>
            </a:br>
            <a:r>
              <a:rPr lang="en-US" sz="2000" dirty="0">
                <a:solidFill>
                  <a:schemeClr val="tx1"/>
                </a:solidFill>
              </a:rPr>
              <a:t>Western Illinois University</a:t>
            </a:r>
            <a:br>
              <a:rPr lang="en-US" sz="2000" dirty="0">
                <a:solidFill>
                  <a:schemeClr val="tx1"/>
                </a:solidFill>
              </a:rPr>
            </a:br>
            <a:r>
              <a:rPr lang="en-US" sz="2000" dirty="0">
                <a:solidFill>
                  <a:schemeClr val="tx1"/>
                </a:solidFill>
              </a:rPr>
              <a:t>GF-Hamm@wiu.edu / 309.298.4019</a:t>
            </a:r>
            <a:br>
              <a:rPr lang="en-US" dirty="0"/>
            </a:br>
            <a:r>
              <a:rPr lang="en-US" dirty="0">
                <a:solidFill>
                  <a:schemeClr val="tx1"/>
                </a:solidFill>
              </a:rPr>
              <a:t> </a:t>
            </a:r>
          </a:p>
        </p:txBody>
      </p:sp>
    </p:spTree>
    <p:extLst>
      <p:ext uri="{BB962C8B-B14F-4D97-AF65-F5344CB8AC3E}">
        <p14:creationId xmlns:p14="http://schemas.microsoft.com/office/powerpoint/2010/main" val="3160301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D45D9C-F1C1-4AC0-80E1-6F8E54260312}"/>
              </a:ext>
            </a:extLst>
          </p:cNvPr>
          <p:cNvPicPr>
            <a:picLocks noChangeAspect="1"/>
          </p:cNvPicPr>
          <p:nvPr/>
        </p:nvPicPr>
        <p:blipFill>
          <a:blip r:embed="rId2"/>
          <a:stretch>
            <a:fillRect/>
          </a:stretch>
        </p:blipFill>
        <p:spPr>
          <a:xfrm>
            <a:off x="6397006" y="347232"/>
            <a:ext cx="5563376" cy="6163535"/>
          </a:xfrm>
          <a:prstGeom prst="rect">
            <a:avLst/>
          </a:prstGeom>
        </p:spPr>
      </p:pic>
      <p:sp>
        <p:nvSpPr>
          <p:cNvPr id="3" name="Rectangle 2">
            <a:extLst>
              <a:ext uri="{FF2B5EF4-FFF2-40B4-BE49-F238E27FC236}">
                <a16:creationId xmlns:a16="http://schemas.microsoft.com/office/drawing/2014/main" id="{E23EEF48-BD8B-4D73-B0D1-AD6FBBA6AA59}"/>
              </a:ext>
            </a:extLst>
          </p:cNvPr>
          <p:cNvSpPr/>
          <p:nvPr/>
        </p:nvSpPr>
        <p:spPr>
          <a:xfrm>
            <a:off x="10317178" y="1874564"/>
            <a:ext cx="1643204" cy="861774"/>
          </a:xfrm>
          <a:prstGeom prst="rect">
            <a:avLst/>
          </a:prstGeom>
        </p:spPr>
        <p:txBody>
          <a:bodyPr wrap="square">
            <a:spAutoFit/>
          </a:bodyPr>
          <a:lstStyle/>
          <a:p>
            <a:r>
              <a:rPr lang="en-US" sz="1000" i="1" dirty="0">
                <a:solidFill>
                  <a:srgbClr val="000000"/>
                </a:solidFill>
                <a:latin typeface="Calibri" panose="020F0502020204030204" pitchFamily="34" charset="0"/>
              </a:rPr>
              <a:t>*Communities have participated in MAPPING update programs. Year listed is most recent MAPPING program.</a:t>
            </a:r>
            <a:endParaRPr lang="en-US" sz="1000" i="1" dirty="0"/>
          </a:p>
        </p:txBody>
      </p:sp>
      <p:pic>
        <p:nvPicPr>
          <p:cNvPr id="5" name="Picture 4">
            <a:extLst>
              <a:ext uri="{FF2B5EF4-FFF2-40B4-BE49-F238E27FC236}">
                <a16:creationId xmlns:a16="http://schemas.microsoft.com/office/drawing/2014/main" id="{CC4D4362-24AD-4876-839E-B2DC47A31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636" y="-1"/>
            <a:ext cx="5299364" cy="6858000"/>
          </a:xfrm>
          <a:prstGeom prst="rect">
            <a:avLst/>
          </a:prstGeom>
        </p:spPr>
      </p:pic>
    </p:spTree>
    <p:extLst>
      <p:ext uri="{BB962C8B-B14F-4D97-AF65-F5344CB8AC3E}">
        <p14:creationId xmlns:p14="http://schemas.microsoft.com/office/powerpoint/2010/main" val="3393911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8915400" cy="1143000"/>
          </a:xfrm>
        </p:spPr>
        <p:txBody>
          <a:bodyPr rtlCol="0">
            <a:noAutofit/>
          </a:bodyPr>
          <a:lstStyle/>
          <a:p>
            <a:pPr fontAlgn="auto">
              <a:spcAft>
                <a:spcPts val="0"/>
              </a:spcAft>
              <a:defRPr/>
            </a:pPr>
            <a:r>
              <a:rPr lang="en-US" sz="4000" dirty="0">
                <a:solidFill>
                  <a:schemeClr val="tx1"/>
                </a:solidFill>
              </a:rPr>
              <a:t>Challenges Facing Small Communities</a:t>
            </a:r>
          </a:p>
        </p:txBody>
      </p:sp>
      <p:sp>
        <p:nvSpPr>
          <p:cNvPr id="11267" name="Content Placeholder 2"/>
          <p:cNvSpPr>
            <a:spLocks noGrp="1"/>
          </p:cNvSpPr>
          <p:nvPr>
            <p:ph idx="1"/>
          </p:nvPr>
        </p:nvSpPr>
        <p:spPr>
          <a:xfrm>
            <a:off x="1600200" y="1828800"/>
            <a:ext cx="9067800" cy="4572000"/>
          </a:xfrm>
        </p:spPr>
        <p:txBody>
          <a:bodyPr rtlCol="0">
            <a:normAutofit/>
          </a:bodyPr>
          <a:lstStyle/>
          <a:p>
            <a:pPr fontAlgn="auto">
              <a:spcAft>
                <a:spcPts val="0"/>
              </a:spcAft>
              <a:buFont typeface="Wingdings" pitchFamily="2" charset="2"/>
              <a:buChar char="v"/>
              <a:defRPr/>
            </a:pPr>
            <a:r>
              <a:rPr lang="en-US" altLang="en-US" sz="2400" dirty="0">
                <a:latin typeface="+mj-lt"/>
                <a:cs typeface="Arial" panose="020B0604020202020204" pitchFamily="34" charset="0"/>
              </a:rPr>
              <a:t>Increased competition for retail &amp; declining downtowns</a:t>
            </a:r>
          </a:p>
          <a:p>
            <a:pPr fontAlgn="auto">
              <a:spcBef>
                <a:spcPts val="3600"/>
              </a:spcBef>
              <a:spcAft>
                <a:spcPts val="0"/>
              </a:spcAft>
              <a:buFont typeface="Wingdings" pitchFamily="2" charset="2"/>
              <a:buChar char="v"/>
              <a:defRPr/>
            </a:pPr>
            <a:r>
              <a:rPr lang="en-US" altLang="en-US" sz="2400" dirty="0">
                <a:latin typeface="+mj-lt"/>
                <a:cs typeface="Arial" panose="020B0604020202020204" pitchFamily="34" charset="0"/>
              </a:rPr>
              <a:t>Shift from manufacturing to service jobs at lower pay</a:t>
            </a:r>
          </a:p>
          <a:p>
            <a:pPr fontAlgn="auto">
              <a:spcBef>
                <a:spcPts val="3600"/>
              </a:spcBef>
              <a:spcAft>
                <a:spcPts val="0"/>
              </a:spcAft>
              <a:buFont typeface="Wingdings" pitchFamily="2" charset="2"/>
              <a:buChar char="v"/>
              <a:defRPr/>
            </a:pPr>
            <a:r>
              <a:rPr lang="en-US" altLang="en-US" sz="2400" dirty="0">
                <a:latin typeface="+mj-lt"/>
                <a:cs typeface="Arial" panose="020B0604020202020204" pitchFamily="34" charset="0"/>
              </a:rPr>
              <a:t>Youth outmigration and aging population</a:t>
            </a:r>
          </a:p>
          <a:p>
            <a:pPr fontAlgn="auto">
              <a:spcBef>
                <a:spcPts val="3600"/>
              </a:spcBef>
              <a:spcAft>
                <a:spcPts val="0"/>
              </a:spcAft>
              <a:buFont typeface="Wingdings" pitchFamily="2" charset="2"/>
              <a:buChar char="v"/>
              <a:defRPr/>
            </a:pPr>
            <a:r>
              <a:rPr lang="en-US" altLang="en-US" sz="2400" dirty="0">
                <a:latin typeface="+mj-lt"/>
                <a:cs typeface="Arial" panose="020B0604020202020204" pitchFamily="34" charset="0"/>
              </a:rPr>
              <a:t>Difficulties recruiting and maintaining strong leadership</a:t>
            </a:r>
          </a:p>
          <a:p>
            <a:pPr fontAlgn="auto">
              <a:spcBef>
                <a:spcPts val="3600"/>
              </a:spcBef>
              <a:spcAft>
                <a:spcPts val="0"/>
              </a:spcAft>
              <a:buFont typeface="Wingdings" pitchFamily="2" charset="2"/>
              <a:buChar char="v"/>
              <a:defRPr/>
            </a:pPr>
            <a:r>
              <a:rPr lang="en-US" altLang="en-US" sz="2400" dirty="0">
                <a:latin typeface="+mj-lt"/>
                <a:cs typeface="Arial" panose="020B0604020202020204" pitchFamily="34" charset="0"/>
              </a:rPr>
              <a:t>Inadequate financing for development efforts</a:t>
            </a:r>
          </a:p>
          <a:p>
            <a:pPr fontAlgn="auto">
              <a:spcBef>
                <a:spcPts val="3600"/>
              </a:spcBef>
              <a:spcAft>
                <a:spcPts val="0"/>
              </a:spcAft>
              <a:buFont typeface="Wingdings" pitchFamily="2" charset="2"/>
              <a:buChar char="v"/>
              <a:defRPr/>
            </a:pPr>
            <a:r>
              <a:rPr lang="en-US" altLang="en-US" sz="2400" dirty="0">
                <a:latin typeface="+mj-lt"/>
                <a:cs typeface="Arial" panose="020B0604020202020204" pitchFamily="34" charset="0"/>
              </a:rPr>
              <a:t>Aging/inadequate infrastructure</a:t>
            </a:r>
          </a:p>
          <a:p>
            <a:pPr fontAlgn="auto">
              <a:spcAft>
                <a:spcPts val="0"/>
              </a:spcAft>
              <a:buFont typeface="Arial" panose="020B0604020202020204" pitchFamily="34" charset="0"/>
              <a:buChar char="•"/>
              <a:defRPr/>
            </a:pPr>
            <a:endParaRPr lang="en-US" altLang="en-US" dirty="0"/>
          </a:p>
        </p:txBody>
      </p:sp>
    </p:spTree>
    <p:extLst>
      <p:ext uri="{BB962C8B-B14F-4D97-AF65-F5344CB8AC3E}">
        <p14:creationId xmlns:p14="http://schemas.microsoft.com/office/powerpoint/2010/main" val="646878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normAutofit/>
          </a:bodyPr>
          <a:lstStyle/>
          <a:p>
            <a:r>
              <a:rPr lang="en-US" sz="5400" dirty="0">
                <a:solidFill>
                  <a:schemeClr val="tx1"/>
                </a:solidFill>
              </a:rPr>
              <a:t>Why Plan?</a:t>
            </a:r>
          </a:p>
        </p:txBody>
      </p:sp>
      <p:sp>
        <p:nvSpPr>
          <p:cNvPr id="3" name="Content Placeholder 2"/>
          <p:cNvSpPr>
            <a:spLocks noGrp="1"/>
          </p:cNvSpPr>
          <p:nvPr>
            <p:ph idx="1"/>
          </p:nvPr>
        </p:nvSpPr>
        <p:spPr>
          <a:xfrm>
            <a:off x="331862" y="964047"/>
            <a:ext cx="11666434" cy="2958269"/>
          </a:xfrm>
        </p:spPr>
        <p:txBody>
          <a:bodyPr/>
          <a:lstStyle/>
          <a:p>
            <a:pPr>
              <a:buFont typeface="Wingdings" panose="05000000000000000000" pitchFamily="2" charset="2"/>
              <a:buChar char="v"/>
            </a:pPr>
            <a:r>
              <a:rPr lang="en-US" sz="3600" dirty="0">
                <a:latin typeface="+mj-lt"/>
              </a:rPr>
              <a:t>Viability of community</a:t>
            </a:r>
          </a:p>
          <a:p>
            <a:pPr>
              <a:buFont typeface="Wingdings" panose="05000000000000000000" pitchFamily="2" charset="2"/>
              <a:buChar char="v"/>
            </a:pPr>
            <a:r>
              <a:rPr lang="en-US" sz="3600" dirty="0">
                <a:latin typeface="+mj-lt"/>
              </a:rPr>
              <a:t>Limited/dwindling resources</a:t>
            </a:r>
          </a:p>
          <a:p>
            <a:pPr>
              <a:buFont typeface="Wingdings" panose="05000000000000000000" pitchFamily="2" charset="2"/>
              <a:buChar char="v"/>
            </a:pPr>
            <a:r>
              <a:rPr lang="en-US" sz="3600" dirty="0">
                <a:latin typeface="+mj-lt"/>
              </a:rPr>
              <a:t>Build local capacity</a:t>
            </a:r>
          </a:p>
          <a:p>
            <a:pPr>
              <a:buFont typeface="Wingdings" panose="05000000000000000000" pitchFamily="2" charset="2"/>
              <a:buChar char="v"/>
            </a:pPr>
            <a:r>
              <a:rPr lang="en-US" sz="3600" dirty="0">
                <a:latin typeface="+mj-lt"/>
              </a:rPr>
              <a:t>Starting point and creates a roadmap for success</a:t>
            </a:r>
          </a:p>
        </p:txBody>
      </p:sp>
      <p:pic>
        <p:nvPicPr>
          <p:cNvPr id="4" name="Picture 3"/>
          <p:cNvPicPr/>
          <p:nvPr/>
        </p:nvPicPr>
        <p:blipFill>
          <a:blip r:embed="rId3" cstate="print"/>
          <a:srcRect l="14569"/>
          <a:stretch>
            <a:fillRect/>
          </a:stretch>
        </p:blipFill>
        <p:spPr bwMode="auto">
          <a:xfrm>
            <a:off x="1524000" y="4591642"/>
            <a:ext cx="2838450" cy="2266359"/>
          </a:xfrm>
          <a:prstGeom prst="rect">
            <a:avLst/>
          </a:prstGeom>
          <a:noFill/>
          <a:ln w="9525">
            <a:noFill/>
            <a:miter lim="800000"/>
            <a:headEnd/>
            <a:tailEnd/>
          </a:ln>
        </p:spPr>
      </p:pic>
      <p:pic>
        <p:nvPicPr>
          <p:cNvPr id="120833" name="Picture 1"/>
          <p:cNvPicPr>
            <a:picLocks noChangeAspect="1" noChangeArrowheads="1"/>
          </p:cNvPicPr>
          <p:nvPr/>
        </p:nvPicPr>
        <p:blipFill>
          <a:blip r:embed="rId4" cstate="print"/>
          <a:srcRect/>
          <a:stretch>
            <a:fillRect/>
          </a:stretch>
        </p:blipFill>
        <p:spPr bwMode="auto">
          <a:xfrm>
            <a:off x="8389595" y="4572000"/>
            <a:ext cx="2278405" cy="2286000"/>
          </a:xfrm>
          <a:prstGeom prst="rect">
            <a:avLst/>
          </a:prstGeom>
          <a:noFill/>
          <a:ln w="9525">
            <a:noFill/>
            <a:miter lim="800000"/>
            <a:headEnd/>
            <a:tailEnd/>
          </a:ln>
          <a:effectLst/>
        </p:spPr>
      </p:pic>
      <p:pic>
        <p:nvPicPr>
          <p:cNvPr id="7" name="Picture 6"/>
          <p:cNvPicPr/>
          <p:nvPr/>
        </p:nvPicPr>
        <p:blipFill>
          <a:blip r:embed="rId5" cstate="print"/>
          <a:srcRect l="2250" t="919" r="51250" b="50919"/>
          <a:stretch>
            <a:fillRect/>
          </a:stretch>
        </p:blipFill>
        <p:spPr bwMode="auto">
          <a:xfrm>
            <a:off x="6858001" y="4724708"/>
            <a:ext cx="1514475" cy="2133293"/>
          </a:xfrm>
          <a:prstGeom prst="rect">
            <a:avLst/>
          </a:prstGeom>
          <a:noFill/>
          <a:ln w="9525">
            <a:noFill/>
            <a:miter lim="800000"/>
            <a:headEnd/>
            <a:tailEnd/>
          </a:ln>
        </p:spPr>
      </p:pic>
      <p:pic>
        <p:nvPicPr>
          <p:cNvPr id="5" name="Picture 4"/>
          <p:cNvPicPr/>
          <p:nvPr/>
        </p:nvPicPr>
        <p:blipFill>
          <a:blip r:embed="rId6" cstate="print"/>
          <a:srcRect/>
          <a:stretch>
            <a:fillRect/>
          </a:stretch>
        </p:blipFill>
        <p:spPr bwMode="auto">
          <a:xfrm>
            <a:off x="7315200" y="3505200"/>
            <a:ext cx="1371600" cy="1409700"/>
          </a:xfrm>
          <a:prstGeom prst="rect">
            <a:avLst/>
          </a:prstGeom>
          <a:noFill/>
          <a:ln w="9525">
            <a:noFill/>
            <a:miter lim="800000"/>
            <a:headEnd/>
            <a:tailEnd/>
          </a:ln>
        </p:spPr>
      </p:pic>
      <p:pic>
        <p:nvPicPr>
          <p:cNvPr id="8" name="Picture 7"/>
          <p:cNvPicPr/>
          <p:nvPr/>
        </p:nvPicPr>
        <p:blipFill>
          <a:blip r:embed="rId7" cstate="print"/>
          <a:srcRect/>
          <a:stretch>
            <a:fillRect/>
          </a:stretch>
        </p:blipFill>
        <p:spPr bwMode="auto">
          <a:xfrm>
            <a:off x="4147457" y="4210051"/>
            <a:ext cx="1427020" cy="2143125"/>
          </a:xfrm>
          <a:prstGeom prst="rect">
            <a:avLst/>
          </a:prstGeom>
          <a:noFill/>
          <a:ln w="9525">
            <a:noFill/>
            <a:miter lim="800000"/>
            <a:headEnd/>
            <a:tailEnd/>
          </a:ln>
        </p:spPr>
      </p:pic>
    </p:spTree>
    <p:extLst>
      <p:ext uri="{BB962C8B-B14F-4D97-AF65-F5344CB8AC3E}">
        <p14:creationId xmlns:p14="http://schemas.microsoft.com/office/powerpoint/2010/main" val="103120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981200" y="228601"/>
            <a:ext cx="8305800" cy="1295400"/>
          </a:xfrm>
        </p:spPr>
        <p:txBody>
          <a:bodyPr/>
          <a:lstStyle/>
          <a:p>
            <a:pPr eaLnBrk="1" fontAlgn="auto" hangingPunct="1">
              <a:spcAft>
                <a:spcPts val="0"/>
              </a:spcAft>
              <a:defRPr/>
            </a:pPr>
            <a:r>
              <a:rPr lang="en-US" dirty="0">
                <a:solidFill>
                  <a:schemeClr val="tx1"/>
                </a:solidFill>
              </a:rPr>
              <a:t>Community Life Cycle Model</a:t>
            </a:r>
          </a:p>
        </p:txBody>
      </p:sp>
      <p:sp>
        <p:nvSpPr>
          <p:cNvPr id="9219" name="Rectangle 3"/>
          <p:cNvSpPr>
            <a:spLocks noGrp="1" noChangeArrowheads="1"/>
          </p:cNvSpPr>
          <p:nvPr>
            <p:ph idx="1"/>
          </p:nvPr>
        </p:nvSpPr>
        <p:spPr>
          <a:xfrm>
            <a:off x="2057400" y="1600201"/>
            <a:ext cx="8229600" cy="4708525"/>
          </a:xfrm>
        </p:spPr>
        <p:txBody>
          <a:bodyPr/>
          <a:lstStyle/>
          <a:p>
            <a:pPr eaLnBrk="1" hangingPunct="1">
              <a:buFontTx/>
              <a:buNone/>
            </a:pPr>
            <a:r>
              <a:rPr lang="en-US" sz="1800" b="1" dirty="0">
                <a:solidFill>
                  <a:srgbClr val="FFFF00"/>
                </a:solidFill>
              </a:rPr>
              <a:t>Economic </a:t>
            </a:r>
          </a:p>
          <a:p>
            <a:pPr eaLnBrk="1" hangingPunct="1">
              <a:buFontTx/>
              <a:buNone/>
            </a:pPr>
            <a:r>
              <a:rPr lang="en-US" sz="1800" b="1" dirty="0">
                <a:solidFill>
                  <a:srgbClr val="FFFF00"/>
                </a:solidFill>
              </a:rPr>
              <a:t>Vitality</a:t>
            </a:r>
          </a:p>
        </p:txBody>
      </p:sp>
      <p:grpSp>
        <p:nvGrpSpPr>
          <p:cNvPr id="9220" name="Group 4"/>
          <p:cNvGrpSpPr>
            <a:grpSpLocks/>
          </p:cNvGrpSpPr>
          <p:nvPr/>
        </p:nvGrpSpPr>
        <p:grpSpPr bwMode="auto">
          <a:xfrm>
            <a:off x="1766888" y="1600200"/>
            <a:ext cx="8901112" cy="4319588"/>
            <a:chOff x="78" y="1092"/>
            <a:chExt cx="5607" cy="2661"/>
          </a:xfrm>
        </p:grpSpPr>
        <p:sp>
          <p:nvSpPr>
            <p:cNvPr id="120837" name="Oval 5"/>
            <p:cNvSpPr>
              <a:spLocks noChangeArrowheads="1"/>
            </p:cNvSpPr>
            <p:nvPr/>
          </p:nvSpPr>
          <p:spPr bwMode="invGray">
            <a:xfrm>
              <a:off x="1846" y="1488"/>
              <a:ext cx="2055" cy="2265"/>
            </a:xfrm>
            <a:prstGeom prst="ellipse">
              <a:avLst/>
            </a:prstGeom>
            <a:gradFill>
              <a:gsLst>
                <a:gs pos="100000">
                  <a:schemeClr val="bg1">
                    <a:gamma/>
                    <a:shade val="69804"/>
                    <a:invGamma/>
                    <a:alpha val="13000"/>
                  </a:schemeClr>
                </a:gs>
                <a:gs pos="46000">
                  <a:schemeClr val="bg1">
                    <a:gamma/>
                    <a:shade val="69804"/>
                    <a:invGamma/>
                    <a:alpha val="13000"/>
                  </a:schemeClr>
                </a:gs>
                <a:gs pos="100000">
                  <a:schemeClr val="bg1"/>
                </a:gs>
                <a:gs pos="100000">
                  <a:schemeClr val="bg1">
                    <a:alpha val="10000"/>
                  </a:schemeClr>
                </a:gs>
              </a:gsLst>
              <a:path path="shape">
                <a:fillToRect l="50000" t="50000" r="50000" b="50000"/>
              </a:path>
            </a:gradFill>
            <a:ln w="9525">
              <a:noFill/>
              <a:round/>
              <a:headEnd/>
              <a:tailEnd/>
            </a:ln>
            <a:effectLst>
              <a:outerShdw dist="50800" dir="5400000" algn="ctr" rotWithShape="0">
                <a:srgbClr val="000000">
                  <a:alpha val="55000"/>
                </a:srgbClr>
              </a:outerShdw>
            </a:effectLst>
          </p:spPr>
          <p:txBody>
            <a:bodyPr wrap="none" anchor="ctr"/>
            <a:lstStyle/>
            <a:p>
              <a:pPr fontAlgn="base">
                <a:spcBef>
                  <a:spcPct val="0"/>
                </a:spcBef>
                <a:spcAft>
                  <a:spcPct val="0"/>
                </a:spcAft>
                <a:defRPr/>
              </a:pPr>
              <a:endParaRPr lang="en-US">
                <a:solidFill>
                  <a:prstClr val="white"/>
                </a:solidFill>
                <a:latin typeface="Arial" pitchFamily="34" charset="0"/>
              </a:endParaRPr>
            </a:p>
          </p:txBody>
        </p:sp>
        <p:sp>
          <p:nvSpPr>
            <p:cNvPr id="120838" name="Rectangle 6"/>
            <p:cNvSpPr>
              <a:spLocks noChangeArrowheads="1"/>
            </p:cNvSpPr>
            <p:nvPr/>
          </p:nvSpPr>
          <p:spPr bwMode="invGray">
            <a:xfrm>
              <a:off x="2890" y="1801"/>
              <a:ext cx="1037" cy="117"/>
            </a:xfrm>
            <a:prstGeom prst="rect">
              <a:avLst/>
            </a:prstGeom>
            <a:noFill/>
            <a:ln w="9525">
              <a:noFill/>
              <a:miter lim="800000"/>
              <a:headEnd/>
              <a:tailEnd/>
            </a:ln>
            <a:effectLst/>
          </p:spPr>
          <p:txBody>
            <a:bodyPr lIns="92075" tIns="46038" rIns="92075" bIns="46038">
              <a:spAutoFit/>
            </a:bodyPr>
            <a:lstStyle/>
            <a:p>
              <a:pPr eaLnBrk="0" fontAlgn="base" hangingPunct="0">
                <a:lnSpc>
                  <a:spcPct val="40000"/>
                </a:lnSpc>
                <a:spcBef>
                  <a:spcPct val="50000"/>
                </a:spcBef>
                <a:spcAft>
                  <a:spcPct val="0"/>
                </a:spcAft>
                <a:defRPr/>
              </a:pPr>
              <a:r>
                <a:rPr lang="en-US" sz="1600" b="1">
                  <a:solidFill>
                    <a:srgbClr val="0000FF"/>
                  </a:solidFill>
                  <a:effectLst>
                    <a:outerShdw blurRad="38100" dist="38100" dir="2700000" algn="tl">
                      <a:srgbClr val="000000"/>
                    </a:outerShdw>
                  </a:effectLst>
                  <a:latin typeface="Book Antiqua" pitchFamily="18" charset="0"/>
                </a:rPr>
                <a:t>    </a:t>
              </a:r>
            </a:p>
          </p:txBody>
        </p:sp>
        <p:sp>
          <p:nvSpPr>
            <p:cNvPr id="120839" name="Rectangle 7"/>
            <p:cNvSpPr>
              <a:spLocks noChangeArrowheads="1"/>
            </p:cNvSpPr>
            <p:nvPr/>
          </p:nvSpPr>
          <p:spPr bwMode="invGray">
            <a:xfrm>
              <a:off x="2050" y="1526"/>
              <a:ext cx="2222" cy="254"/>
            </a:xfrm>
            <a:prstGeom prst="rect">
              <a:avLst/>
            </a:prstGeom>
            <a:noFill/>
            <a:ln w="9525">
              <a:noFill/>
              <a:miter lim="800000"/>
              <a:headEnd/>
              <a:tailEnd/>
            </a:ln>
            <a:effectLst/>
          </p:spPr>
          <p:txBody>
            <a:bodyPr lIns="92075" tIns="46038" rIns="92075" bIns="46038">
              <a:spAutoFit/>
            </a:bodyPr>
            <a:lstStyle/>
            <a:p>
              <a:pPr eaLnBrk="0" fontAlgn="base" hangingPunct="0">
                <a:lnSpc>
                  <a:spcPct val="40000"/>
                </a:lnSpc>
                <a:spcBef>
                  <a:spcPct val="50000"/>
                </a:spcBef>
                <a:spcAft>
                  <a:spcPct val="0"/>
                </a:spcAft>
                <a:defRPr/>
              </a:pPr>
              <a:r>
                <a:rPr lang="en-US" sz="1200" b="1">
                  <a:solidFill>
                    <a:srgbClr val="0000FF"/>
                  </a:solidFill>
                  <a:effectLst>
                    <a:outerShdw blurRad="38100" dist="38100" dir="2700000" algn="tl">
                      <a:srgbClr val="000000"/>
                    </a:outerShdw>
                  </a:effectLst>
                  <a:latin typeface="Book Antiqua" pitchFamily="18" charset="0"/>
                </a:rPr>
                <a:t>        </a:t>
              </a:r>
            </a:p>
            <a:p>
              <a:pPr eaLnBrk="0" fontAlgn="base" hangingPunct="0">
                <a:lnSpc>
                  <a:spcPct val="40000"/>
                </a:lnSpc>
                <a:spcBef>
                  <a:spcPct val="50000"/>
                </a:spcBef>
                <a:spcAft>
                  <a:spcPct val="0"/>
                </a:spcAft>
                <a:defRPr/>
              </a:pPr>
              <a:r>
                <a:rPr lang="en-US" b="1">
                  <a:solidFill>
                    <a:srgbClr val="0000FF"/>
                  </a:solidFill>
                  <a:effectLst>
                    <a:outerShdw blurRad="38100" dist="38100" dir="2700000" algn="tl">
                      <a:srgbClr val="000000"/>
                    </a:outerShdw>
                  </a:effectLst>
                  <a:latin typeface="Book Antiqua" pitchFamily="18" charset="0"/>
                </a:rPr>
                <a:t>  </a:t>
              </a:r>
            </a:p>
          </p:txBody>
        </p:sp>
        <p:sp>
          <p:nvSpPr>
            <p:cNvPr id="120840" name="Rectangle 8"/>
            <p:cNvSpPr>
              <a:spLocks noChangeArrowheads="1"/>
            </p:cNvSpPr>
            <p:nvPr/>
          </p:nvSpPr>
          <p:spPr bwMode="invGray">
            <a:xfrm>
              <a:off x="1776" y="1844"/>
              <a:ext cx="2248" cy="106"/>
            </a:xfrm>
            <a:prstGeom prst="rect">
              <a:avLst/>
            </a:prstGeom>
            <a:noFill/>
            <a:ln w="9525">
              <a:noFill/>
              <a:miter lim="800000"/>
              <a:headEnd/>
              <a:tailEnd/>
            </a:ln>
            <a:effectLst/>
          </p:spPr>
          <p:txBody>
            <a:bodyPr lIns="92075" tIns="46038" rIns="92075" bIns="46038">
              <a:spAutoFit/>
            </a:bodyPr>
            <a:lstStyle/>
            <a:p>
              <a:pPr eaLnBrk="0" fontAlgn="base" hangingPunct="0">
                <a:lnSpc>
                  <a:spcPct val="40000"/>
                </a:lnSpc>
                <a:spcBef>
                  <a:spcPct val="50000"/>
                </a:spcBef>
                <a:spcAft>
                  <a:spcPct val="0"/>
                </a:spcAft>
                <a:defRPr/>
              </a:pPr>
              <a:r>
                <a:rPr lang="en-US" sz="1200" b="1">
                  <a:solidFill>
                    <a:srgbClr val="0000FF"/>
                  </a:solidFill>
                  <a:effectLst>
                    <a:outerShdw blurRad="38100" dist="38100" dir="2700000" algn="tl">
                      <a:srgbClr val="000000"/>
                    </a:outerShdw>
                  </a:effectLst>
                  <a:latin typeface="Book Antiqua" pitchFamily="18" charset="0"/>
                </a:rPr>
                <a:t>       </a:t>
              </a:r>
              <a:endParaRPr lang="en-US" sz="1600" b="1">
                <a:solidFill>
                  <a:srgbClr val="0000FF"/>
                </a:solidFill>
                <a:effectLst>
                  <a:outerShdw blurRad="38100" dist="38100" dir="2700000" algn="tl">
                    <a:srgbClr val="000000"/>
                  </a:outerShdw>
                </a:effectLst>
                <a:latin typeface="Book Antiqua" pitchFamily="18" charset="0"/>
              </a:endParaRPr>
            </a:p>
          </p:txBody>
        </p:sp>
        <p:sp>
          <p:nvSpPr>
            <p:cNvPr id="120842" name="Rectangle 10"/>
            <p:cNvSpPr>
              <a:spLocks noChangeArrowheads="1"/>
            </p:cNvSpPr>
            <p:nvPr/>
          </p:nvSpPr>
          <p:spPr bwMode="invGray">
            <a:xfrm>
              <a:off x="1069" y="2830"/>
              <a:ext cx="2103" cy="160"/>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50000"/>
                </a:spcBef>
                <a:spcAft>
                  <a:spcPct val="0"/>
                </a:spcAft>
                <a:defRPr/>
              </a:pPr>
              <a:endParaRPr lang="en-US" sz="1200" b="1">
                <a:solidFill>
                  <a:srgbClr val="0000FF"/>
                </a:solidFill>
                <a:effectLst>
                  <a:outerShdw blurRad="38100" dist="38100" dir="2700000" algn="tl">
                    <a:srgbClr val="000000"/>
                  </a:outerShdw>
                </a:effectLst>
                <a:latin typeface="Book Antiqua" pitchFamily="18" charset="0"/>
              </a:endParaRPr>
            </a:p>
          </p:txBody>
        </p:sp>
        <p:sp>
          <p:nvSpPr>
            <p:cNvPr id="120846" name="Rectangle 14"/>
            <p:cNvSpPr>
              <a:spLocks noChangeArrowheads="1"/>
            </p:cNvSpPr>
            <p:nvPr/>
          </p:nvSpPr>
          <p:spPr bwMode="invGray">
            <a:xfrm>
              <a:off x="78" y="2754"/>
              <a:ext cx="826" cy="211"/>
            </a:xfrm>
            <a:prstGeom prst="rect">
              <a:avLst/>
            </a:prstGeom>
            <a:noFill/>
            <a:ln w="9525">
              <a:noFill/>
              <a:miter lim="800000"/>
              <a:headEnd/>
              <a:tailEnd/>
            </a:ln>
            <a:effectLst/>
          </p:spPr>
          <p:txBody>
            <a:bodyPr lIns="92075" tIns="46038" rIns="92075" bIns="46038">
              <a:spAutoFit/>
            </a:bodyPr>
            <a:lstStyle/>
            <a:p>
              <a:pPr algn="r" eaLnBrk="0" fontAlgn="base" hangingPunct="0">
                <a:lnSpc>
                  <a:spcPct val="90000"/>
                </a:lnSpc>
                <a:spcBef>
                  <a:spcPct val="50000"/>
                </a:spcBef>
                <a:spcAft>
                  <a:spcPct val="0"/>
                </a:spcAft>
                <a:defRPr/>
              </a:pPr>
              <a:endParaRPr lang="en-US" b="1">
                <a:solidFill>
                  <a:prstClr val="white"/>
                </a:solidFill>
                <a:effectLst>
                  <a:outerShdw blurRad="38100" dist="38100" dir="2700000" algn="tl">
                    <a:srgbClr val="000000"/>
                  </a:outerShdw>
                </a:effectLst>
                <a:latin typeface="Book Antiqua" pitchFamily="18" charset="0"/>
              </a:endParaRPr>
            </a:p>
          </p:txBody>
        </p:sp>
        <p:sp>
          <p:nvSpPr>
            <p:cNvPr id="120848" name="Rectangle 16"/>
            <p:cNvSpPr>
              <a:spLocks noChangeArrowheads="1"/>
            </p:cNvSpPr>
            <p:nvPr/>
          </p:nvSpPr>
          <p:spPr bwMode="invGray">
            <a:xfrm>
              <a:off x="307" y="2442"/>
              <a:ext cx="915" cy="211"/>
            </a:xfrm>
            <a:prstGeom prst="rect">
              <a:avLst/>
            </a:prstGeom>
            <a:noFill/>
            <a:ln w="9525">
              <a:noFill/>
              <a:miter lim="800000"/>
              <a:headEnd/>
              <a:tailEnd/>
            </a:ln>
            <a:effectLst/>
          </p:spPr>
          <p:txBody>
            <a:bodyPr lIns="92075" tIns="46038" rIns="92075" bIns="46038">
              <a:spAutoFit/>
            </a:bodyPr>
            <a:lstStyle/>
            <a:p>
              <a:pPr algn="r" eaLnBrk="0" fontAlgn="base" hangingPunct="0">
                <a:lnSpc>
                  <a:spcPct val="90000"/>
                </a:lnSpc>
                <a:spcBef>
                  <a:spcPct val="50000"/>
                </a:spcBef>
                <a:spcAft>
                  <a:spcPct val="0"/>
                </a:spcAft>
                <a:defRPr/>
              </a:pPr>
              <a:endParaRPr lang="en-US" b="1">
                <a:solidFill>
                  <a:prstClr val="white"/>
                </a:solidFill>
                <a:effectLst>
                  <a:outerShdw blurRad="38100" dist="38100" dir="2700000" algn="tl">
                    <a:srgbClr val="000000"/>
                  </a:outerShdw>
                </a:effectLst>
                <a:latin typeface="Book Antiqua" pitchFamily="18" charset="0"/>
              </a:endParaRPr>
            </a:p>
          </p:txBody>
        </p:sp>
        <p:sp>
          <p:nvSpPr>
            <p:cNvPr id="120850" name="Rectangle 18"/>
            <p:cNvSpPr>
              <a:spLocks noChangeArrowheads="1"/>
            </p:cNvSpPr>
            <p:nvPr/>
          </p:nvSpPr>
          <p:spPr bwMode="invGray">
            <a:xfrm>
              <a:off x="583" y="2160"/>
              <a:ext cx="915" cy="209"/>
            </a:xfrm>
            <a:prstGeom prst="rect">
              <a:avLst/>
            </a:prstGeom>
            <a:noFill/>
            <a:ln w="9525">
              <a:noFill/>
              <a:miter lim="800000"/>
              <a:headEnd/>
              <a:tailEnd/>
            </a:ln>
            <a:effectLst/>
          </p:spPr>
          <p:txBody>
            <a:bodyPr lIns="92075" tIns="46038" rIns="92075" bIns="46038">
              <a:spAutoFit/>
            </a:bodyPr>
            <a:lstStyle/>
            <a:p>
              <a:pPr algn="r" eaLnBrk="0" fontAlgn="base" hangingPunct="0">
                <a:lnSpc>
                  <a:spcPct val="90000"/>
                </a:lnSpc>
                <a:spcBef>
                  <a:spcPct val="50000"/>
                </a:spcBef>
                <a:spcAft>
                  <a:spcPct val="0"/>
                </a:spcAft>
                <a:defRPr/>
              </a:pPr>
              <a:endParaRPr lang="en-US" b="1">
                <a:solidFill>
                  <a:prstClr val="white"/>
                </a:solidFill>
                <a:effectLst>
                  <a:outerShdw blurRad="38100" dist="38100" dir="2700000" algn="tl">
                    <a:srgbClr val="000000"/>
                  </a:outerShdw>
                </a:effectLst>
                <a:latin typeface="Book Antiqua" pitchFamily="18" charset="0"/>
              </a:endParaRPr>
            </a:p>
          </p:txBody>
        </p:sp>
        <p:sp>
          <p:nvSpPr>
            <p:cNvPr id="120851" name="Rectangle 19"/>
            <p:cNvSpPr>
              <a:spLocks noChangeArrowheads="1"/>
            </p:cNvSpPr>
            <p:nvPr/>
          </p:nvSpPr>
          <p:spPr bwMode="invGray">
            <a:xfrm>
              <a:off x="649" y="1812"/>
              <a:ext cx="1128" cy="211"/>
            </a:xfrm>
            <a:prstGeom prst="rect">
              <a:avLst/>
            </a:prstGeom>
            <a:noFill/>
            <a:ln w="9525">
              <a:noFill/>
              <a:miter lim="800000"/>
              <a:headEnd/>
              <a:tailEnd/>
            </a:ln>
            <a:effectLst/>
          </p:spPr>
          <p:txBody>
            <a:bodyPr lIns="92075" tIns="46038" rIns="92075" bIns="46038">
              <a:spAutoFit/>
            </a:bodyPr>
            <a:lstStyle/>
            <a:p>
              <a:pPr algn="r" eaLnBrk="0" fontAlgn="base" hangingPunct="0">
                <a:lnSpc>
                  <a:spcPct val="90000"/>
                </a:lnSpc>
                <a:spcBef>
                  <a:spcPct val="50000"/>
                </a:spcBef>
                <a:spcAft>
                  <a:spcPct val="0"/>
                </a:spcAft>
                <a:defRPr/>
              </a:pPr>
              <a:endParaRPr lang="en-US" b="1">
                <a:solidFill>
                  <a:prstClr val="white"/>
                </a:solidFill>
                <a:effectLst>
                  <a:outerShdw blurRad="38100" dist="38100" dir="2700000" algn="tl">
                    <a:srgbClr val="000000"/>
                  </a:outerShdw>
                </a:effectLst>
                <a:latin typeface="Book Antiqua" pitchFamily="18" charset="0"/>
              </a:endParaRPr>
            </a:p>
          </p:txBody>
        </p:sp>
        <p:sp>
          <p:nvSpPr>
            <p:cNvPr id="120853" name="Rectangle 21"/>
            <p:cNvSpPr>
              <a:spLocks noChangeArrowheads="1"/>
            </p:cNvSpPr>
            <p:nvPr/>
          </p:nvSpPr>
          <p:spPr bwMode="invGray">
            <a:xfrm>
              <a:off x="1120" y="1506"/>
              <a:ext cx="915" cy="211"/>
            </a:xfrm>
            <a:prstGeom prst="rect">
              <a:avLst/>
            </a:prstGeom>
            <a:noFill/>
            <a:ln w="9525">
              <a:noFill/>
              <a:miter lim="800000"/>
              <a:headEnd/>
              <a:tailEnd/>
            </a:ln>
            <a:effectLst/>
          </p:spPr>
          <p:txBody>
            <a:bodyPr lIns="92075" tIns="46038" rIns="92075" bIns="46038">
              <a:spAutoFit/>
            </a:bodyPr>
            <a:lstStyle/>
            <a:p>
              <a:pPr algn="r" eaLnBrk="0" fontAlgn="base" hangingPunct="0">
                <a:lnSpc>
                  <a:spcPct val="90000"/>
                </a:lnSpc>
                <a:spcBef>
                  <a:spcPct val="50000"/>
                </a:spcBef>
                <a:spcAft>
                  <a:spcPct val="0"/>
                </a:spcAft>
                <a:defRPr/>
              </a:pPr>
              <a:endParaRPr lang="en-US" b="1">
                <a:solidFill>
                  <a:prstClr val="white"/>
                </a:solidFill>
                <a:effectLst>
                  <a:outerShdw blurRad="38100" dist="38100" dir="2700000" algn="tl">
                    <a:srgbClr val="000000"/>
                  </a:outerShdw>
                </a:effectLst>
                <a:latin typeface="Book Antiqua" pitchFamily="18" charset="0"/>
              </a:endParaRPr>
            </a:p>
          </p:txBody>
        </p:sp>
        <p:sp>
          <p:nvSpPr>
            <p:cNvPr id="120856" name="Rectangle 24"/>
            <p:cNvSpPr>
              <a:spLocks noChangeArrowheads="1"/>
            </p:cNvSpPr>
            <p:nvPr/>
          </p:nvSpPr>
          <p:spPr bwMode="invGray">
            <a:xfrm>
              <a:off x="2569" y="1092"/>
              <a:ext cx="618" cy="209"/>
            </a:xfrm>
            <a:prstGeom prst="rect">
              <a:avLst/>
            </a:prstGeom>
            <a:noFill/>
            <a:ln w="9525">
              <a:noFill/>
              <a:miter lim="800000"/>
              <a:headEnd/>
              <a:tailEnd/>
            </a:ln>
            <a:effectLst/>
          </p:spPr>
          <p:txBody>
            <a:bodyPr lIns="92075" tIns="46038" rIns="92075" bIns="46038">
              <a:spAutoFit/>
            </a:bodyPr>
            <a:lstStyle/>
            <a:p>
              <a:pPr algn="ctr" eaLnBrk="0" fontAlgn="base" hangingPunct="0">
                <a:lnSpc>
                  <a:spcPct val="90000"/>
                </a:lnSpc>
                <a:spcBef>
                  <a:spcPct val="50000"/>
                </a:spcBef>
                <a:spcAft>
                  <a:spcPct val="0"/>
                </a:spcAft>
                <a:defRPr/>
              </a:pPr>
              <a:endParaRPr lang="en-US" b="1">
                <a:solidFill>
                  <a:prstClr val="white"/>
                </a:solidFill>
                <a:effectLst>
                  <a:outerShdw blurRad="38100" dist="38100" dir="2700000" algn="tl">
                    <a:srgbClr val="000000"/>
                  </a:outerShdw>
                </a:effectLst>
                <a:latin typeface="Book Antiqua" pitchFamily="18" charset="0"/>
              </a:endParaRPr>
            </a:p>
          </p:txBody>
        </p:sp>
        <p:sp>
          <p:nvSpPr>
            <p:cNvPr id="120858" name="Rectangle 26"/>
            <p:cNvSpPr>
              <a:spLocks noChangeArrowheads="1"/>
            </p:cNvSpPr>
            <p:nvPr/>
          </p:nvSpPr>
          <p:spPr bwMode="invGray">
            <a:xfrm>
              <a:off x="3941" y="1776"/>
              <a:ext cx="915" cy="211"/>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50000"/>
                </a:spcBef>
                <a:spcAft>
                  <a:spcPct val="0"/>
                </a:spcAft>
                <a:defRPr/>
              </a:pPr>
              <a:endParaRPr lang="en-US" b="1">
                <a:solidFill>
                  <a:prstClr val="white"/>
                </a:solidFill>
                <a:effectLst>
                  <a:outerShdw blurRad="38100" dist="38100" dir="2700000" algn="tl">
                    <a:srgbClr val="000000"/>
                  </a:outerShdw>
                </a:effectLst>
                <a:latin typeface="Book Antiqua" pitchFamily="18" charset="0"/>
              </a:endParaRPr>
            </a:p>
          </p:txBody>
        </p:sp>
        <p:sp>
          <p:nvSpPr>
            <p:cNvPr id="120860" name="Rectangle 28"/>
            <p:cNvSpPr>
              <a:spLocks noChangeArrowheads="1"/>
            </p:cNvSpPr>
            <p:nvPr/>
          </p:nvSpPr>
          <p:spPr bwMode="invGray">
            <a:xfrm>
              <a:off x="4211" y="2088"/>
              <a:ext cx="1379" cy="211"/>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50000"/>
                </a:spcBef>
                <a:spcAft>
                  <a:spcPct val="0"/>
                </a:spcAft>
                <a:defRPr/>
              </a:pPr>
              <a:endParaRPr lang="en-US" b="1">
                <a:solidFill>
                  <a:prstClr val="white"/>
                </a:solidFill>
                <a:effectLst>
                  <a:outerShdw blurRad="38100" dist="38100" dir="2700000" algn="tl">
                    <a:srgbClr val="000000"/>
                  </a:outerShdw>
                </a:effectLst>
                <a:latin typeface="Book Antiqua" pitchFamily="18" charset="0"/>
              </a:endParaRPr>
            </a:p>
          </p:txBody>
        </p:sp>
        <p:sp>
          <p:nvSpPr>
            <p:cNvPr id="120862" name="Rectangle 30"/>
            <p:cNvSpPr>
              <a:spLocks noChangeArrowheads="1"/>
            </p:cNvSpPr>
            <p:nvPr/>
          </p:nvSpPr>
          <p:spPr bwMode="invGray">
            <a:xfrm>
              <a:off x="4498" y="2406"/>
              <a:ext cx="954" cy="211"/>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50000"/>
                </a:spcBef>
                <a:spcAft>
                  <a:spcPct val="0"/>
                </a:spcAft>
                <a:defRPr/>
              </a:pPr>
              <a:endParaRPr lang="en-US" b="1">
                <a:solidFill>
                  <a:prstClr val="white"/>
                </a:solidFill>
                <a:effectLst>
                  <a:outerShdw blurRad="38100" dist="38100" dir="2700000" algn="tl">
                    <a:srgbClr val="000000"/>
                  </a:outerShdw>
                </a:effectLst>
                <a:latin typeface="Book Antiqua" pitchFamily="18" charset="0"/>
              </a:endParaRPr>
            </a:p>
          </p:txBody>
        </p:sp>
        <p:sp>
          <p:nvSpPr>
            <p:cNvPr id="120864" name="Rectangle 32"/>
            <p:cNvSpPr>
              <a:spLocks noChangeArrowheads="1"/>
            </p:cNvSpPr>
            <p:nvPr/>
          </p:nvSpPr>
          <p:spPr bwMode="invGray">
            <a:xfrm>
              <a:off x="5168" y="2920"/>
              <a:ext cx="517" cy="209"/>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50000"/>
                </a:spcBef>
                <a:spcAft>
                  <a:spcPct val="0"/>
                </a:spcAft>
                <a:defRPr/>
              </a:pPr>
              <a:endParaRPr lang="en-US" b="1">
                <a:solidFill>
                  <a:prstClr val="white"/>
                </a:solidFill>
                <a:effectLst>
                  <a:outerShdw blurRad="38100" dist="38100" dir="2700000" algn="tl">
                    <a:srgbClr val="000000"/>
                  </a:outerShdw>
                </a:effectLst>
                <a:latin typeface="Book Antiqua" pitchFamily="18" charset="0"/>
              </a:endParaRPr>
            </a:p>
          </p:txBody>
        </p:sp>
        <p:sp>
          <p:nvSpPr>
            <p:cNvPr id="120865" name="Rectangle 33"/>
            <p:cNvSpPr>
              <a:spLocks noChangeArrowheads="1"/>
            </p:cNvSpPr>
            <p:nvPr/>
          </p:nvSpPr>
          <p:spPr bwMode="invGray">
            <a:xfrm>
              <a:off x="1387" y="2513"/>
              <a:ext cx="2103" cy="197"/>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50000"/>
                </a:spcBef>
                <a:spcAft>
                  <a:spcPct val="0"/>
                </a:spcAft>
                <a:defRPr/>
              </a:pPr>
              <a:endParaRPr lang="en-US" sz="1600" b="1">
                <a:solidFill>
                  <a:srgbClr val="0000FF"/>
                </a:solidFill>
                <a:effectLst>
                  <a:outerShdw blurRad="38100" dist="38100" dir="2700000" algn="tl">
                    <a:srgbClr val="000000"/>
                  </a:outerShdw>
                </a:effectLst>
                <a:latin typeface="Book Antiqua" pitchFamily="18" charset="0"/>
              </a:endParaRPr>
            </a:p>
          </p:txBody>
        </p:sp>
        <p:sp>
          <p:nvSpPr>
            <p:cNvPr id="120866" name="Rectangle 34"/>
            <p:cNvSpPr>
              <a:spLocks noChangeArrowheads="1"/>
            </p:cNvSpPr>
            <p:nvPr/>
          </p:nvSpPr>
          <p:spPr bwMode="invGray">
            <a:xfrm>
              <a:off x="1509" y="2031"/>
              <a:ext cx="1247" cy="450"/>
            </a:xfrm>
            <a:prstGeom prst="rect">
              <a:avLst/>
            </a:prstGeom>
            <a:noFill/>
            <a:ln w="9525">
              <a:noFill/>
              <a:miter lim="800000"/>
              <a:headEnd/>
              <a:tailEnd/>
            </a:ln>
            <a:effectLst/>
          </p:spPr>
          <p:txBody>
            <a:bodyPr lIns="92075" tIns="46038" rIns="92075" bIns="46038">
              <a:spAutoFit/>
            </a:bodyPr>
            <a:lstStyle/>
            <a:p>
              <a:pPr eaLnBrk="0" fontAlgn="base" hangingPunct="0">
                <a:lnSpc>
                  <a:spcPct val="90000"/>
                </a:lnSpc>
                <a:spcBef>
                  <a:spcPct val="50000"/>
                </a:spcBef>
                <a:spcAft>
                  <a:spcPct val="0"/>
                </a:spcAft>
                <a:defRPr/>
              </a:pPr>
              <a:r>
                <a:rPr lang="en-US" b="1" dirty="0">
                  <a:solidFill>
                    <a:srgbClr val="0000FF"/>
                  </a:solidFill>
                  <a:effectLst>
                    <a:outerShdw blurRad="38100" dist="38100" dir="2700000" algn="tl">
                      <a:srgbClr val="000000"/>
                    </a:outerShdw>
                  </a:effectLst>
                  <a:latin typeface="Book Antiqua" pitchFamily="18" charset="0"/>
                </a:rPr>
                <a:t>    </a:t>
              </a:r>
              <a:r>
                <a:rPr lang="en-US" b="1" dirty="0">
                  <a:solidFill>
                    <a:srgbClr val="9BBB59">
                      <a:lumMod val="40000"/>
                      <a:lumOff val="60000"/>
                    </a:srgbClr>
                  </a:solidFill>
                  <a:effectLst>
                    <a:outerShdw blurRad="38100" dist="38100" dir="2700000" algn="tl">
                      <a:srgbClr val="000000"/>
                    </a:outerShdw>
                  </a:effectLst>
                  <a:latin typeface="Book Antiqua" pitchFamily="18" charset="0"/>
                </a:rPr>
                <a:t>Phase II</a:t>
              </a:r>
            </a:p>
            <a:p>
              <a:pPr eaLnBrk="0" fontAlgn="base" hangingPunct="0">
                <a:lnSpc>
                  <a:spcPct val="90000"/>
                </a:lnSpc>
                <a:spcBef>
                  <a:spcPct val="50000"/>
                </a:spcBef>
                <a:spcAft>
                  <a:spcPct val="0"/>
                </a:spcAft>
                <a:defRPr/>
              </a:pPr>
              <a:r>
                <a:rPr lang="en-US" b="1" dirty="0">
                  <a:solidFill>
                    <a:srgbClr val="9BBB59">
                      <a:lumMod val="40000"/>
                      <a:lumOff val="60000"/>
                    </a:srgbClr>
                  </a:solidFill>
                  <a:effectLst>
                    <a:outerShdw blurRad="38100" dist="38100" dir="2700000" algn="tl">
                      <a:srgbClr val="000000"/>
                    </a:outerShdw>
                  </a:effectLst>
                  <a:latin typeface="Book Antiqua" pitchFamily="18" charset="0"/>
                </a:rPr>
                <a:t>    </a:t>
              </a:r>
              <a:r>
                <a:rPr lang="en-US" sz="1600" b="1" dirty="0">
                  <a:solidFill>
                    <a:srgbClr val="9BBB59">
                      <a:lumMod val="40000"/>
                      <a:lumOff val="60000"/>
                    </a:srgbClr>
                  </a:solidFill>
                  <a:effectLst>
                    <a:outerShdw blurRad="38100" dist="38100" dir="2700000" algn="tl">
                      <a:srgbClr val="000000"/>
                    </a:outerShdw>
                  </a:effectLst>
                  <a:latin typeface="Book Antiqua" pitchFamily="18" charset="0"/>
                </a:rPr>
                <a:t>Development</a:t>
              </a:r>
            </a:p>
          </p:txBody>
        </p:sp>
      </p:grpSp>
      <p:sp>
        <p:nvSpPr>
          <p:cNvPr id="9221" name="Line 37"/>
          <p:cNvSpPr>
            <a:spLocks noChangeShapeType="1"/>
          </p:cNvSpPr>
          <p:nvPr/>
        </p:nvSpPr>
        <p:spPr bwMode="auto">
          <a:xfrm>
            <a:off x="2724150" y="1809750"/>
            <a:ext cx="0" cy="3181350"/>
          </a:xfrm>
          <a:prstGeom prst="line">
            <a:avLst/>
          </a:prstGeom>
          <a:noFill/>
          <a:ln w="9525">
            <a:no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9222" name="Line 38"/>
          <p:cNvSpPr>
            <a:spLocks noChangeShapeType="1"/>
          </p:cNvSpPr>
          <p:nvPr/>
        </p:nvSpPr>
        <p:spPr bwMode="auto">
          <a:xfrm>
            <a:off x="3124200" y="2362200"/>
            <a:ext cx="0" cy="257175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9223" name="Line 39"/>
          <p:cNvSpPr>
            <a:spLocks noChangeShapeType="1"/>
          </p:cNvSpPr>
          <p:nvPr/>
        </p:nvSpPr>
        <p:spPr bwMode="auto">
          <a:xfrm>
            <a:off x="3124200" y="4972050"/>
            <a:ext cx="7239000" cy="38100"/>
          </a:xfrm>
          <a:prstGeom prst="line">
            <a:avLst/>
          </a:prstGeom>
          <a:noFill/>
          <a:ln w="9525">
            <a:no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9224" name="Line 40"/>
          <p:cNvSpPr>
            <a:spLocks noChangeShapeType="1"/>
          </p:cNvSpPr>
          <p:nvPr/>
        </p:nvSpPr>
        <p:spPr bwMode="auto">
          <a:xfrm>
            <a:off x="3124200" y="4953000"/>
            <a:ext cx="6343650" cy="0"/>
          </a:xfrm>
          <a:prstGeom prst="line">
            <a:avLst/>
          </a:prstGeom>
          <a:noFill/>
          <a:ln w="2857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9225" name="Line 41"/>
          <p:cNvSpPr>
            <a:spLocks noChangeShapeType="1"/>
          </p:cNvSpPr>
          <p:nvPr/>
        </p:nvSpPr>
        <p:spPr bwMode="auto">
          <a:xfrm flipH="1">
            <a:off x="4152900" y="3352800"/>
            <a:ext cx="0" cy="16002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9226" name="Line 42"/>
          <p:cNvSpPr>
            <a:spLocks noChangeShapeType="1"/>
          </p:cNvSpPr>
          <p:nvPr/>
        </p:nvSpPr>
        <p:spPr bwMode="auto">
          <a:xfrm flipH="1">
            <a:off x="5707063" y="2438400"/>
            <a:ext cx="0" cy="249555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9227" name="Line 43"/>
          <p:cNvSpPr>
            <a:spLocks noChangeShapeType="1"/>
          </p:cNvSpPr>
          <p:nvPr/>
        </p:nvSpPr>
        <p:spPr bwMode="auto">
          <a:xfrm flipH="1">
            <a:off x="6838950" y="2362200"/>
            <a:ext cx="0" cy="2560638"/>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9228" name="Line 46"/>
          <p:cNvSpPr>
            <a:spLocks noChangeShapeType="1"/>
          </p:cNvSpPr>
          <p:nvPr/>
        </p:nvSpPr>
        <p:spPr bwMode="auto">
          <a:xfrm>
            <a:off x="7993063" y="2895600"/>
            <a:ext cx="0" cy="20574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white"/>
              </a:solidFill>
              <a:latin typeface="Arial" charset="0"/>
            </a:endParaRPr>
          </a:p>
        </p:txBody>
      </p:sp>
      <p:sp>
        <p:nvSpPr>
          <p:cNvPr id="120883" name="Rectangle 51"/>
          <p:cNvSpPr>
            <a:spLocks noChangeArrowheads="1"/>
          </p:cNvSpPr>
          <p:nvPr/>
        </p:nvSpPr>
        <p:spPr bwMode="auto">
          <a:xfrm>
            <a:off x="8039101" y="4351339"/>
            <a:ext cx="1038225" cy="369887"/>
          </a:xfrm>
          <a:prstGeom prst="rect">
            <a:avLst/>
          </a:prstGeom>
          <a:noFill/>
          <a:ln w="9525">
            <a:noFill/>
            <a:miter lim="800000"/>
            <a:headEnd/>
            <a:tailEnd/>
          </a:ln>
          <a:effectLst/>
        </p:spPr>
        <p:txBody>
          <a:bodyPr wrap="none">
            <a:spAutoFit/>
          </a:bodyPr>
          <a:lstStyle/>
          <a:p>
            <a:pPr fontAlgn="base">
              <a:spcBef>
                <a:spcPct val="20000"/>
              </a:spcBef>
              <a:spcAft>
                <a:spcPct val="0"/>
              </a:spcAft>
              <a:buSzPct val="85000"/>
              <a:defRPr/>
            </a:pPr>
            <a:r>
              <a:rPr lang="en-US" b="1" dirty="0">
                <a:solidFill>
                  <a:srgbClr val="FF0000"/>
                </a:solidFill>
                <a:effectLst>
                  <a:outerShdw blurRad="38100" dist="38100" dir="2700000" algn="tl">
                    <a:srgbClr val="000000"/>
                  </a:outerShdw>
                </a:effectLst>
                <a:latin typeface="Book Antiqua" pitchFamily="18" charset="0"/>
              </a:rPr>
              <a:t>Phase V</a:t>
            </a:r>
          </a:p>
        </p:txBody>
      </p:sp>
      <p:sp>
        <p:nvSpPr>
          <p:cNvPr id="120884" name="Rectangle 52"/>
          <p:cNvSpPr>
            <a:spLocks noChangeArrowheads="1"/>
          </p:cNvSpPr>
          <p:nvPr/>
        </p:nvSpPr>
        <p:spPr bwMode="auto">
          <a:xfrm>
            <a:off x="9496426" y="3135314"/>
            <a:ext cx="1095375" cy="369887"/>
          </a:xfrm>
          <a:prstGeom prst="rect">
            <a:avLst/>
          </a:prstGeom>
          <a:noFill/>
          <a:ln w="9525">
            <a:noFill/>
            <a:miter lim="800000"/>
            <a:headEnd/>
            <a:tailEnd/>
          </a:ln>
          <a:effectLst/>
        </p:spPr>
        <p:txBody>
          <a:bodyPr wrap="none">
            <a:spAutoFit/>
          </a:bodyPr>
          <a:lstStyle/>
          <a:p>
            <a:pPr fontAlgn="base">
              <a:spcBef>
                <a:spcPct val="20000"/>
              </a:spcBef>
              <a:spcAft>
                <a:spcPct val="0"/>
              </a:spcAft>
              <a:buSzPct val="85000"/>
              <a:defRPr/>
            </a:pPr>
            <a:r>
              <a:rPr lang="en-US" b="1" dirty="0">
                <a:solidFill>
                  <a:prstClr val="white"/>
                </a:solidFill>
                <a:effectLst>
                  <a:outerShdw blurRad="38100" dist="38100" dir="2700000" algn="tl">
                    <a:srgbClr val="000000"/>
                  </a:outerShdw>
                </a:effectLst>
                <a:latin typeface="Book Antiqua" pitchFamily="18" charset="0"/>
              </a:rPr>
              <a:t>Stability</a:t>
            </a:r>
          </a:p>
        </p:txBody>
      </p:sp>
      <p:sp>
        <p:nvSpPr>
          <p:cNvPr id="9231" name="Line 53"/>
          <p:cNvSpPr>
            <a:spLocks noChangeShapeType="1"/>
          </p:cNvSpPr>
          <p:nvPr/>
        </p:nvSpPr>
        <p:spPr bwMode="auto">
          <a:xfrm>
            <a:off x="4362450" y="5238750"/>
            <a:ext cx="4476750" cy="0"/>
          </a:xfrm>
          <a:prstGeom prst="line">
            <a:avLst/>
          </a:prstGeom>
          <a:noFill/>
          <a:ln w="57150">
            <a:solidFill>
              <a:srgbClr val="FFFF00"/>
            </a:solidFill>
            <a:round/>
            <a:headEnd/>
            <a:tailEnd type="arrow" w="med" len="med"/>
          </a:ln>
        </p:spPr>
        <p:txBody>
          <a:bodyPr/>
          <a:lstStyle/>
          <a:p>
            <a:pPr fontAlgn="base">
              <a:spcBef>
                <a:spcPct val="0"/>
              </a:spcBef>
              <a:spcAft>
                <a:spcPct val="0"/>
              </a:spcAft>
            </a:pPr>
            <a:endParaRPr lang="en-US">
              <a:solidFill>
                <a:prstClr val="white"/>
              </a:solidFill>
              <a:latin typeface="Arial" charset="0"/>
            </a:endParaRPr>
          </a:p>
        </p:txBody>
      </p:sp>
      <p:sp>
        <p:nvSpPr>
          <p:cNvPr id="120886" name="Rectangle 54"/>
          <p:cNvSpPr>
            <a:spLocks noChangeArrowheads="1"/>
          </p:cNvSpPr>
          <p:nvPr/>
        </p:nvSpPr>
        <p:spPr bwMode="auto">
          <a:xfrm>
            <a:off x="5916613" y="5502275"/>
            <a:ext cx="2398712" cy="998538"/>
          </a:xfrm>
          <a:prstGeom prst="rect">
            <a:avLst/>
          </a:prstGeom>
          <a:noFill/>
          <a:ln w="9525">
            <a:noFill/>
            <a:miter lim="800000"/>
            <a:headEnd/>
            <a:tailEnd/>
          </a:ln>
          <a:effectLst/>
        </p:spPr>
        <p:txBody>
          <a:bodyPr wrap="none">
            <a:spAutoFit/>
          </a:bodyPr>
          <a:lstStyle/>
          <a:p>
            <a:pPr eaLnBrk="0" fontAlgn="base" hangingPunct="0">
              <a:lnSpc>
                <a:spcPct val="90000"/>
              </a:lnSpc>
              <a:spcBef>
                <a:spcPct val="50000"/>
              </a:spcBef>
              <a:spcAft>
                <a:spcPct val="0"/>
              </a:spcAft>
              <a:defRPr/>
            </a:pPr>
            <a:r>
              <a:rPr lang="en-US" sz="1600" b="1" dirty="0">
                <a:solidFill>
                  <a:srgbClr val="FFFF00"/>
                </a:solidFill>
                <a:effectLst>
                  <a:outerShdw blurRad="38100" dist="38100" dir="2700000" algn="tl">
                    <a:srgbClr val="000000"/>
                  </a:outerShdw>
                </a:effectLst>
                <a:latin typeface="Book Antiqua" pitchFamily="18" charset="0"/>
              </a:rPr>
              <a:t>TIME</a:t>
            </a:r>
          </a:p>
          <a:p>
            <a:pPr eaLnBrk="0" fontAlgn="base" hangingPunct="0">
              <a:lnSpc>
                <a:spcPct val="90000"/>
              </a:lnSpc>
              <a:spcBef>
                <a:spcPct val="50000"/>
              </a:spcBef>
              <a:spcAft>
                <a:spcPct val="0"/>
              </a:spcAft>
              <a:defRPr/>
            </a:pPr>
            <a:endParaRPr lang="en-US" sz="1600" b="1" dirty="0">
              <a:solidFill>
                <a:srgbClr val="FFFF00"/>
              </a:solidFill>
              <a:effectLst>
                <a:outerShdw blurRad="38100" dist="38100" dir="2700000" algn="tl">
                  <a:srgbClr val="000000"/>
                </a:outerShdw>
              </a:effectLst>
              <a:latin typeface="Book Antiqua" pitchFamily="18" charset="0"/>
            </a:endParaRPr>
          </a:p>
          <a:p>
            <a:pPr eaLnBrk="0" fontAlgn="base" hangingPunct="0">
              <a:lnSpc>
                <a:spcPct val="90000"/>
              </a:lnSpc>
              <a:spcBef>
                <a:spcPct val="50000"/>
              </a:spcBef>
              <a:spcAft>
                <a:spcPct val="0"/>
              </a:spcAft>
              <a:defRPr/>
            </a:pPr>
            <a:r>
              <a:rPr lang="en-US" sz="1600" b="1" dirty="0">
                <a:solidFill>
                  <a:prstClr val="white"/>
                </a:solidFill>
                <a:effectLst>
                  <a:outerShdw blurRad="38100" dist="38100" dir="2700000" algn="tl">
                    <a:srgbClr val="000000"/>
                  </a:outerShdw>
                </a:effectLst>
                <a:latin typeface="Book Antiqua" pitchFamily="18" charset="0"/>
              </a:rPr>
              <a:t>                     </a:t>
            </a:r>
            <a:r>
              <a:rPr lang="en-US" sz="1400" b="1" dirty="0">
                <a:solidFill>
                  <a:srgbClr val="FFFF00"/>
                </a:solidFill>
                <a:effectLst>
                  <a:outerShdw blurRad="38100" dist="38100" dir="2700000" algn="tl">
                    <a:srgbClr val="000000"/>
                  </a:outerShdw>
                </a:effectLst>
                <a:latin typeface="Book Antiqua" pitchFamily="18" charset="0"/>
              </a:rPr>
              <a:t>Darling (1994)</a:t>
            </a:r>
          </a:p>
        </p:txBody>
      </p:sp>
      <p:sp>
        <p:nvSpPr>
          <p:cNvPr id="120887" name="Rectangle 55"/>
          <p:cNvSpPr>
            <a:spLocks noChangeArrowheads="1"/>
          </p:cNvSpPr>
          <p:nvPr/>
        </p:nvSpPr>
        <p:spPr bwMode="auto">
          <a:xfrm>
            <a:off x="8690143" y="1368765"/>
            <a:ext cx="1835150" cy="400050"/>
          </a:xfrm>
          <a:prstGeom prst="rect">
            <a:avLst/>
          </a:prstGeom>
          <a:noFill/>
          <a:ln w="9525">
            <a:noFill/>
            <a:miter lim="800000"/>
            <a:headEnd/>
            <a:tailEnd/>
          </a:ln>
          <a:effectLst/>
        </p:spPr>
        <p:txBody>
          <a:bodyPr wrap="none">
            <a:spAutoFit/>
          </a:bodyPr>
          <a:lstStyle/>
          <a:p>
            <a:pPr fontAlgn="base">
              <a:spcBef>
                <a:spcPct val="20000"/>
              </a:spcBef>
              <a:spcAft>
                <a:spcPct val="0"/>
              </a:spcAft>
              <a:buSzPct val="85000"/>
              <a:defRPr/>
            </a:pPr>
            <a:r>
              <a:rPr lang="en-US" sz="2000" b="1" dirty="0">
                <a:solidFill>
                  <a:prstClr val="white"/>
                </a:solidFill>
                <a:effectLst>
                  <a:outerShdw blurRad="38100" dist="38100" dir="2700000" algn="tl">
                    <a:srgbClr val="000000"/>
                  </a:outerShdw>
                </a:effectLst>
                <a:latin typeface="Book Antiqua" pitchFamily="18" charset="0"/>
              </a:rPr>
              <a:t>Revitalization</a:t>
            </a:r>
          </a:p>
        </p:txBody>
      </p:sp>
      <p:sp>
        <p:nvSpPr>
          <p:cNvPr id="120888" name="Rectangle 56"/>
          <p:cNvSpPr>
            <a:spLocks noChangeArrowheads="1"/>
          </p:cNvSpPr>
          <p:nvPr/>
        </p:nvSpPr>
        <p:spPr bwMode="auto">
          <a:xfrm>
            <a:off x="3124200" y="2667001"/>
            <a:ext cx="1066800" cy="646113"/>
          </a:xfrm>
          <a:prstGeom prst="rect">
            <a:avLst/>
          </a:prstGeom>
          <a:noFill/>
          <a:ln w="9525">
            <a:noFill/>
            <a:miter lim="800000"/>
            <a:headEnd/>
            <a:tailEnd/>
          </a:ln>
          <a:effectLst/>
        </p:spPr>
        <p:txBody>
          <a:bodyPr>
            <a:spAutoFit/>
          </a:bodyPr>
          <a:lstStyle/>
          <a:p>
            <a:pPr eaLnBrk="0" fontAlgn="base" hangingPunct="0">
              <a:spcAft>
                <a:spcPct val="0"/>
              </a:spcAft>
              <a:defRPr/>
            </a:pPr>
            <a:r>
              <a:rPr lang="en-US" b="1" dirty="0">
                <a:solidFill>
                  <a:srgbClr val="9BBB59">
                    <a:lumMod val="40000"/>
                    <a:lumOff val="60000"/>
                  </a:srgbClr>
                </a:solidFill>
                <a:effectLst>
                  <a:outerShdw blurRad="38100" dist="38100" dir="2700000" algn="tl">
                    <a:srgbClr val="000000"/>
                  </a:outerShdw>
                </a:effectLst>
                <a:latin typeface="Book Antiqua" pitchFamily="18" charset="0"/>
              </a:rPr>
              <a:t>Phase I</a:t>
            </a:r>
          </a:p>
          <a:p>
            <a:pPr eaLnBrk="0" fontAlgn="base" hangingPunct="0">
              <a:spcAft>
                <a:spcPct val="0"/>
              </a:spcAft>
              <a:defRPr/>
            </a:pPr>
            <a:r>
              <a:rPr lang="en-US" b="1" dirty="0">
                <a:solidFill>
                  <a:srgbClr val="9BBB59">
                    <a:lumMod val="40000"/>
                    <a:lumOff val="60000"/>
                  </a:srgbClr>
                </a:solidFill>
                <a:effectLst>
                  <a:outerShdw blurRad="38100" dist="38100" dir="2700000" algn="tl">
                    <a:srgbClr val="000000"/>
                  </a:outerShdw>
                </a:effectLst>
                <a:latin typeface="Book Antiqua" pitchFamily="18" charset="0"/>
              </a:rPr>
              <a:t>Growth</a:t>
            </a:r>
          </a:p>
        </p:txBody>
      </p:sp>
      <p:sp>
        <p:nvSpPr>
          <p:cNvPr id="120879" name="Rectangle 47"/>
          <p:cNvSpPr>
            <a:spLocks noChangeArrowheads="1"/>
          </p:cNvSpPr>
          <p:nvPr/>
        </p:nvSpPr>
        <p:spPr bwMode="auto">
          <a:xfrm>
            <a:off x="9525000" y="5486400"/>
            <a:ext cx="1143000" cy="369888"/>
          </a:xfrm>
          <a:prstGeom prst="rect">
            <a:avLst/>
          </a:prstGeom>
          <a:noFill/>
          <a:ln w="9525">
            <a:noFill/>
            <a:miter lim="800000"/>
            <a:headEnd/>
            <a:tailEnd/>
          </a:ln>
          <a:effectLst/>
        </p:spPr>
        <p:txBody>
          <a:bodyPr>
            <a:spAutoFit/>
          </a:bodyPr>
          <a:lstStyle/>
          <a:p>
            <a:pPr fontAlgn="base">
              <a:spcBef>
                <a:spcPct val="20000"/>
              </a:spcBef>
              <a:spcAft>
                <a:spcPct val="0"/>
              </a:spcAft>
              <a:buSzPct val="85000"/>
              <a:defRPr/>
            </a:pPr>
            <a:r>
              <a:rPr lang="en-US" b="1" dirty="0">
                <a:solidFill>
                  <a:prstClr val="white"/>
                </a:solidFill>
                <a:effectLst>
                  <a:outerShdw blurRad="38100" dist="38100" dir="2700000" algn="tl">
                    <a:srgbClr val="000000"/>
                  </a:outerShdw>
                </a:effectLst>
                <a:latin typeface="Book Antiqua" pitchFamily="18" charset="0"/>
              </a:rPr>
              <a:t>Decline</a:t>
            </a:r>
          </a:p>
        </p:txBody>
      </p:sp>
      <p:cxnSp>
        <p:nvCxnSpPr>
          <p:cNvPr id="60" name="Straight Arrow Connector 59"/>
          <p:cNvCxnSpPr/>
          <p:nvPr/>
        </p:nvCxnSpPr>
        <p:spPr>
          <a:xfrm rot="5400000" flipH="1" flipV="1">
            <a:off x="1114426" y="3765551"/>
            <a:ext cx="2651125" cy="0"/>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2" name="Freeform 61"/>
          <p:cNvSpPr/>
          <p:nvPr/>
        </p:nvSpPr>
        <p:spPr>
          <a:xfrm>
            <a:off x="3135314" y="2247900"/>
            <a:ext cx="6161087" cy="2705100"/>
          </a:xfrm>
          <a:custGeom>
            <a:avLst/>
            <a:gdLst>
              <a:gd name="connsiteX0" fmla="*/ 0 w 6200018"/>
              <a:gd name="connsiteY0" fmla="*/ 2716590 h 2815771"/>
              <a:gd name="connsiteX1" fmla="*/ 1059543 w 6200018"/>
              <a:gd name="connsiteY1" fmla="*/ 1032933 h 2815771"/>
              <a:gd name="connsiteX2" fmla="*/ 2685143 w 6200018"/>
              <a:gd name="connsiteY2" fmla="*/ 118533 h 2815771"/>
              <a:gd name="connsiteX3" fmla="*/ 4412343 w 6200018"/>
              <a:gd name="connsiteY3" fmla="*/ 321733 h 2815771"/>
              <a:gd name="connsiteX4" fmla="*/ 5442857 w 6200018"/>
              <a:gd name="connsiteY4" fmla="*/ 1250647 h 2815771"/>
              <a:gd name="connsiteX5" fmla="*/ 6081485 w 6200018"/>
              <a:gd name="connsiteY5" fmla="*/ 2571447 h 2815771"/>
              <a:gd name="connsiteX6" fmla="*/ 6154057 w 6200018"/>
              <a:gd name="connsiteY6" fmla="*/ 2716590 h 281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0018" h="2815771">
                <a:moveTo>
                  <a:pt x="0" y="2716590"/>
                </a:moveTo>
                <a:cubicBezTo>
                  <a:pt x="306009" y="2091266"/>
                  <a:pt x="612019" y="1465942"/>
                  <a:pt x="1059543" y="1032933"/>
                </a:cubicBezTo>
                <a:cubicBezTo>
                  <a:pt x="1507067" y="599924"/>
                  <a:pt x="2126343" y="237066"/>
                  <a:pt x="2685143" y="118533"/>
                </a:cubicBezTo>
                <a:cubicBezTo>
                  <a:pt x="3243943" y="0"/>
                  <a:pt x="3952724" y="133047"/>
                  <a:pt x="4412343" y="321733"/>
                </a:cubicBezTo>
                <a:cubicBezTo>
                  <a:pt x="4871962" y="510419"/>
                  <a:pt x="5164667" y="875695"/>
                  <a:pt x="5442857" y="1250647"/>
                </a:cubicBezTo>
                <a:cubicBezTo>
                  <a:pt x="5721047" y="1625599"/>
                  <a:pt x="5962952" y="2327123"/>
                  <a:pt x="6081485" y="2571447"/>
                </a:cubicBezTo>
                <a:cubicBezTo>
                  <a:pt x="6200018" y="2815771"/>
                  <a:pt x="6177037" y="2766180"/>
                  <a:pt x="6154057" y="2716590"/>
                </a:cubicBezTo>
              </a:path>
            </a:pathLst>
          </a:custGeom>
          <a:ln w="5715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white"/>
              </a:solidFill>
              <a:latin typeface="Book Antiqua"/>
            </a:endParaRPr>
          </a:p>
        </p:txBody>
      </p:sp>
      <p:sp>
        <p:nvSpPr>
          <p:cNvPr id="120877" name="Rectangle 45"/>
          <p:cNvSpPr>
            <a:spLocks noChangeArrowheads="1"/>
          </p:cNvSpPr>
          <p:nvPr/>
        </p:nvSpPr>
        <p:spPr bwMode="auto">
          <a:xfrm>
            <a:off x="6324600" y="3276600"/>
            <a:ext cx="2133600" cy="1117600"/>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defRPr/>
            </a:pPr>
            <a:r>
              <a:rPr lang="en-US" b="1" dirty="0">
                <a:solidFill>
                  <a:srgbClr val="FF9900"/>
                </a:solidFill>
                <a:effectLst>
                  <a:outerShdw blurRad="38100" dist="38100" dir="2700000" algn="tl">
                    <a:srgbClr val="000000"/>
                  </a:outerShdw>
                </a:effectLst>
                <a:latin typeface="Book Antiqua" pitchFamily="18" charset="0"/>
              </a:rPr>
              <a:t>Phase</a:t>
            </a:r>
          </a:p>
          <a:p>
            <a:pPr algn="ctr" eaLnBrk="0" fontAlgn="base" hangingPunct="0">
              <a:lnSpc>
                <a:spcPct val="90000"/>
              </a:lnSpc>
              <a:spcBef>
                <a:spcPct val="50000"/>
              </a:spcBef>
              <a:spcAft>
                <a:spcPct val="0"/>
              </a:spcAft>
              <a:defRPr/>
            </a:pPr>
            <a:r>
              <a:rPr lang="en-US" b="1" dirty="0">
                <a:solidFill>
                  <a:srgbClr val="FF9900"/>
                </a:solidFill>
                <a:effectLst>
                  <a:outerShdw blurRad="38100" dist="38100" dir="2700000" algn="tl">
                    <a:srgbClr val="000000"/>
                  </a:outerShdw>
                </a:effectLst>
                <a:latin typeface="Book Antiqua" pitchFamily="18" charset="0"/>
              </a:rPr>
              <a:t>IV</a:t>
            </a:r>
          </a:p>
          <a:p>
            <a:pPr algn="ctr" eaLnBrk="0" fontAlgn="base" hangingPunct="0">
              <a:lnSpc>
                <a:spcPct val="90000"/>
              </a:lnSpc>
              <a:spcBef>
                <a:spcPct val="50000"/>
              </a:spcBef>
              <a:spcAft>
                <a:spcPct val="0"/>
              </a:spcAft>
              <a:defRPr/>
            </a:pPr>
            <a:r>
              <a:rPr lang="en-US" b="1" dirty="0">
                <a:solidFill>
                  <a:srgbClr val="FF9900"/>
                </a:solidFill>
                <a:effectLst>
                  <a:outerShdw blurRad="38100" dist="38100" dir="2700000" algn="tl">
                    <a:srgbClr val="000000"/>
                  </a:outerShdw>
                </a:effectLst>
                <a:latin typeface="Book Antiqua" pitchFamily="18" charset="0"/>
              </a:rPr>
              <a:t>Retrenchment</a:t>
            </a:r>
          </a:p>
        </p:txBody>
      </p:sp>
      <p:sp>
        <p:nvSpPr>
          <p:cNvPr id="120876" name="Rectangle 44"/>
          <p:cNvSpPr>
            <a:spLocks noChangeArrowheads="1"/>
          </p:cNvSpPr>
          <p:nvPr/>
        </p:nvSpPr>
        <p:spPr bwMode="auto">
          <a:xfrm>
            <a:off x="5334000" y="2514600"/>
            <a:ext cx="1905000" cy="1117600"/>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defRPr/>
            </a:pPr>
            <a:r>
              <a:rPr lang="en-US" b="1" dirty="0">
                <a:solidFill>
                  <a:srgbClr val="9BBB59">
                    <a:lumMod val="40000"/>
                    <a:lumOff val="60000"/>
                  </a:srgbClr>
                </a:solidFill>
                <a:effectLst>
                  <a:outerShdw blurRad="38100" dist="38100" dir="2700000" algn="tl">
                    <a:srgbClr val="000000"/>
                  </a:outerShdw>
                </a:effectLst>
                <a:latin typeface="Book Antiqua" pitchFamily="18" charset="0"/>
              </a:rPr>
              <a:t>Phase</a:t>
            </a:r>
          </a:p>
          <a:p>
            <a:pPr algn="ctr" eaLnBrk="0" fontAlgn="base" hangingPunct="0">
              <a:lnSpc>
                <a:spcPct val="90000"/>
              </a:lnSpc>
              <a:spcBef>
                <a:spcPct val="50000"/>
              </a:spcBef>
              <a:spcAft>
                <a:spcPct val="0"/>
              </a:spcAft>
              <a:defRPr/>
            </a:pPr>
            <a:r>
              <a:rPr lang="en-US" b="1" dirty="0">
                <a:solidFill>
                  <a:srgbClr val="9BBB59">
                    <a:lumMod val="40000"/>
                    <a:lumOff val="60000"/>
                  </a:srgbClr>
                </a:solidFill>
                <a:effectLst>
                  <a:outerShdw blurRad="38100" dist="38100" dir="2700000" algn="tl">
                    <a:srgbClr val="000000"/>
                  </a:outerShdw>
                </a:effectLst>
                <a:latin typeface="Book Antiqua" pitchFamily="18" charset="0"/>
              </a:rPr>
              <a:t>III</a:t>
            </a:r>
          </a:p>
          <a:p>
            <a:pPr algn="ctr" eaLnBrk="0" fontAlgn="base" hangingPunct="0">
              <a:lnSpc>
                <a:spcPct val="90000"/>
              </a:lnSpc>
              <a:spcBef>
                <a:spcPct val="50000"/>
              </a:spcBef>
              <a:spcAft>
                <a:spcPct val="0"/>
              </a:spcAft>
              <a:defRPr/>
            </a:pPr>
            <a:r>
              <a:rPr lang="en-US" b="1" dirty="0">
                <a:solidFill>
                  <a:srgbClr val="9BBB59">
                    <a:lumMod val="40000"/>
                    <a:lumOff val="60000"/>
                  </a:srgbClr>
                </a:solidFill>
                <a:effectLst>
                  <a:outerShdw blurRad="38100" dist="38100" dir="2700000" algn="tl">
                    <a:srgbClr val="000000"/>
                  </a:outerShdw>
                </a:effectLst>
                <a:latin typeface="Book Antiqua" pitchFamily="18" charset="0"/>
              </a:rPr>
              <a:t>Stagnation</a:t>
            </a:r>
          </a:p>
        </p:txBody>
      </p:sp>
      <p:sp>
        <p:nvSpPr>
          <p:cNvPr id="9240" name="Arc 48"/>
          <p:cNvSpPr>
            <a:spLocks/>
          </p:cNvSpPr>
          <p:nvPr/>
        </p:nvSpPr>
        <p:spPr bwMode="auto">
          <a:xfrm flipV="1">
            <a:off x="8001000" y="1676400"/>
            <a:ext cx="1657350" cy="12001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FF00"/>
            </a:solidFill>
            <a:round/>
            <a:headEnd/>
            <a:tailEnd type="arrow" w="med" len="me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9241" name="Arc 49"/>
          <p:cNvSpPr>
            <a:spLocks/>
          </p:cNvSpPr>
          <p:nvPr/>
        </p:nvSpPr>
        <p:spPr bwMode="auto">
          <a:xfrm flipV="1">
            <a:off x="8077200" y="2438401"/>
            <a:ext cx="1919288" cy="474663"/>
          </a:xfrm>
          <a:custGeom>
            <a:avLst/>
            <a:gdLst>
              <a:gd name="T0" fmla="*/ 0 w 19596"/>
              <a:gd name="T1" fmla="*/ 0 h 21600"/>
              <a:gd name="T2" fmla="*/ 2147483647 w 19596"/>
              <a:gd name="T3" fmla="*/ 2147483647 h 21600"/>
              <a:gd name="T4" fmla="*/ 0 w 19596"/>
              <a:gd name="T5" fmla="*/ 2147483647 h 21600"/>
              <a:gd name="T6" fmla="*/ 0 60000 65536"/>
              <a:gd name="T7" fmla="*/ 0 60000 65536"/>
              <a:gd name="T8" fmla="*/ 0 60000 65536"/>
              <a:gd name="T9" fmla="*/ 0 w 19596"/>
              <a:gd name="T10" fmla="*/ 0 h 21600"/>
              <a:gd name="T11" fmla="*/ 19596 w 19596"/>
              <a:gd name="T12" fmla="*/ 21600 h 21600"/>
            </a:gdLst>
            <a:ahLst/>
            <a:cxnLst>
              <a:cxn ang="T6">
                <a:pos x="T0" y="T1"/>
              </a:cxn>
              <a:cxn ang="T7">
                <a:pos x="T2" y="T3"/>
              </a:cxn>
              <a:cxn ang="T8">
                <a:pos x="T4" y="T5"/>
              </a:cxn>
            </a:cxnLst>
            <a:rect l="T9" t="T10" r="T11" b="T12"/>
            <a:pathLst>
              <a:path w="19596" h="21600" fill="none" extrusionOk="0">
                <a:moveTo>
                  <a:pt x="-1" y="0"/>
                </a:moveTo>
                <a:cubicBezTo>
                  <a:pt x="8411" y="0"/>
                  <a:pt x="16057" y="4882"/>
                  <a:pt x="19596" y="12513"/>
                </a:cubicBezTo>
              </a:path>
              <a:path w="19596" h="21600" stroke="0" extrusionOk="0">
                <a:moveTo>
                  <a:pt x="-1" y="0"/>
                </a:moveTo>
                <a:cubicBezTo>
                  <a:pt x="8411" y="0"/>
                  <a:pt x="16057" y="4882"/>
                  <a:pt x="19596" y="12513"/>
                </a:cubicBezTo>
                <a:lnTo>
                  <a:pt x="0" y="21600"/>
                </a:lnTo>
                <a:lnTo>
                  <a:pt x="-1" y="0"/>
                </a:lnTo>
                <a:close/>
              </a:path>
            </a:pathLst>
          </a:custGeom>
          <a:noFill/>
          <a:ln w="38100">
            <a:solidFill>
              <a:srgbClr val="FFFF00"/>
            </a:solidFill>
            <a:round/>
            <a:headEnd/>
            <a:tailEnd type="arrow" w="med" len="med"/>
          </a:ln>
        </p:spPr>
        <p:txBody>
          <a:bodyPr wrap="none" anchor="ctr"/>
          <a:lstStyle/>
          <a:p>
            <a:pPr fontAlgn="base">
              <a:spcBef>
                <a:spcPct val="0"/>
              </a:spcBef>
              <a:spcAft>
                <a:spcPct val="0"/>
              </a:spcAft>
            </a:pPr>
            <a:endParaRPr lang="en-US">
              <a:solidFill>
                <a:prstClr val="white"/>
              </a:solidFill>
              <a:latin typeface="Arial" charset="0"/>
            </a:endParaRPr>
          </a:p>
        </p:txBody>
      </p:sp>
      <p:sp>
        <p:nvSpPr>
          <p:cNvPr id="9242" name="Arc 50"/>
          <p:cNvSpPr>
            <a:spLocks/>
          </p:cNvSpPr>
          <p:nvPr/>
        </p:nvSpPr>
        <p:spPr bwMode="auto">
          <a:xfrm>
            <a:off x="8153400" y="2895600"/>
            <a:ext cx="1905000" cy="21717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FF00"/>
            </a:solidFill>
            <a:round/>
            <a:headEnd/>
            <a:tailEnd type="arrow" w="med" len="med"/>
          </a:ln>
        </p:spPr>
        <p:txBody>
          <a:bodyPr wrap="none" anchor="ctr"/>
          <a:lstStyle/>
          <a:p>
            <a:pPr fontAlgn="base">
              <a:spcBef>
                <a:spcPct val="0"/>
              </a:spcBef>
              <a:spcAft>
                <a:spcPct val="0"/>
              </a:spcAft>
            </a:pPr>
            <a:endParaRPr lang="en-US">
              <a:solidFill>
                <a:prstClr val="white"/>
              </a:solidFill>
              <a:latin typeface="Arial" charset="0"/>
            </a:endParaRPr>
          </a:p>
        </p:txBody>
      </p:sp>
    </p:spTree>
    <p:extLst>
      <p:ext uri="{BB962C8B-B14F-4D97-AF65-F5344CB8AC3E}">
        <p14:creationId xmlns:p14="http://schemas.microsoft.com/office/powerpoint/2010/main" val="18156809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0834"/>
                                        </p:tgtEl>
                                        <p:attrNameLst>
                                          <p:attrName>style.visibility</p:attrName>
                                        </p:attrNameLst>
                                      </p:cBhvr>
                                      <p:to>
                                        <p:strVal val="visible"/>
                                      </p:to>
                                    </p:set>
                                    <p:animEffect transition="in" filter="dissolve">
                                      <p:cBhvr>
                                        <p:cTn id="7" dur="500"/>
                                        <p:tgtEl>
                                          <p:spTgt spid="120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3647"/>
            <a:ext cx="9144000" cy="1447800"/>
          </a:xfrm>
        </p:spPr>
        <p:txBody>
          <a:bodyPr>
            <a:noAutofit/>
          </a:bodyPr>
          <a:lstStyle/>
          <a:p>
            <a:pPr>
              <a:defRPr/>
            </a:pPr>
            <a:r>
              <a:rPr lang="en-US" sz="4000" dirty="0">
                <a:solidFill>
                  <a:schemeClr val="tx1"/>
                </a:solidFill>
                <a:cs typeface="Arial" pitchFamily="34" charset="0"/>
              </a:rPr>
              <a:t>Role of Proactive </a:t>
            </a:r>
            <a:br>
              <a:rPr lang="en-US" sz="4000" dirty="0">
                <a:solidFill>
                  <a:schemeClr val="tx1"/>
                </a:solidFill>
                <a:cs typeface="Arial" pitchFamily="34" charset="0"/>
              </a:rPr>
            </a:br>
            <a:r>
              <a:rPr lang="en-US" sz="4000" dirty="0">
                <a:solidFill>
                  <a:schemeClr val="tx1"/>
                </a:solidFill>
                <a:cs typeface="Arial" pitchFamily="34" charset="0"/>
              </a:rPr>
              <a:t>Visioning and Planning</a:t>
            </a:r>
          </a:p>
        </p:txBody>
      </p:sp>
      <p:sp>
        <p:nvSpPr>
          <p:cNvPr id="3" name="Content Placeholder 2"/>
          <p:cNvSpPr>
            <a:spLocks noGrp="1"/>
          </p:cNvSpPr>
          <p:nvPr>
            <p:ph idx="1"/>
          </p:nvPr>
        </p:nvSpPr>
        <p:spPr>
          <a:xfrm>
            <a:off x="1672442" y="1676400"/>
            <a:ext cx="9362562" cy="5029200"/>
          </a:xfrm>
        </p:spPr>
        <p:txBody>
          <a:bodyPr/>
          <a:lstStyle/>
          <a:p>
            <a:pPr>
              <a:spcAft>
                <a:spcPts val="600"/>
              </a:spcAft>
              <a:buFont typeface="Wingdings" panose="05000000000000000000" pitchFamily="2" charset="2"/>
              <a:buChar char="v"/>
              <a:defRPr/>
            </a:pPr>
            <a:r>
              <a:rPr lang="en-US" sz="2400" dirty="0">
                <a:latin typeface="+mj-lt"/>
                <a:cs typeface="Arial" pitchFamily="34" charset="0"/>
              </a:rPr>
              <a:t>Gather diverse set of community ideas and talents</a:t>
            </a:r>
          </a:p>
          <a:p>
            <a:pPr>
              <a:spcBef>
                <a:spcPts val="2400"/>
              </a:spcBef>
              <a:spcAft>
                <a:spcPts val="600"/>
              </a:spcAft>
              <a:buFont typeface="Wingdings" panose="05000000000000000000" pitchFamily="2" charset="2"/>
              <a:buChar char="v"/>
              <a:defRPr/>
            </a:pPr>
            <a:r>
              <a:rPr lang="en-US" sz="2400" dirty="0">
                <a:latin typeface="+mj-lt"/>
                <a:cs typeface="Arial" pitchFamily="34" charset="0"/>
              </a:rPr>
              <a:t>Explore innovative approaches</a:t>
            </a:r>
          </a:p>
          <a:p>
            <a:pPr>
              <a:spcBef>
                <a:spcPts val="2400"/>
              </a:spcBef>
              <a:spcAft>
                <a:spcPts val="600"/>
              </a:spcAft>
              <a:buFont typeface="Wingdings" panose="05000000000000000000" pitchFamily="2" charset="2"/>
              <a:buChar char="v"/>
              <a:defRPr/>
            </a:pPr>
            <a:r>
              <a:rPr lang="en-US" sz="2400" dirty="0">
                <a:latin typeface="+mj-lt"/>
                <a:cs typeface="Arial" pitchFamily="34" charset="0"/>
              </a:rPr>
              <a:t>Identify local &amp; external resources to implement solutions</a:t>
            </a:r>
          </a:p>
          <a:p>
            <a:pPr>
              <a:spcBef>
                <a:spcPts val="2400"/>
              </a:spcBef>
              <a:spcAft>
                <a:spcPts val="600"/>
              </a:spcAft>
              <a:buFont typeface="Wingdings" panose="05000000000000000000" pitchFamily="2" charset="2"/>
              <a:buChar char="v"/>
              <a:defRPr/>
            </a:pPr>
            <a:r>
              <a:rPr lang="en-US" sz="2400" dirty="0">
                <a:latin typeface="+mj-lt"/>
                <a:cs typeface="Arial" pitchFamily="34" charset="0"/>
              </a:rPr>
              <a:t>Develop local capacity for decision-making</a:t>
            </a:r>
          </a:p>
          <a:p>
            <a:pPr>
              <a:spcBef>
                <a:spcPts val="2400"/>
              </a:spcBef>
              <a:spcAft>
                <a:spcPts val="600"/>
              </a:spcAft>
              <a:buFont typeface="Wingdings" panose="05000000000000000000" pitchFamily="2" charset="2"/>
              <a:buChar char="v"/>
              <a:defRPr/>
            </a:pPr>
            <a:r>
              <a:rPr lang="en-US" sz="2400" dirty="0">
                <a:latin typeface="+mj-lt"/>
                <a:cs typeface="Arial" pitchFamily="34" charset="0"/>
              </a:rPr>
              <a:t>Build community consensus</a:t>
            </a:r>
          </a:p>
          <a:p>
            <a:pPr>
              <a:spcBef>
                <a:spcPts val="2400"/>
              </a:spcBef>
              <a:spcAft>
                <a:spcPts val="600"/>
              </a:spcAft>
              <a:buFont typeface="Wingdings" panose="05000000000000000000" pitchFamily="2" charset="2"/>
              <a:buChar char="v"/>
              <a:defRPr/>
            </a:pPr>
            <a:r>
              <a:rPr lang="en-US" sz="2400" dirty="0">
                <a:latin typeface="+mj-lt"/>
                <a:cs typeface="Arial" pitchFamily="34" charset="0"/>
              </a:rPr>
              <a:t>Set a course for the future</a:t>
            </a:r>
          </a:p>
          <a:p>
            <a:pPr>
              <a:spcBef>
                <a:spcPts val="2400"/>
              </a:spcBef>
              <a:spcAft>
                <a:spcPts val="600"/>
              </a:spcAft>
              <a:buFont typeface="Wingdings" panose="05000000000000000000" pitchFamily="2" charset="2"/>
              <a:buChar char="v"/>
              <a:defRPr/>
            </a:pPr>
            <a:r>
              <a:rPr lang="en-US" sz="2400" dirty="0">
                <a:latin typeface="+mj-lt"/>
                <a:cs typeface="Arial" pitchFamily="34" charset="0"/>
              </a:rPr>
              <a:t>Make vision a reality and achieve community goals</a:t>
            </a:r>
          </a:p>
          <a:p>
            <a:pPr>
              <a:spcAft>
                <a:spcPts val="600"/>
              </a:spcAft>
              <a:buNone/>
              <a:defRPr/>
            </a:pPr>
            <a:endParaRPr lang="en-US" sz="2400" dirty="0">
              <a:latin typeface="+mj-lt"/>
            </a:endParaRPr>
          </a:p>
          <a:p>
            <a:pPr>
              <a:buFont typeface="Wingdings 2" pitchFamily="18" charset="2"/>
              <a:buNone/>
              <a:defRPr/>
            </a:pPr>
            <a:endParaRPr lang="en-US" sz="2400" dirty="0">
              <a:latin typeface="+mj-lt"/>
            </a:endParaRPr>
          </a:p>
          <a:p>
            <a:pPr>
              <a:buFont typeface="Wingdings 2" pitchFamily="18" charset="2"/>
              <a:buNone/>
              <a:defRPr/>
            </a:pPr>
            <a:endParaRPr lang="en-US" sz="2400" dirty="0">
              <a:latin typeface="+mj-lt"/>
            </a:endParaRPr>
          </a:p>
        </p:txBody>
      </p:sp>
    </p:spTree>
    <p:custDataLst>
      <p:tags r:id="rId1"/>
    </p:custDataLst>
    <p:extLst>
      <p:ext uri="{BB962C8B-B14F-4D97-AF65-F5344CB8AC3E}">
        <p14:creationId xmlns:p14="http://schemas.microsoft.com/office/powerpoint/2010/main" val="4146286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8991600" cy="1219200"/>
          </a:xfrm>
        </p:spPr>
        <p:txBody>
          <a:bodyPr>
            <a:normAutofit/>
          </a:bodyPr>
          <a:lstStyle/>
          <a:p>
            <a:pPr>
              <a:defRPr/>
            </a:pPr>
            <a:r>
              <a:rPr lang="en-US" sz="4000" dirty="0">
                <a:solidFill>
                  <a:schemeClr val="tx1"/>
                </a:solidFill>
              </a:rPr>
              <a:t>Three Guiding Principles</a:t>
            </a:r>
          </a:p>
        </p:txBody>
      </p:sp>
      <p:sp>
        <p:nvSpPr>
          <p:cNvPr id="3" name="Content Placeholder 2"/>
          <p:cNvSpPr>
            <a:spLocks noGrp="1"/>
          </p:cNvSpPr>
          <p:nvPr>
            <p:ph idx="1"/>
          </p:nvPr>
        </p:nvSpPr>
        <p:spPr>
          <a:xfrm>
            <a:off x="1524000" y="1371600"/>
            <a:ext cx="9144000" cy="5486400"/>
          </a:xfrm>
        </p:spPr>
        <p:txBody>
          <a:bodyPr/>
          <a:lstStyle/>
          <a:p>
            <a:pPr>
              <a:buFont typeface="Wingdings" panose="05000000000000000000" pitchFamily="2" charset="2"/>
              <a:buChar char="v"/>
              <a:defRPr/>
            </a:pPr>
            <a:r>
              <a:rPr lang="en-US" sz="2400" dirty="0">
                <a:latin typeface="+mj-lt"/>
              </a:rPr>
              <a:t>Volunteers are the HEART of Positive Community Change</a:t>
            </a:r>
          </a:p>
          <a:p>
            <a:pPr lvl="1">
              <a:defRPr/>
            </a:pPr>
            <a:r>
              <a:rPr lang="en-US" sz="1800" dirty="0">
                <a:latin typeface="+mj-lt"/>
              </a:rPr>
              <a:t>Commitment</a:t>
            </a:r>
          </a:p>
          <a:p>
            <a:pPr lvl="1">
              <a:defRPr/>
            </a:pPr>
            <a:r>
              <a:rPr lang="en-US" sz="1800" dirty="0">
                <a:latin typeface="+mj-lt"/>
              </a:rPr>
              <a:t>Inclusion</a:t>
            </a:r>
          </a:p>
          <a:p>
            <a:pPr lvl="1">
              <a:defRPr/>
            </a:pPr>
            <a:r>
              <a:rPr lang="en-US" sz="1800" dirty="0">
                <a:latin typeface="+mj-lt"/>
              </a:rPr>
              <a:t>Follow-through</a:t>
            </a:r>
          </a:p>
          <a:p>
            <a:pPr lvl="1">
              <a:defRPr/>
            </a:pPr>
            <a:r>
              <a:rPr lang="en-US" sz="1800" dirty="0">
                <a:latin typeface="+mj-lt"/>
              </a:rPr>
              <a:t>Strength in Numbers</a:t>
            </a:r>
          </a:p>
          <a:p>
            <a:pPr lvl="1">
              <a:defRPr/>
            </a:pPr>
            <a:r>
              <a:rPr lang="en-US" sz="1800" dirty="0">
                <a:latin typeface="+mj-lt"/>
              </a:rPr>
              <a:t>Fostering Leadership</a:t>
            </a:r>
          </a:p>
          <a:p>
            <a:pPr lvl="1">
              <a:buFont typeface="Wingdings 2" pitchFamily="18" charset="2"/>
              <a:buNone/>
              <a:defRPr/>
            </a:pPr>
            <a:endParaRPr lang="en-US" sz="1800" b="1" dirty="0">
              <a:latin typeface="+mj-lt"/>
            </a:endParaRPr>
          </a:p>
          <a:p>
            <a:pPr>
              <a:buFont typeface="Wingdings" panose="05000000000000000000" pitchFamily="2" charset="2"/>
              <a:buChar char="v"/>
              <a:defRPr/>
            </a:pPr>
            <a:r>
              <a:rPr lang="en-US" sz="2400" dirty="0">
                <a:latin typeface="+mj-lt"/>
              </a:rPr>
              <a:t>Structured Planning is Essential</a:t>
            </a:r>
          </a:p>
          <a:p>
            <a:pPr lvl="1">
              <a:defRPr/>
            </a:pPr>
            <a:r>
              <a:rPr lang="en-US" sz="1800" dirty="0">
                <a:latin typeface="+mj-lt"/>
              </a:rPr>
              <a:t>Continuity of Sessions</a:t>
            </a:r>
          </a:p>
          <a:p>
            <a:pPr lvl="1">
              <a:defRPr/>
            </a:pPr>
            <a:r>
              <a:rPr lang="en-US" sz="1800" dirty="0">
                <a:latin typeface="+mj-lt"/>
              </a:rPr>
              <a:t>Commitment to Entire Process</a:t>
            </a:r>
          </a:p>
          <a:p>
            <a:pPr lvl="1">
              <a:buFont typeface="Wingdings 2" pitchFamily="18" charset="2"/>
              <a:buNone/>
              <a:defRPr/>
            </a:pPr>
            <a:endParaRPr lang="en-US" sz="1800" dirty="0">
              <a:latin typeface="+mj-lt"/>
            </a:endParaRPr>
          </a:p>
          <a:p>
            <a:pPr>
              <a:buFont typeface="Wingdings" panose="05000000000000000000" pitchFamily="2" charset="2"/>
              <a:buChar char="v"/>
              <a:defRPr/>
            </a:pPr>
            <a:r>
              <a:rPr lang="en-US" sz="2400" dirty="0">
                <a:latin typeface="+mj-lt"/>
              </a:rPr>
              <a:t>Building on Assets is Better Than Focusing on Problems</a:t>
            </a:r>
          </a:p>
          <a:p>
            <a:pPr lvl="1">
              <a:buFont typeface="Wingdings 2" pitchFamily="18" charset="2"/>
              <a:buNone/>
              <a:defRPr/>
            </a:pPr>
            <a:endParaRPr lang="en-US" sz="1800" dirty="0"/>
          </a:p>
        </p:txBody>
      </p:sp>
    </p:spTree>
    <p:extLst>
      <p:ext uri="{BB962C8B-B14F-4D97-AF65-F5344CB8AC3E}">
        <p14:creationId xmlns:p14="http://schemas.microsoft.com/office/powerpoint/2010/main" val="2239833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868</TotalTime>
  <Words>1960</Words>
  <Application>Microsoft Office PowerPoint</Application>
  <PresentationFormat>Widescreen</PresentationFormat>
  <Paragraphs>287</Paragraphs>
  <Slides>37</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37</vt:i4>
      </vt:variant>
    </vt:vector>
  </HeadingPairs>
  <TitlesOfParts>
    <vt:vector size="49" baseType="lpstr">
      <vt:lpstr>Arial</vt:lpstr>
      <vt:lpstr>Book Antiqua</vt:lpstr>
      <vt:lpstr>Calibri</vt:lpstr>
      <vt:lpstr>Calibri Light</vt:lpstr>
      <vt:lpstr>Garamond</vt:lpstr>
      <vt:lpstr>Lucida Sans</vt:lpstr>
      <vt:lpstr>Times New Roman</vt:lpstr>
      <vt:lpstr>Wingdings</vt:lpstr>
      <vt:lpstr>Wingdings 2</vt:lpstr>
      <vt:lpstr>Wingdings 3</vt:lpstr>
      <vt:lpstr>Apex</vt:lpstr>
      <vt:lpstr>Office Theme</vt:lpstr>
      <vt:lpstr>MAPPING the Future of Your Community  Strategic Visioning for Rural Development  Gisele Hamm, MAPPING Manager Illinois Institute for Rural Affairs Western Illinois University </vt:lpstr>
      <vt:lpstr>PowerPoint Presentation</vt:lpstr>
      <vt:lpstr>Brief History Of MAPPING</vt:lpstr>
      <vt:lpstr>PowerPoint Presentation</vt:lpstr>
      <vt:lpstr>Challenges Facing Small Communities</vt:lpstr>
      <vt:lpstr>Why Plan?</vt:lpstr>
      <vt:lpstr>Community Life Cycle Model</vt:lpstr>
      <vt:lpstr>Role of Proactive  Visioning and Planning</vt:lpstr>
      <vt:lpstr>Three Guiding Principles</vt:lpstr>
      <vt:lpstr>PowerPoint Presentation</vt:lpstr>
      <vt:lpstr>What to Expect from MAPPING…</vt:lpstr>
      <vt:lpstr>PowerPoint Presentation</vt:lpstr>
      <vt:lpstr> From Vision to Action Components of a visioning and planning process: MAPPING Approach </vt:lpstr>
      <vt:lpstr>Implementation</vt:lpstr>
      <vt:lpstr>Action Plan Components</vt:lpstr>
      <vt:lpstr>Common Goal Areas</vt:lpstr>
      <vt:lpstr>PowerPoint Presentation</vt:lpstr>
      <vt:lpstr>MAPPING the Future  Community Examples  Strasburg (2007, 2017) Hillsboro (2015, 2019) Mattoon (1994, 2017, 2022)</vt:lpstr>
      <vt:lpstr>Strasburg</vt:lpstr>
      <vt:lpstr>Strasburg (Pop: 467) Completed MAPPING in 2007, 2017</vt:lpstr>
      <vt:lpstr>Accomplishments</vt:lpstr>
      <vt:lpstr>Strasburg Gnomes</vt:lpstr>
      <vt:lpstr>Strasburg Accomplishments, cont.</vt:lpstr>
      <vt:lpstr>York Acres Subdivision</vt:lpstr>
      <vt:lpstr>Hillsboro </vt:lpstr>
      <vt:lpstr>Hillsboro (Pop: 4,500) Completed MAPPING in 2015, 2019</vt:lpstr>
      <vt:lpstr> Accomplishments </vt:lpstr>
      <vt:lpstr>PowerPoint Presentation</vt:lpstr>
      <vt:lpstr> Hillsboro’s Growing Entrepreneurial Culture </vt:lpstr>
      <vt:lpstr>Hillsboro’s Focus on Technology</vt:lpstr>
      <vt:lpstr>Mattoon</vt:lpstr>
      <vt:lpstr>Mattoon: (Pop.: 18,555) Completed MAPPING in 1994, 2017, 2022 </vt:lpstr>
      <vt:lpstr>Accomplishments</vt:lpstr>
      <vt:lpstr>PowerPoint Presentation</vt:lpstr>
      <vt:lpstr>Mattoon Accomplishments, cont.</vt:lpstr>
      <vt:lpstr>Keys to Success</vt:lpstr>
      <vt:lpstr>Questions?    For more info: Gisele Hamm, Program Director MAPPING the Future of Your Community Illinois Institute for Rural Affairs Western Illinois University GF-Hamm@wiu.edu / 309.298.4019  </vt:lpstr>
    </vt:vector>
  </TitlesOfParts>
  <Company>WIU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the Future of Your Community  Strategic Visioning for Rural Development  Gisele Hamm, Manager Illinois Institute for Rural Affairs Western Illinois University</dc:title>
  <dc:creator>Gisele F Hamm</dc:creator>
  <cp:lastModifiedBy>Gisele F Hamm</cp:lastModifiedBy>
  <cp:revision>29</cp:revision>
  <cp:lastPrinted>2021-05-12T20:44:32Z</cp:lastPrinted>
  <dcterms:created xsi:type="dcterms:W3CDTF">2021-05-12T14:25:20Z</dcterms:created>
  <dcterms:modified xsi:type="dcterms:W3CDTF">2024-10-10T17:02:39Z</dcterms:modified>
</cp:coreProperties>
</file>