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256" r:id="rId3"/>
    <p:sldId id="257" r:id="rId4"/>
    <p:sldId id="258" r:id="rId5"/>
    <p:sldId id="259" r:id="rId6"/>
    <p:sldId id="261" r:id="rId7"/>
    <p:sldId id="292" r:id="rId8"/>
    <p:sldId id="263" r:id="rId9"/>
    <p:sldId id="316" r:id="rId10"/>
    <p:sldId id="307" r:id="rId11"/>
    <p:sldId id="296" r:id="rId12"/>
    <p:sldId id="318" r:id="rId13"/>
    <p:sldId id="358" r:id="rId14"/>
    <p:sldId id="297" r:id="rId15"/>
    <p:sldId id="298" r:id="rId16"/>
    <p:sldId id="299" r:id="rId17"/>
    <p:sldId id="300" r:id="rId18"/>
    <p:sldId id="301" r:id="rId19"/>
    <p:sldId id="302" r:id="rId20"/>
    <p:sldId id="303" r:id="rId21"/>
    <p:sldId id="305" r:id="rId22"/>
    <p:sldId id="306" r:id="rId23"/>
    <p:sldId id="353" r:id="rId24"/>
    <p:sldId id="354" r:id="rId25"/>
    <p:sldId id="355" r:id="rId26"/>
    <p:sldId id="357" r:id="rId27"/>
    <p:sldId id="346" r:id="rId28"/>
    <p:sldId id="344" r:id="rId29"/>
    <p:sldId id="348" r:id="rId30"/>
    <p:sldId id="350" r:id="rId31"/>
    <p:sldId id="351" r:id="rId32"/>
    <p:sldId id="352" r:id="rId33"/>
    <p:sldId id="359" r:id="rId34"/>
    <p:sldId id="360" r:id="rId35"/>
    <p:sldId id="291" r:id="rId36"/>
    <p:sldId id="288" r:id="rId37"/>
    <p:sldId id="28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A5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039" autoAdjust="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zkenned2\Documents\Future%20Forward%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latin typeface="Calibri" panose="020F0502020204030204" pitchFamily="34" charset="0"/>
                <a:cs typeface="Calibri" panose="020F0502020204030204" pitchFamily="34" charset="0"/>
              </a:rPr>
              <a:t>Proportion of Population by</a:t>
            </a:r>
            <a:r>
              <a:rPr lang="en-US" baseline="0">
                <a:latin typeface="Calibri" panose="020F0502020204030204" pitchFamily="34" charset="0"/>
                <a:cs typeface="Calibri" panose="020F0502020204030204" pitchFamily="34" charset="0"/>
              </a:rPr>
              <a:t> Race</a:t>
            </a:r>
            <a:endParaRPr lang="en-US">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Sheet1!$B$1</c:f>
              <c:strCache>
                <c:ptCount val="1"/>
                <c:pt idx="0">
                  <c:v>One Shawnee Region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White alone</c:v>
                </c:pt>
                <c:pt idx="1">
                  <c:v>Black or African American alone</c:v>
                </c:pt>
                <c:pt idx="2">
                  <c:v>American Indian alone</c:v>
                </c:pt>
                <c:pt idx="3">
                  <c:v>Asian alone</c:v>
                </c:pt>
                <c:pt idx="4">
                  <c:v>Native Hawaii &amp; Other Pacific Is. alone</c:v>
                </c:pt>
                <c:pt idx="5">
                  <c:v>Some other race alone</c:v>
                </c:pt>
                <c:pt idx="6">
                  <c:v>Two or more races</c:v>
                </c:pt>
              </c:strCache>
            </c:strRef>
          </c:cat>
          <c:val>
            <c:numRef>
              <c:f>Sheet1!$B$2:$B$8</c:f>
              <c:numCache>
                <c:formatCode>0.0%</c:formatCode>
                <c:ptCount val="7"/>
                <c:pt idx="0">
                  <c:v>0.87231753767796183</c:v>
                </c:pt>
                <c:pt idx="1">
                  <c:v>7.1503057046574683E-2</c:v>
                </c:pt>
                <c:pt idx="2">
                  <c:v>2.1404814436724075E-3</c:v>
                </c:pt>
                <c:pt idx="3">
                  <c:v>3.8967739102754085E-3</c:v>
                </c:pt>
                <c:pt idx="4">
                  <c:v>8.1228526580388795E-4</c:v>
                </c:pt>
                <c:pt idx="5">
                  <c:v>3.4357471377921209E-3</c:v>
                </c:pt>
                <c:pt idx="6">
                  <c:v>4.5894117517919671E-2</c:v>
                </c:pt>
              </c:numCache>
            </c:numRef>
          </c:val>
          <c:extLst>
            <c:ext xmlns:c16="http://schemas.microsoft.com/office/drawing/2014/chart" uri="{C3380CC4-5D6E-409C-BE32-E72D297353CC}">
              <c16:uniqueId val="{00000000-2613-43D5-B258-F4343F33D105}"/>
            </c:ext>
          </c:extLst>
        </c:ser>
        <c:ser>
          <c:idx val="1"/>
          <c:order val="1"/>
          <c:tx>
            <c:strRef>
              <c:f>Sheet1!$C$1</c:f>
              <c:strCache>
                <c:ptCount val="1"/>
                <c:pt idx="0">
                  <c:v>United States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White alone</c:v>
                </c:pt>
                <c:pt idx="1">
                  <c:v>Black or African American alone</c:v>
                </c:pt>
                <c:pt idx="2">
                  <c:v>American Indian alone</c:v>
                </c:pt>
                <c:pt idx="3">
                  <c:v>Asian alone</c:v>
                </c:pt>
                <c:pt idx="4">
                  <c:v>Native Hawaii &amp; Other Pacific Is. alone</c:v>
                </c:pt>
                <c:pt idx="5">
                  <c:v>Some other race alone</c:v>
                </c:pt>
                <c:pt idx="6">
                  <c:v>Two or more races</c:v>
                </c:pt>
              </c:strCache>
            </c:strRef>
          </c:cat>
          <c:val>
            <c:numRef>
              <c:f>Sheet1!$C$2:$C$8</c:f>
              <c:numCache>
                <c:formatCode>0.0%</c:formatCode>
                <c:ptCount val="7"/>
                <c:pt idx="0">
                  <c:v>0.65878891484421032</c:v>
                </c:pt>
                <c:pt idx="1">
                  <c:v>0.12470212068258678</c:v>
                </c:pt>
                <c:pt idx="2">
                  <c:v>8.4157392228459971E-3</c:v>
                </c:pt>
                <c:pt idx="3">
                  <c:v>5.772611883650873E-2</c:v>
                </c:pt>
                <c:pt idx="4">
                  <c:v>1.8872471839443423E-3</c:v>
                </c:pt>
                <c:pt idx="5">
                  <c:v>6.0461158350975992E-2</c:v>
                </c:pt>
                <c:pt idx="6">
                  <c:v>8.8018700878927866E-2</c:v>
                </c:pt>
              </c:numCache>
            </c:numRef>
          </c:val>
          <c:extLst>
            <c:ext xmlns:c16="http://schemas.microsoft.com/office/drawing/2014/chart" uri="{C3380CC4-5D6E-409C-BE32-E72D297353CC}">
              <c16:uniqueId val="{00000001-2613-43D5-B258-F4343F33D105}"/>
            </c:ext>
          </c:extLst>
        </c:ser>
        <c:dLbls>
          <c:showLegendKey val="0"/>
          <c:showVal val="0"/>
          <c:showCatName val="0"/>
          <c:showSerName val="0"/>
          <c:showPercent val="0"/>
          <c:showBubbleSize val="0"/>
        </c:dLbls>
        <c:gapWidth val="43"/>
        <c:overlap val="-19"/>
        <c:axId val="434085808"/>
        <c:axId val="434085448"/>
      </c:barChart>
      <c:catAx>
        <c:axId val="43408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34085448"/>
        <c:crosses val="autoZero"/>
        <c:auto val="1"/>
        <c:lblAlgn val="ctr"/>
        <c:lblOffset val="100"/>
        <c:noMultiLvlLbl val="0"/>
      </c:catAx>
      <c:valAx>
        <c:axId val="434085448"/>
        <c:scaling>
          <c:orientation val="minMax"/>
        </c:scaling>
        <c:delete val="1"/>
        <c:axPos val="l"/>
        <c:majorGridlines>
          <c:spPr>
            <a:ln w="9525" cap="flat" cmpd="sng" algn="ctr">
              <a:noFill/>
              <a:round/>
            </a:ln>
            <a:effectLst/>
          </c:spPr>
        </c:majorGridlines>
        <c:numFmt formatCode="0.0%" sourceLinked="1"/>
        <c:majorTickMark val="none"/>
        <c:minorTickMark val="none"/>
        <c:tickLblPos val="nextTo"/>
        <c:crossAx val="434085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latin typeface="Calibri" panose="020F0502020204030204" pitchFamily="34" charset="0"/>
                <a:cs typeface="Calibri" panose="020F0502020204030204" pitchFamily="34" charset="0"/>
              </a:rPr>
              <a:t>Proportion</a:t>
            </a:r>
            <a:r>
              <a:rPr lang="en-US" baseline="0">
                <a:latin typeface="Calibri" panose="020F0502020204030204" pitchFamily="34" charset="0"/>
                <a:cs typeface="Calibri" panose="020F0502020204030204" pitchFamily="34" charset="0"/>
              </a:rPr>
              <a:t> of Hispanic or Latino Population</a:t>
            </a:r>
            <a:endParaRPr lang="en-US">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Sheet1!$B$13</c:f>
              <c:strCache>
                <c:ptCount val="1"/>
                <c:pt idx="0">
                  <c:v>One Shawnee Region</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A330-4F26-AF51-71E99A21CDF9}"/>
                </c:ext>
              </c:extLst>
            </c:dLbl>
            <c:dLbl>
              <c:idx val="1"/>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A330-4F26-AF51-71E99A21CDF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Sheet1!$A$14:$A$15</c:f>
              <c:strCache>
                <c:ptCount val="2"/>
                <c:pt idx="0">
                  <c:v>Hispanic or Latino (of any race)</c:v>
                </c:pt>
                <c:pt idx="1">
                  <c:v>Not Hispanic or Latino</c:v>
                </c:pt>
              </c:strCache>
            </c:strRef>
          </c:cat>
          <c:val>
            <c:numRef>
              <c:f>Sheet1!$B$14:$B$15</c:f>
              <c:numCache>
                <c:formatCode>0.0%</c:formatCode>
                <c:ptCount val="2"/>
                <c:pt idx="0">
                  <c:v>2.896784887103325E-2</c:v>
                </c:pt>
                <c:pt idx="1">
                  <c:v>0.97103215112896679</c:v>
                </c:pt>
              </c:numCache>
            </c:numRef>
          </c:val>
          <c:extLst>
            <c:ext xmlns:c16="http://schemas.microsoft.com/office/drawing/2014/chart" uri="{C3380CC4-5D6E-409C-BE32-E72D297353CC}">
              <c16:uniqueId val="{00000000-A330-4F26-AF51-71E99A21CDF9}"/>
            </c:ext>
          </c:extLst>
        </c:ser>
        <c:ser>
          <c:idx val="1"/>
          <c:order val="1"/>
          <c:tx>
            <c:strRef>
              <c:f>Sheet1!$C$13</c:f>
              <c:strCache>
                <c:ptCount val="1"/>
                <c:pt idx="0">
                  <c:v>United States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Sheet1!$A$14:$A$15</c:f>
              <c:strCache>
                <c:ptCount val="2"/>
                <c:pt idx="0">
                  <c:v>Hispanic or Latino (of any race)</c:v>
                </c:pt>
                <c:pt idx="1">
                  <c:v>Not Hispanic or Latino</c:v>
                </c:pt>
              </c:strCache>
            </c:strRef>
          </c:cat>
          <c:val>
            <c:numRef>
              <c:f>Sheet1!$C$14:$C$15</c:f>
              <c:numCache>
                <c:formatCode>0.0%</c:formatCode>
                <c:ptCount val="2"/>
                <c:pt idx="0">
                  <c:v>0.18651861960228747</c:v>
                </c:pt>
                <c:pt idx="1">
                  <c:v>0.81348138039771256</c:v>
                </c:pt>
              </c:numCache>
            </c:numRef>
          </c:val>
          <c:extLst>
            <c:ext xmlns:c16="http://schemas.microsoft.com/office/drawing/2014/chart" uri="{C3380CC4-5D6E-409C-BE32-E72D297353CC}">
              <c16:uniqueId val="{00000001-A330-4F26-AF51-71E99A21CDF9}"/>
            </c:ext>
          </c:extLst>
        </c:ser>
        <c:dLbls>
          <c:showLegendKey val="0"/>
          <c:showVal val="0"/>
          <c:showCatName val="0"/>
          <c:showSerName val="0"/>
          <c:showPercent val="0"/>
          <c:showBubbleSize val="0"/>
        </c:dLbls>
        <c:gapWidth val="219"/>
        <c:overlap val="-27"/>
        <c:axId val="429648696"/>
        <c:axId val="429649776"/>
      </c:barChart>
      <c:catAx>
        <c:axId val="429648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29649776"/>
        <c:crosses val="autoZero"/>
        <c:auto val="1"/>
        <c:lblAlgn val="ctr"/>
        <c:lblOffset val="100"/>
        <c:noMultiLvlLbl val="0"/>
      </c:catAx>
      <c:valAx>
        <c:axId val="429649776"/>
        <c:scaling>
          <c:orientation val="minMax"/>
        </c:scaling>
        <c:delete val="1"/>
        <c:axPos val="l"/>
        <c:numFmt formatCode="0.0%" sourceLinked="1"/>
        <c:majorTickMark val="none"/>
        <c:minorTickMark val="none"/>
        <c:tickLblPos val="nextTo"/>
        <c:crossAx val="42964869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Illinois</a:t>
            </a:r>
            <a:r>
              <a:rPr lang="en-US" baseline="0"/>
              <a:t> Fertility Rates 1990 vs 2020</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1-DFB1-469E-88F6-85D39F8B58DB}"/>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FB1-469E-88F6-85D39F8B58DB}"/>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B1-469E-88F6-85D39F8B58D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Sheet1!$A$1:$B$2</c:f>
              <c:multiLvlStrCache>
                <c:ptCount val="2"/>
                <c:lvl>
                  <c:pt idx="0">
                    <c:v>1990</c:v>
                  </c:pt>
                  <c:pt idx="1">
                    <c:v>2020</c:v>
                  </c:pt>
                </c:lvl>
                <c:lvl>
                  <c:pt idx="0">
                    <c:v>Births per 1,000 women</c:v>
                  </c:pt>
                </c:lvl>
              </c:multiLvlStrCache>
            </c:multiLvlStrRef>
          </c:cat>
          <c:val>
            <c:numRef>
              <c:f>Sheet1!$A$3:$B$3</c:f>
              <c:numCache>
                <c:formatCode>General</c:formatCode>
                <c:ptCount val="2"/>
                <c:pt idx="0">
                  <c:v>16.2</c:v>
                </c:pt>
                <c:pt idx="1">
                  <c:v>11.3</c:v>
                </c:pt>
              </c:numCache>
            </c:numRef>
          </c:val>
          <c:extLst>
            <c:ext xmlns:c16="http://schemas.microsoft.com/office/drawing/2014/chart" uri="{C3380CC4-5D6E-409C-BE32-E72D297353CC}">
              <c16:uniqueId val="{00000003-DFB1-469E-88F6-85D39F8B58DB}"/>
            </c:ext>
          </c:extLst>
        </c:ser>
        <c:dLbls>
          <c:showLegendKey val="0"/>
          <c:showVal val="0"/>
          <c:showCatName val="0"/>
          <c:showSerName val="0"/>
          <c:showPercent val="0"/>
          <c:showBubbleSize val="0"/>
        </c:dLbls>
        <c:gapWidth val="219"/>
        <c:overlap val="-27"/>
        <c:axId val="796701648"/>
        <c:axId val="796704528"/>
      </c:barChart>
      <c:catAx>
        <c:axId val="796701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6704528"/>
        <c:crosses val="autoZero"/>
        <c:auto val="1"/>
        <c:lblAlgn val="ctr"/>
        <c:lblOffset val="100"/>
        <c:noMultiLvlLbl val="0"/>
      </c:catAx>
      <c:valAx>
        <c:axId val="796704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6701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680" b="1" i="0" u="none" strike="noStrike" kern="1200" spc="0" baseline="0">
                <a:solidFill>
                  <a:sysClr val="windowText" lastClr="000000">
                    <a:lumMod val="65000"/>
                    <a:lumOff val="35000"/>
                  </a:sysClr>
                </a:solidFill>
                <a:latin typeface="+mn-lt"/>
                <a:ea typeface="+mn-ea"/>
                <a:cs typeface="+mn-cs"/>
              </a:defRPr>
            </a:pPr>
            <a:r>
              <a:rPr lang="en-US" sz="1200" b="1" dirty="0"/>
              <a:t>Proportion</a:t>
            </a:r>
            <a:r>
              <a:rPr lang="en-US" sz="1200" b="1" baseline="0" dirty="0"/>
              <a:t> of Traditional Nuclear Family Households in Illinois</a:t>
            </a:r>
            <a:endParaRPr lang="en-US" sz="1200" b="1" dirty="0"/>
          </a:p>
        </c:rich>
      </c:tx>
      <c:overlay val="0"/>
      <c:spPr>
        <a:noFill/>
        <a:ln>
          <a:noFill/>
        </a:ln>
        <a:effectLst/>
      </c:spPr>
      <c:txPr>
        <a:bodyPr rot="0" spcFirstLastPara="1" vertOverflow="ellipsis" vert="horz" wrap="square" anchor="ctr" anchorCtr="1"/>
        <a:lstStyle/>
        <a:p>
          <a:pPr>
            <a:defRPr lang="en-US" sz="1680" b="1"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1-EEBA-417C-AC95-A0637BDFD19C}"/>
              </c:ext>
            </c:extLst>
          </c:dPt>
          <c:dLbls>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spc="0" baseline="0">
                    <a:solidFill>
                      <a:sysClr val="windowText" lastClr="000000">
                        <a:lumMod val="65000"/>
                        <a:lumOff val="35000"/>
                      </a:sys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Sheet1!$A$7:$B$7</c:f>
              <c:numCache>
                <c:formatCode>General</c:formatCode>
                <c:ptCount val="2"/>
                <c:pt idx="0">
                  <c:v>1990</c:v>
                </c:pt>
                <c:pt idx="1">
                  <c:v>2020</c:v>
                </c:pt>
              </c:numCache>
            </c:numRef>
          </c:cat>
          <c:val>
            <c:numRef>
              <c:f>Sheet1!$A$8:$B$8</c:f>
              <c:numCache>
                <c:formatCode>0%</c:formatCode>
                <c:ptCount val="2"/>
                <c:pt idx="0">
                  <c:v>0.4</c:v>
                </c:pt>
                <c:pt idx="1">
                  <c:v>0.28000000000000003</c:v>
                </c:pt>
              </c:numCache>
            </c:numRef>
          </c:val>
          <c:extLst>
            <c:ext xmlns:c16="http://schemas.microsoft.com/office/drawing/2014/chart" uri="{C3380CC4-5D6E-409C-BE32-E72D297353CC}">
              <c16:uniqueId val="{00000002-EEBA-417C-AC95-A0637BDFD19C}"/>
            </c:ext>
          </c:extLst>
        </c:ser>
        <c:dLbls>
          <c:showLegendKey val="0"/>
          <c:showVal val="0"/>
          <c:showCatName val="0"/>
          <c:showSerName val="0"/>
          <c:showPercent val="0"/>
          <c:showBubbleSize val="0"/>
        </c:dLbls>
        <c:gapWidth val="100"/>
        <c:overlap val="-27"/>
        <c:axId val="616278048"/>
        <c:axId val="616277328"/>
      </c:barChart>
      <c:catAx>
        <c:axId val="616278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1" i="0" u="none" strike="noStrike" kern="1200" spc="0" baseline="0">
                <a:solidFill>
                  <a:sysClr val="windowText" lastClr="000000">
                    <a:lumMod val="65000"/>
                    <a:lumOff val="35000"/>
                  </a:sysClr>
                </a:solidFill>
                <a:latin typeface="+mn-lt"/>
                <a:ea typeface="+mn-ea"/>
                <a:cs typeface="+mn-cs"/>
              </a:defRPr>
            </a:pPr>
            <a:endParaRPr lang="en-US"/>
          </a:p>
        </c:txPr>
        <c:crossAx val="616277328"/>
        <c:crosses val="autoZero"/>
        <c:auto val="1"/>
        <c:lblAlgn val="ctr"/>
        <c:lblOffset val="100"/>
        <c:noMultiLvlLbl val="0"/>
      </c:catAx>
      <c:valAx>
        <c:axId val="616277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spc="0" baseline="0">
                <a:solidFill>
                  <a:sysClr val="windowText" lastClr="000000">
                    <a:lumMod val="65000"/>
                    <a:lumOff val="35000"/>
                  </a:sysClr>
                </a:solidFill>
                <a:latin typeface="+mn-lt"/>
                <a:ea typeface="+mn-ea"/>
                <a:cs typeface="+mn-cs"/>
              </a:defRPr>
            </a:pPr>
            <a:endParaRPr lang="en-US"/>
          </a:p>
        </c:txPr>
        <c:crossAx val="616278048"/>
        <c:crosses val="autoZero"/>
        <c:crossBetween val="between"/>
      </c:valAx>
      <c:spPr>
        <a:noFill/>
        <a:ln>
          <a:noFill/>
        </a:ln>
        <a:effectLst/>
      </c:spPr>
    </c:plotArea>
    <c:plotVisOnly val="1"/>
    <c:dispBlanksAs val="gap"/>
    <c:showDLblsOverMax val="0"/>
  </c:chart>
  <c:spPr>
    <a:noFill/>
    <a:ln>
      <a:noFill/>
    </a:ln>
    <a:effectLst/>
  </c:spPr>
  <c:txPr>
    <a:bodyPr/>
    <a:lstStyle/>
    <a:p>
      <a:pPr algn="ctr" rtl="0">
        <a:defRPr lang="en-US" sz="1400" b="0" i="0" u="none" strike="noStrike" kern="1200" spc="0" baseline="0">
          <a:solidFill>
            <a:sysClr val="windowText" lastClr="000000">
              <a:lumMod val="65000"/>
              <a:lumOff val="35000"/>
            </a:sysClr>
          </a:solidFill>
          <a:latin typeface="+mn-lt"/>
          <a:ea typeface="+mn-ea"/>
          <a:cs typeface="+mn-cs"/>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t>Proportion of Illinois</a:t>
            </a:r>
            <a:r>
              <a:rPr lang="en-US" sz="1200" baseline="0"/>
              <a:t> Labor Force Age 55+</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1-A191-4A8E-94D9-D2620AC4CADB}"/>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Sheet1!$A$13:$B$13</c:f>
              <c:numCache>
                <c:formatCode>General</c:formatCode>
                <c:ptCount val="2"/>
                <c:pt idx="0">
                  <c:v>2000</c:v>
                </c:pt>
                <c:pt idx="1">
                  <c:v>2020</c:v>
                </c:pt>
              </c:numCache>
            </c:numRef>
          </c:cat>
          <c:val>
            <c:numRef>
              <c:f>Sheet1!$A$14:$B$14</c:f>
              <c:numCache>
                <c:formatCode>0%</c:formatCode>
                <c:ptCount val="2"/>
                <c:pt idx="0">
                  <c:v>0.13</c:v>
                </c:pt>
                <c:pt idx="1">
                  <c:v>0.21</c:v>
                </c:pt>
              </c:numCache>
            </c:numRef>
          </c:val>
          <c:extLst>
            <c:ext xmlns:c16="http://schemas.microsoft.com/office/drawing/2014/chart" uri="{C3380CC4-5D6E-409C-BE32-E72D297353CC}">
              <c16:uniqueId val="{00000002-A191-4A8E-94D9-D2620AC4CADB}"/>
            </c:ext>
          </c:extLst>
        </c:ser>
        <c:dLbls>
          <c:showLegendKey val="0"/>
          <c:showVal val="0"/>
          <c:showCatName val="0"/>
          <c:showSerName val="0"/>
          <c:showPercent val="0"/>
          <c:showBubbleSize val="0"/>
        </c:dLbls>
        <c:gapWidth val="100"/>
        <c:overlap val="-7"/>
        <c:axId val="797353192"/>
        <c:axId val="797350672"/>
      </c:barChart>
      <c:catAx>
        <c:axId val="79735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97350672"/>
        <c:crosses val="autoZero"/>
        <c:auto val="1"/>
        <c:lblAlgn val="ctr"/>
        <c:lblOffset val="100"/>
        <c:noMultiLvlLbl val="0"/>
      </c:catAx>
      <c:valAx>
        <c:axId val="797350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7353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308175-F1B7-4464-B335-A57F9E1C3C51}"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23C304-147C-4941-A7CF-46C4A3CE3AB9}" type="slidenum">
              <a:rPr lang="en-US" smtClean="0"/>
              <a:t>‹#›</a:t>
            </a:fld>
            <a:endParaRPr lang="en-US"/>
          </a:p>
        </p:txBody>
      </p:sp>
    </p:spTree>
    <p:extLst>
      <p:ext uri="{BB962C8B-B14F-4D97-AF65-F5344CB8AC3E}">
        <p14:creationId xmlns:p14="http://schemas.microsoft.com/office/powerpoint/2010/main" val="3038251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DEA8AF-C578-4852-A27F-C83A95DE20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354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89B74F-8FD6-43DA-8B0D-A04E74702DC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99332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89B74F-8FD6-43DA-8B0D-A04E74702DC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10260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89B74F-8FD6-43DA-8B0D-A04E74702DC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77750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Occupations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89B74F-8FD6-43DA-8B0D-A04E74702DC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22912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DEA8AF-C578-4852-A27F-C83A95DE204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69617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DEA8AF-C578-4852-A27F-C83A95DE204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52586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DEA8AF-C578-4852-A27F-C83A95DE204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53266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DEA8AF-C578-4852-A27F-C83A95DE204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99148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DEA8AF-C578-4852-A27F-C83A95DE204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21373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3</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DEA8AF-C578-4852-A27F-C83A95DE204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11980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DEA8AF-C578-4852-A27F-C83A95DE20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469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DEA8AF-C578-4852-A27F-C83A95DE204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734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DEA8AF-C578-4852-A27F-C83A95DE204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10655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89B74F-8FD6-43DA-8B0D-A04E74702DC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24009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89B74F-8FD6-43DA-8B0D-A04E74702DC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40332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89B74F-8FD6-43DA-8B0D-A04E74702DC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86102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89B74F-8FD6-43DA-8B0D-A04E74702DC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46567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89B74F-8FD6-43DA-8B0D-A04E74702DC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09389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Occupations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89B74F-8FD6-43DA-8B0D-A04E74702DC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11390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89B74F-8FD6-43DA-8B0D-A04E74702DC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50322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F4B31-808E-B3F4-25CE-7633D6342B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2D42E2-4C2F-2F40-5D7B-D117891166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9C89BD-6BC3-941B-2609-9998589E55E3}"/>
              </a:ext>
            </a:extLst>
          </p:cNvPr>
          <p:cNvSpPr>
            <a:spLocks noGrp="1"/>
          </p:cNvSpPr>
          <p:nvPr>
            <p:ph type="dt" sz="half" idx="10"/>
          </p:nvPr>
        </p:nvSpPr>
        <p:spPr/>
        <p:txBody>
          <a:bodyPr/>
          <a:lstStyle/>
          <a:p>
            <a:fld id="{21946C01-4BD4-42AE-9C25-E2F7A47FD698}" type="datetimeFigureOut">
              <a:rPr lang="en-US" smtClean="0"/>
              <a:t>10/11/2024</a:t>
            </a:fld>
            <a:endParaRPr lang="en-US"/>
          </a:p>
        </p:txBody>
      </p:sp>
      <p:sp>
        <p:nvSpPr>
          <p:cNvPr id="5" name="Footer Placeholder 4">
            <a:extLst>
              <a:ext uri="{FF2B5EF4-FFF2-40B4-BE49-F238E27FC236}">
                <a16:creationId xmlns:a16="http://schemas.microsoft.com/office/drawing/2014/main" id="{E8D9689B-4914-DAB3-5E16-974A5A1383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7C10D-C4A9-41DD-9031-8FB11D7B831D}"/>
              </a:ext>
            </a:extLst>
          </p:cNvPr>
          <p:cNvSpPr>
            <a:spLocks noGrp="1"/>
          </p:cNvSpPr>
          <p:nvPr>
            <p:ph type="sldNum" sz="quarter" idx="12"/>
          </p:nvPr>
        </p:nvSpPr>
        <p:spPr/>
        <p:txBody>
          <a:bodyPr/>
          <a:lstStyle/>
          <a:p>
            <a:fld id="{68C2D0E7-F2CE-41EE-A0C9-0F0E9A836607}" type="slidenum">
              <a:rPr lang="en-US" smtClean="0"/>
              <a:t>‹#›</a:t>
            </a:fld>
            <a:endParaRPr lang="en-US"/>
          </a:p>
        </p:txBody>
      </p:sp>
    </p:spTree>
    <p:extLst>
      <p:ext uri="{BB962C8B-B14F-4D97-AF65-F5344CB8AC3E}">
        <p14:creationId xmlns:p14="http://schemas.microsoft.com/office/powerpoint/2010/main" val="148358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E4DD8-4418-9302-3B23-15B04F8F4D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8E2583-BAE5-AE63-D3F4-3A8B508398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E67401-29E9-4E03-387F-EA03643574A6}"/>
              </a:ext>
            </a:extLst>
          </p:cNvPr>
          <p:cNvSpPr>
            <a:spLocks noGrp="1"/>
          </p:cNvSpPr>
          <p:nvPr>
            <p:ph type="dt" sz="half" idx="10"/>
          </p:nvPr>
        </p:nvSpPr>
        <p:spPr/>
        <p:txBody>
          <a:bodyPr/>
          <a:lstStyle/>
          <a:p>
            <a:fld id="{21946C01-4BD4-42AE-9C25-E2F7A47FD698}" type="datetimeFigureOut">
              <a:rPr lang="en-US" smtClean="0"/>
              <a:t>10/11/2024</a:t>
            </a:fld>
            <a:endParaRPr lang="en-US"/>
          </a:p>
        </p:txBody>
      </p:sp>
      <p:sp>
        <p:nvSpPr>
          <p:cNvPr id="5" name="Footer Placeholder 4">
            <a:extLst>
              <a:ext uri="{FF2B5EF4-FFF2-40B4-BE49-F238E27FC236}">
                <a16:creationId xmlns:a16="http://schemas.microsoft.com/office/drawing/2014/main" id="{058DD8F1-A770-2EE8-160D-F388E31BB8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2C9C9A-D5C5-5F7A-22D2-2B4F55163D9A}"/>
              </a:ext>
            </a:extLst>
          </p:cNvPr>
          <p:cNvSpPr>
            <a:spLocks noGrp="1"/>
          </p:cNvSpPr>
          <p:nvPr>
            <p:ph type="sldNum" sz="quarter" idx="12"/>
          </p:nvPr>
        </p:nvSpPr>
        <p:spPr/>
        <p:txBody>
          <a:bodyPr/>
          <a:lstStyle/>
          <a:p>
            <a:fld id="{68C2D0E7-F2CE-41EE-A0C9-0F0E9A836607}" type="slidenum">
              <a:rPr lang="en-US" smtClean="0"/>
              <a:t>‹#›</a:t>
            </a:fld>
            <a:endParaRPr lang="en-US"/>
          </a:p>
        </p:txBody>
      </p:sp>
    </p:spTree>
    <p:extLst>
      <p:ext uri="{BB962C8B-B14F-4D97-AF65-F5344CB8AC3E}">
        <p14:creationId xmlns:p14="http://schemas.microsoft.com/office/powerpoint/2010/main" val="163645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DE0D2D-0599-CA65-DEE5-A1E45EB6BB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FDCE45-908A-ED95-EA7F-287F659ED9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06A00F-F42D-5A24-B1D2-5B43CE207292}"/>
              </a:ext>
            </a:extLst>
          </p:cNvPr>
          <p:cNvSpPr>
            <a:spLocks noGrp="1"/>
          </p:cNvSpPr>
          <p:nvPr>
            <p:ph type="dt" sz="half" idx="10"/>
          </p:nvPr>
        </p:nvSpPr>
        <p:spPr/>
        <p:txBody>
          <a:bodyPr/>
          <a:lstStyle/>
          <a:p>
            <a:fld id="{21946C01-4BD4-42AE-9C25-E2F7A47FD698}" type="datetimeFigureOut">
              <a:rPr lang="en-US" smtClean="0"/>
              <a:t>10/11/2024</a:t>
            </a:fld>
            <a:endParaRPr lang="en-US"/>
          </a:p>
        </p:txBody>
      </p:sp>
      <p:sp>
        <p:nvSpPr>
          <p:cNvPr id="5" name="Footer Placeholder 4">
            <a:extLst>
              <a:ext uri="{FF2B5EF4-FFF2-40B4-BE49-F238E27FC236}">
                <a16:creationId xmlns:a16="http://schemas.microsoft.com/office/drawing/2014/main" id="{CEC98EB5-543C-2B62-E772-D2A7C6F84A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20FA77-2604-4247-DD08-A1FF23254DB7}"/>
              </a:ext>
            </a:extLst>
          </p:cNvPr>
          <p:cNvSpPr>
            <a:spLocks noGrp="1"/>
          </p:cNvSpPr>
          <p:nvPr>
            <p:ph type="sldNum" sz="quarter" idx="12"/>
          </p:nvPr>
        </p:nvSpPr>
        <p:spPr/>
        <p:txBody>
          <a:bodyPr/>
          <a:lstStyle/>
          <a:p>
            <a:fld id="{68C2D0E7-F2CE-41EE-A0C9-0F0E9A836607}" type="slidenum">
              <a:rPr lang="en-US" smtClean="0"/>
              <a:t>‹#›</a:t>
            </a:fld>
            <a:endParaRPr lang="en-US"/>
          </a:p>
        </p:txBody>
      </p:sp>
    </p:spTree>
    <p:extLst>
      <p:ext uri="{BB962C8B-B14F-4D97-AF65-F5344CB8AC3E}">
        <p14:creationId xmlns:p14="http://schemas.microsoft.com/office/powerpoint/2010/main" val="828196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04B3E-05FE-BC40-A026-29AD4B88014A}"/>
              </a:ext>
            </a:extLst>
          </p:cNvPr>
          <p:cNvSpPr>
            <a:spLocks noGrp="1"/>
          </p:cNvSpPr>
          <p:nvPr>
            <p:ph type="ctrTitle" hasCustomPrompt="1"/>
          </p:nvPr>
        </p:nvSpPr>
        <p:spPr>
          <a:xfrm>
            <a:off x="5788803" y="717917"/>
            <a:ext cx="6004613" cy="2387600"/>
          </a:xfrm>
        </p:spPr>
        <p:txBody>
          <a:bodyPr anchor="b">
            <a:normAutofit/>
          </a:bodyPr>
          <a:lstStyle>
            <a:lvl1pPr algn="l">
              <a:defRPr sz="4000">
                <a:solidFill>
                  <a:schemeClr val="bg1"/>
                </a:solidFill>
              </a:defRPr>
            </a:lvl1pPr>
          </a:lstStyle>
          <a:p>
            <a:pPr algn="l"/>
            <a:r>
              <a:rPr lang="en-US" sz="4000" b="1" dirty="0">
                <a:solidFill>
                  <a:schemeClr val="bg1"/>
                </a:solidFill>
                <a:latin typeface="Georgia" charset="0"/>
                <a:ea typeface="Georgia" charset="0"/>
                <a:cs typeface="Georgia" charset="0"/>
              </a:rPr>
              <a:t>Title Here:</a:t>
            </a:r>
            <a:br>
              <a:rPr lang="en-US" sz="4000" b="1" dirty="0">
                <a:solidFill>
                  <a:schemeClr val="bg1"/>
                </a:solidFill>
                <a:latin typeface="Georgia" charset="0"/>
                <a:ea typeface="Georgia" charset="0"/>
                <a:cs typeface="Georgia" charset="0"/>
              </a:rPr>
            </a:br>
            <a:r>
              <a:rPr lang="en-US" sz="4000" b="1" dirty="0">
                <a:solidFill>
                  <a:schemeClr val="bg1"/>
                </a:solidFill>
                <a:latin typeface="Georgia" charset="0"/>
                <a:ea typeface="Georgia" charset="0"/>
                <a:cs typeface="Georgia" charset="0"/>
              </a:rPr>
              <a:t>Tell Your</a:t>
            </a:r>
            <a:br>
              <a:rPr lang="en-US" sz="4000" b="1" dirty="0">
                <a:solidFill>
                  <a:schemeClr val="bg1"/>
                </a:solidFill>
                <a:latin typeface="Georgia" charset="0"/>
                <a:ea typeface="Georgia" charset="0"/>
                <a:cs typeface="Georgia" charset="0"/>
              </a:rPr>
            </a:br>
            <a:r>
              <a:rPr lang="en-US" sz="4000" b="1" dirty="0">
                <a:solidFill>
                  <a:schemeClr val="bg1"/>
                </a:solidFill>
                <a:latin typeface="Georgia" charset="0"/>
                <a:ea typeface="Georgia" charset="0"/>
                <a:cs typeface="Georgia" charset="0"/>
              </a:rPr>
              <a:t>Illinois Story</a:t>
            </a:r>
          </a:p>
        </p:txBody>
      </p:sp>
      <p:sp>
        <p:nvSpPr>
          <p:cNvPr id="3" name="Subtitle 2">
            <a:extLst>
              <a:ext uri="{FF2B5EF4-FFF2-40B4-BE49-F238E27FC236}">
                <a16:creationId xmlns:a16="http://schemas.microsoft.com/office/drawing/2014/main" id="{70B06D34-F359-A148-AC7D-6349C14C4C1E}"/>
              </a:ext>
            </a:extLst>
          </p:cNvPr>
          <p:cNvSpPr>
            <a:spLocks noGrp="1"/>
          </p:cNvSpPr>
          <p:nvPr>
            <p:ph type="subTitle" idx="1" hasCustomPrompt="1"/>
          </p:nvPr>
        </p:nvSpPr>
        <p:spPr>
          <a:xfrm>
            <a:off x="5788802" y="3197593"/>
            <a:ext cx="6004615" cy="363293"/>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p:txBody>
      </p:sp>
      <p:sp>
        <p:nvSpPr>
          <p:cNvPr id="7" name="Title 1">
            <a:extLst>
              <a:ext uri="{FF2B5EF4-FFF2-40B4-BE49-F238E27FC236}">
                <a16:creationId xmlns:a16="http://schemas.microsoft.com/office/drawing/2014/main" id="{F27150F4-4275-2249-98FF-EC09CEA97227}"/>
              </a:ext>
            </a:extLst>
          </p:cNvPr>
          <p:cNvSpPr txBox="1">
            <a:spLocks/>
          </p:cNvSpPr>
          <p:nvPr userDrawn="1"/>
        </p:nvSpPr>
        <p:spPr>
          <a:xfrm>
            <a:off x="103112" y="1059544"/>
            <a:ext cx="6087885" cy="202225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000" b="1" dirty="0">
              <a:solidFill>
                <a:schemeClr val="bg1"/>
              </a:solidFill>
              <a:latin typeface="Georgia" charset="0"/>
              <a:ea typeface="Georgia" charset="0"/>
              <a:cs typeface="Georgia" charset="0"/>
            </a:endParaRPr>
          </a:p>
        </p:txBody>
      </p:sp>
      <p:pic>
        <p:nvPicPr>
          <p:cNvPr id="11" name="Picture 10">
            <a:extLst>
              <a:ext uri="{FF2B5EF4-FFF2-40B4-BE49-F238E27FC236}">
                <a16:creationId xmlns:a16="http://schemas.microsoft.com/office/drawing/2014/main" id="{2A486312-C84F-B348-B509-F9410BA894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58054" y="6169758"/>
            <a:ext cx="2458417" cy="320040"/>
          </a:xfrm>
          <a:prstGeom prst="rect">
            <a:avLst/>
          </a:prstGeom>
        </p:spPr>
      </p:pic>
    </p:spTree>
    <p:extLst>
      <p:ext uri="{BB962C8B-B14F-4D97-AF65-F5344CB8AC3E}">
        <p14:creationId xmlns:p14="http://schemas.microsoft.com/office/powerpoint/2010/main" val="1883248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893AE-915A-F049-A2C0-FEDB0D0E9B0E}"/>
              </a:ext>
            </a:extLst>
          </p:cNvPr>
          <p:cNvSpPr>
            <a:spLocks noGrp="1"/>
          </p:cNvSpPr>
          <p:nvPr>
            <p:ph type="title" hasCustomPrompt="1"/>
          </p:nvPr>
        </p:nvSpPr>
        <p:spPr>
          <a:xfrm>
            <a:off x="410308" y="365126"/>
            <a:ext cx="11347939" cy="1325563"/>
          </a:xfrm>
        </p:spPr>
        <p:txBody>
          <a:bodyPr/>
          <a:lstStyle>
            <a:lvl1pPr algn="l">
              <a:defRPr/>
            </a:lvl1pPr>
          </a:lstStyle>
          <a:p>
            <a:r>
              <a:rPr lang="en-US" dirty="0"/>
              <a:t>Hello.</a:t>
            </a:r>
          </a:p>
        </p:txBody>
      </p:sp>
      <p:sp>
        <p:nvSpPr>
          <p:cNvPr id="3" name="Content Placeholder 2">
            <a:extLst>
              <a:ext uri="{FF2B5EF4-FFF2-40B4-BE49-F238E27FC236}">
                <a16:creationId xmlns:a16="http://schemas.microsoft.com/office/drawing/2014/main" id="{5AD67649-5DF2-5E4A-A865-8EFA693C8ABD}"/>
              </a:ext>
            </a:extLst>
          </p:cNvPr>
          <p:cNvSpPr>
            <a:spLocks noGrp="1"/>
          </p:cNvSpPr>
          <p:nvPr>
            <p:ph idx="1"/>
          </p:nvPr>
        </p:nvSpPr>
        <p:spPr>
          <a:xfrm>
            <a:off x="410308" y="1825625"/>
            <a:ext cx="11347939" cy="38102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3D623E8-CC10-9F4A-BC8A-3C4EEEAFDAEF}"/>
              </a:ext>
            </a:extLst>
          </p:cNvPr>
          <p:cNvSpPr>
            <a:spLocks noGrp="1"/>
          </p:cNvSpPr>
          <p:nvPr>
            <p:ph type="sldNum" sz="quarter" idx="12"/>
          </p:nvPr>
        </p:nvSpPr>
        <p:spPr>
          <a:xfrm>
            <a:off x="9015047" y="6176964"/>
            <a:ext cx="2743200" cy="365125"/>
          </a:xfrm>
        </p:spPr>
        <p:txBody>
          <a:bodyPr/>
          <a:lstStyle>
            <a:lvl1pPr>
              <a:defRPr>
                <a:solidFill>
                  <a:schemeClr val="bg1"/>
                </a:solidFill>
              </a:defRPr>
            </a:lvl1pPr>
          </a:lstStyle>
          <a:p>
            <a:fld id="{AB8F9A79-7974-0540-80EB-A7A1E8E1A4A2}" type="slidenum">
              <a:rPr lang="en-US" smtClean="0"/>
              <a:pPr/>
              <a:t>‹#›</a:t>
            </a:fld>
            <a:endParaRPr lang="en-US"/>
          </a:p>
        </p:txBody>
      </p:sp>
    </p:spTree>
    <p:extLst>
      <p:ext uri="{BB962C8B-B14F-4D97-AF65-F5344CB8AC3E}">
        <p14:creationId xmlns:p14="http://schemas.microsoft.com/office/powerpoint/2010/main" val="1646796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893AE-915A-F049-A2C0-FEDB0D0E9B0E}"/>
              </a:ext>
            </a:extLst>
          </p:cNvPr>
          <p:cNvSpPr>
            <a:spLocks noGrp="1"/>
          </p:cNvSpPr>
          <p:nvPr>
            <p:ph type="title" hasCustomPrompt="1"/>
          </p:nvPr>
        </p:nvSpPr>
        <p:spPr>
          <a:xfrm>
            <a:off x="410308" y="365126"/>
            <a:ext cx="9519139" cy="1325563"/>
          </a:xfrm>
        </p:spPr>
        <p:txBody>
          <a:bodyPr/>
          <a:lstStyle>
            <a:lvl1pPr algn="l">
              <a:defRPr/>
            </a:lvl1pPr>
          </a:lstStyle>
          <a:p>
            <a:r>
              <a:rPr lang="en-US" dirty="0"/>
              <a:t>Hello.</a:t>
            </a:r>
          </a:p>
        </p:txBody>
      </p:sp>
      <p:sp>
        <p:nvSpPr>
          <p:cNvPr id="3" name="Content Placeholder 2">
            <a:extLst>
              <a:ext uri="{FF2B5EF4-FFF2-40B4-BE49-F238E27FC236}">
                <a16:creationId xmlns:a16="http://schemas.microsoft.com/office/drawing/2014/main" id="{5AD67649-5DF2-5E4A-A865-8EFA693C8ABD}"/>
              </a:ext>
            </a:extLst>
          </p:cNvPr>
          <p:cNvSpPr>
            <a:spLocks noGrp="1"/>
          </p:cNvSpPr>
          <p:nvPr>
            <p:ph idx="1"/>
          </p:nvPr>
        </p:nvSpPr>
        <p:spPr>
          <a:xfrm>
            <a:off x="410308" y="1825625"/>
            <a:ext cx="9519139" cy="41619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3426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ast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8">
            <a:extLst>
              <a:ext uri="{FF2B5EF4-FFF2-40B4-BE49-F238E27FC236}">
                <a16:creationId xmlns:a16="http://schemas.microsoft.com/office/drawing/2014/main" id="{55FEBC0F-ACEF-499B-9020-DA32E1004745}"/>
              </a:ext>
            </a:extLst>
          </p:cNvPr>
          <p:cNvSpPr txBox="1">
            <a:spLocks/>
          </p:cNvSpPr>
          <p:nvPr userDrawn="1"/>
        </p:nvSpPr>
        <p:spPr>
          <a:xfrm>
            <a:off x="507683" y="5748977"/>
            <a:ext cx="6248717" cy="62068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800" b="1" dirty="0">
                <a:solidFill>
                  <a:srgbClr val="FFFFFE"/>
                </a:solidFill>
                <a:latin typeface="Calibri" panose="020F0502020204030204" pitchFamily="34" charset="0"/>
                <a:cs typeface="Calibri" panose="020F0502020204030204" pitchFamily="34" charset="0"/>
              </a:rPr>
              <a:t>College of Agricultural, Consumer and Environmental Sciences. </a:t>
            </a:r>
            <a:r>
              <a:rPr lang="en-US" sz="800" dirty="0">
                <a:solidFill>
                  <a:srgbClr val="FFFFFE"/>
                </a:solidFill>
                <a:latin typeface="Calibri" panose="020F0502020204030204" pitchFamily="34" charset="0"/>
                <a:cs typeface="Calibri" panose="020F0502020204030204" pitchFamily="34" charset="0"/>
              </a:rPr>
              <a:t>University of Illinois, U.S. Department of Agriculture, Local Extension Councils Cooperating. University of Illinois Extension provides equal opportunities in programs and employment. If you experience any problems accessing or receiving the information in this course, or have feedback on the design, please email extension@illinois.edu for assistance.</a:t>
            </a:r>
          </a:p>
          <a:p>
            <a:pPr marL="0" indent="0">
              <a:lnSpc>
                <a:spcPct val="100000"/>
              </a:lnSpc>
              <a:buNone/>
            </a:pPr>
            <a:r>
              <a:rPr lang="en-US" sz="800" dirty="0">
                <a:solidFill>
                  <a:srgbClr val="FFFFFE"/>
                </a:solidFill>
                <a:latin typeface="Calibri" panose="020F0502020204030204" pitchFamily="34" charset="0"/>
                <a:cs typeface="Calibri" panose="020F0502020204030204" pitchFamily="34" charset="0"/>
              </a:rPr>
              <a:t>© Copyright </a:t>
            </a:r>
            <a:fld id="{ED7EC71F-602B-6540-9F35-114513E96691}" type="datetimeyyyy">
              <a:rPr lang="en-US" sz="800" smtClean="0">
                <a:solidFill>
                  <a:srgbClr val="FFFFFE"/>
                </a:solidFill>
                <a:latin typeface="Calibri" panose="020F0502020204030204" pitchFamily="34" charset="0"/>
                <a:cs typeface="Calibri" panose="020F0502020204030204" pitchFamily="34" charset="0"/>
              </a:rPr>
              <a:t>2024</a:t>
            </a:fld>
            <a:r>
              <a:rPr lang="en-US" sz="800" dirty="0">
                <a:solidFill>
                  <a:srgbClr val="FFFFFE"/>
                </a:solidFill>
                <a:latin typeface="Calibri" panose="020F0502020204030204" pitchFamily="34" charset="0"/>
                <a:cs typeface="Calibri" panose="020F0502020204030204" pitchFamily="34" charset="0"/>
              </a:rPr>
              <a:t> University of Illinois Board of Trustees</a:t>
            </a:r>
            <a:endParaRPr lang="en-US" sz="800" dirty="0">
              <a:latin typeface="Calibri" panose="020F0502020204030204" pitchFamily="34" charset="0"/>
              <a:cs typeface="Calibri" panose="020F0502020204030204" pitchFamily="34" charset="0"/>
            </a:endParaRPr>
          </a:p>
        </p:txBody>
      </p:sp>
      <p:pic>
        <p:nvPicPr>
          <p:cNvPr id="6" name="Picture 5" descr="Graphical user interface, text, application&#10;&#10;Description automatically generated">
            <a:extLst>
              <a:ext uri="{FF2B5EF4-FFF2-40B4-BE49-F238E27FC236}">
                <a16:creationId xmlns:a16="http://schemas.microsoft.com/office/drawing/2014/main" id="{A81E7658-7006-472A-AEAF-6C490DFC81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94496" y="5508870"/>
            <a:ext cx="3276607" cy="1197866"/>
          </a:xfrm>
          <a:prstGeom prst="rect">
            <a:avLst/>
          </a:prstGeom>
        </p:spPr>
      </p:pic>
      <p:sp>
        <p:nvSpPr>
          <p:cNvPr id="11" name="Title 1">
            <a:extLst>
              <a:ext uri="{FF2B5EF4-FFF2-40B4-BE49-F238E27FC236}">
                <a16:creationId xmlns:a16="http://schemas.microsoft.com/office/drawing/2014/main" id="{ABD84E7A-CCF8-4E71-8D63-355093179307}"/>
              </a:ext>
            </a:extLst>
          </p:cNvPr>
          <p:cNvSpPr>
            <a:spLocks noGrp="1"/>
          </p:cNvSpPr>
          <p:nvPr>
            <p:ph type="title" hasCustomPrompt="1"/>
          </p:nvPr>
        </p:nvSpPr>
        <p:spPr>
          <a:xfrm>
            <a:off x="507683" y="3747714"/>
            <a:ext cx="6248717" cy="1167606"/>
          </a:xfrm>
        </p:spPr>
        <p:txBody>
          <a:bodyPr anchor="b"/>
          <a:lstStyle>
            <a:lvl1pPr>
              <a:defRPr sz="3200">
                <a:solidFill>
                  <a:schemeClr val="bg1"/>
                </a:solidFill>
              </a:defRPr>
            </a:lvl1pPr>
          </a:lstStyle>
          <a:p>
            <a:r>
              <a:rPr lang="en-US" dirty="0"/>
              <a:t>Presenter Name</a:t>
            </a:r>
          </a:p>
        </p:txBody>
      </p:sp>
      <p:sp>
        <p:nvSpPr>
          <p:cNvPr id="12" name="Text Placeholder 3">
            <a:extLst>
              <a:ext uri="{FF2B5EF4-FFF2-40B4-BE49-F238E27FC236}">
                <a16:creationId xmlns:a16="http://schemas.microsoft.com/office/drawing/2014/main" id="{4F071A62-4FB5-4403-9C28-5A6710730F31}"/>
              </a:ext>
            </a:extLst>
          </p:cNvPr>
          <p:cNvSpPr>
            <a:spLocks noGrp="1"/>
          </p:cNvSpPr>
          <p:nvPr>
            <p:ph type="body" sz="half" idx="2" hasCustomPrompt="1"/>
          </p:nvPr>
        </p:nvSpPr>
        <p:spPr>
          <a:xfrm>
            <a:off x="507683" y="4915320"/>
            <a:ext cx="6248717" cy="721519"/>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Presenter Title</a:t>
            </a:r>
            <a:br>
              <a:rPr lang="en-US" dirty="0"/>
            </a:br>
            <a:r>
              <a:rPr lang="en-US" dirty="0"/>
              <a:t>Presenter Email</a:t>
            </a:r>
          </a:p>
        </p:txBody>
      </p:sp>
    </p:spTree>
    <p:extLst>
      <p:ext uri="{BB962C8B-B14F-4D97-AF65-F5344CB8AC3E}">
        <p14:creationId xmlns:p14="http://schemas.microsoft.com/office/powerpoint/2010/main" val="2431219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FFA70-FBE4-9B63-8D9F-21EE785195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1F7CA3-4002-5484-5C67-9F96A29FB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328D84-509A-5C48-EDEA-365552942B3A}"/>
              </a:ext>
            </a:extLst>
          </p:cNvPr>
          <p:cNvSpPr>
            <a:spLocks noGrp="1"/>
          </p:cNvSpPr>
          <p:nvPr>
            <p:ph type="dt" sz="half" idx="10"/>
          </p:nvPr>
        </p:nvSpPr>
        <p:spPr/>
        <p:txBody>
          <a:bodyPr/>
          <a:lstStyle/>
          <a:p>
            <a:fld id="{21946C01-4BD4-42AE-9C25-E2F7A47FD698}" type="datetimeFigureOut">
              <a:rPr lang="en-US" smtClean="0"/>
              <a:t>10/11/2024</a:t>
            </a:fld>
            <a:endParaRPr lang="en-US"/>
          </a:p>
        </p:txBody>
      </p:sp>
      <p:sp>
        <p:nvSpPr>
          <p:cNvPr id="5" name="Footer Placeholder 4">
            <a:extLst>
              <a:ext uri="{FF2B5EF4-FFF2-40B4-BE49-F238E27FC236}">
                <a16:creationId xmlns:a16="http://schemas.microsoft.com/office/drawing/2014/main" id="{5C8AC917-1A23-C18B-4AAA-B19A6D001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EF7C84-7D92-2FEB-AA2C-E3FD25923A71}"/>
              </a:ext>
            </a:extLst>
          </p:cNvPr>
          <p:cNvSpPr>
            <a:spLocks noGrp="1"/>
          </p:cNvSpPr>
          <p:nvPr>
            <p:ph type="sldNum" sz="quarter" idx="12"/>
          </p:nvPr>
        </p:nvSpPr>
        <p:spPr/>
        <p:txBody>
          <a:bodyPr/>
          <a:lstStyle/>
          <a:p>
            <a:fld id="{68C2D0E7-F2CE-41EE-A0C9-0F0E9A836607}" type="slidenum">
              <a:rPr lang="en-US" smtClean="0"/>
              <a:t>‹#›</a:t>
            </a:fld>
            <a:endParaRPr lang="en-US"/>
          </a:p>
        </p:txBody>
      </p:sp>
    </p:spTree>
    <p:extLst>
      <p:ext uri="{BB962C8B-B14F-4D97-AF65-F5344CB8AC3E}">
        <p14:creationId xmlns:p14="http://schemas.microsoft.com/office/powerpoint/2010/main" val="3942411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BD06F-B596-E4A8-B71D-061CC586D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A42538-A740-5578-5DBF-403C81C3DD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67040A-A2C1-1BAF-1F41-805F1836F04A}"/>
              </a:ext>
            </a:extLst>
          </p:cNvPr>
          <p:cNvSpPr>
            <a:spLocks noGrp="1"/>
          </p:cNvSpPr>
          <p:nvPr>
            <p:ph type="dt" sz="half" idx="10"/>
          </p:nvPr>
        </p:nvSpPr>
        <p:spPr/>
        <p:txBody>
          <a:bodyPr/>
          <a:lstStyle/>
          <a:p>
            <a:fld id="{21946C01-4BD4-42AE-9C25-E2F7A47FD698}" type="datetimeFigureOut">
              <a:rPr lang="en-US" smtClean="0"/>
              <a:t>10/11/2024</a:t>
            </a:fld>
            <a:endParaRPr lang="en-US"/>
          </a:p>
        </p:txBody>
      </p:sp>
      <p:sp>
        <p:nvSpPr>
          <p:cNvPr id="5" name="Footer Placeholder 4">
            <a:extLst>
              <a:ext uri="{FF2B5EF4-FFF2-40B4-BE49-F238E27FC236}">
                <a16:creationId xmlns:a16="http://schemas.microsoft.com/office/drawing/2014/main" id="{D31B8064-1A9F-AA91-0FBA-ECB46F181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17A07-4BAA-1AEC-4EF4-217B71581617}"/>
              </a:ext>
            </a:extLst>
          </p:cNvPr>
          <p:cNvSpPr>
            <a:spLocks noGrp="1"/>
          </p:cNvSpPr>
          <p:nvPr>
            <p:ph type="sldNum" sz="quarter" idx="12"/>
          </p:nvPr>
        </p:nvSpPr>
        <p:spPr/>
        <p:txBody>
          <a:bodyPr/>
          <a:lstStyle/>
          <a:p>
            <a:fld id="{68C2D0E7-F2CE-41EE-A0C9-0F0E9A836607}" type="slidenum">
              <a:rPr lang="en-US" smtClean="0"/>
              <a:t>‹#›</a:t>
            </a:fld>
            <a:endParaRPr lang="en-US"/>
          </a:p>
        </p:txBody>
      </p:sp>
    </p:spTree>
    <p:extLst>
      <p:ext uri="{BB962C8B-B14F-4D97-AF65-F5344CB8AC3E}">
        <p14:creationId xmlns:p14="http://schemas.microsoft.com/office/powerpoint/2010/main" val="1760498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54646-7817-96D1-8915-E3EF8D7220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EFB5C7-7D65-C0E8-19FA-B8AFCF0E48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D5D7A5-4A2E-81B9-3B08-63437E30C6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4A26E1-0460-7B48-9626-D027E27D5395}"/>
              </a:ext>
            </a:extLst>
          </p:cNvPr>
          <p:cNvSpPr>
            <a:spLocks noGrp="1"/>
          </p:cNvSpPr>
          <p:nvPr>
            <p:ph type="dt" sz="half" idx="10"/>
          </p:nvPr>
        </p:nvSpPr>
        <p:spPr/>
        <p:txBody>
          <a:bodyPr/>
          <a:lstStyle/>
          <a:p>
            <a:fld id="{21946C01-4BD4-42AE-9C25-E2F7A47FD698}" type="datetimeFigureOut">
              <a:rPr lang="en-US" smtClean="0"/>
              <a:t>10/11/2024</a:t>
            </a:fld>
            <a:endParaRPr lang="en-US"/>
          </a:p>
        </p:txBody>
      </p:sp>
      <p:sp>
        <p:nvSpPr>
          <p:cNvPr id="6" name="Footer Placeholder 5">
            <a:extLst>
              <a:ext uri="{FF2B5EF4-FFF2-40B4-BE49-F238E27FC236}">
                <a16:creationId xmlns:a16="http://schemas.microsoft.com/office/drawing/2014/main" id="{A6D555A1-F607-35AB-9656-0CB5DB63A9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32736F-505D-974A-AD07-0B59F9C78499}"/>
              </a:ext>
            </a:extLst>
          </p:cNvPr>
          <p:cNvSpPr>
            <a:spLocks noGrp="1"/>
          </p:cNvSpPr>
          <p:nvPr>
            <p:ph type="sldNum" sz="quarter" idx="12"/>
          </p:nvPr>
        </p:nvSpPr>
        <p:spPr/>
        <p:txBody>
          <a:bodyPr/>
          <a:lstStyle/>
          <a:p>
            <a:fld id="{68C2D0E7-F2CE-41EE-A0C9-0F0E9A836607}" type="slidenum">
              <a:rPr lang="en-US" smtClean="0"/>
              <a:t>‹#›</a:t>
            </a:fld>
            <a:endParaRPr lang="en-US"/>
          </a:p>
        </p:txBody>
      </p:sp>
    </p:spTree>
    <p:extLst>
      <p:ext uri="{BB962C8B-B14F-4D97-AF65-F5344CB8AC3E}">
        <p14:creationId xmlns:p14="http://schemas.microsoft.com/office/powerpoint/2010/main" val="362957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2CED5-B131-DB7E-9FFF-129B8C13BF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791F56-8971-7B67-7758-D5DE00C804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3BBE38-7B6E-0A26-393C-010BE04AC7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069CB1-93FA-A660-68B1-E4D4192694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9C0C12-296C-EE6F-2DBC-D648C62BE5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00B147-B127-C9F1-A3CC-761D9C0DDEDB}"/>
              </a:ext>
            </a:extLst>
          </p:cNvPr>
          <p:cNvSpPr>
            <a:spLocks noGrp="1"/>
          </p:cNvSpPr>
          <p:nvPr>
            <p:ph type="dt" sz="half" idx="10"/>
          </p:nvPr>
        </p:nvSpPr>
        <p:spPr/>
        <p:txBody>
          <a:bodyPr/>
          <a:lstStyle/>
          <a:p>
            <a:fld id="{21946C01-4BD4-42AE-9C25-E2F7A47FD698}" type="datetimeFigureOut">
              <a:rPr lang="en-US" smtClean="0"/>
              <a:t>10/11/2024</a:t>
            </a:fld>
            <a:endParaRPr lang="en-US"/>
          </a:p>
        </p:txBody>
      </p:sp>
      <p:sp>
        <p:nvSpPr>
          <p:cNvPr id="8" name="Footer Placeholder 7">
            <a:extLst>
              <a:ext uri="{FF2B5EF4-FFF2-40B4-BE49-F238E27FC236}">
                <a16:creationId xmlns:a16="http://schemas.microsoft.com/office/drawing/2014/main" id="{51E1264B-E60E-42B6-1C2E-1DA6D67A24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CDEE49-9C20-AAA7-56A0-3910D32F9E09}"/>
              </a:ext>
            </a:extLst>
          </p:cNvPr>
          <p:cNvSpPr>
            <a:spLocks noGrp="1"/>
          </p:cNvSpPr>
          <p:nvPr>
            <p:ph type="sldNum" sz="quarter" idx="12"/>
          </p:nvPr>
        </p:nvSpPr>
        <p:spPr/>
        <p:txBody>
          <a:bodyPr/>
          <a:lstStyle/>
          <a:p>
            <a:fld id="{68C2D0E7-F2CE-41EE-A0C9-0F0E9A836607}" type="slidenum">
              <a:rPr lang="en-US" smtClean="0"/>
              <a:t>‹#›</a:t>
            </a:fld>
            <a:endParaRPr lang="en-US"/>
          </a:p>
        </p:txBody>
      </p:sp>
    </p:spTree>
    <p:extLst>
      <p:ext uri="{BB962C8B-B14F-4D97-AF65-F5344CB8AC3E}">
        <p14:creationId xmlns:p14="http://schemas.microsoft.com/office/powerpoint/2010/main" val="4070086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29E15-B6EE-C115-F686-8412D84DCD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8EDFC1-B728-0354-30D4-171B865DC18E}"/>
              </a:ext>
            </a:extLst>
          </p:cNvPr>
          <p:cNvSpPr>
            <a:spLocks noGrp="1"/>
          </p:cNvSpPr>
          <p:nvPr>
            <p:ph type="dt" sz="half" idx="10"/>
          </p:nvPr>
        </p:nvSpPr>
        <p:spPr/>
        <p:txBody>
          <a:bodyPr/>
          <a:lstStyle/>
          <a:p>
            <a:fld id="{21946C01-4BD4-42AE-9C25-E2F7A47FD698}" type="datetimeFigureOut">
              <a:rPr lang="en-US" smtClean="0"/>
              <a:t>10/11/2024</a:t>
            </a:fld>
            <a:endParaRPr lang="en-US"/>
          </a:p>
        </p:txBody>
      </p:sp>
      <p:sp>
        <p:nvSpPr>
          <p:cNvPr id="4" name="Footer Placeholder 3">
            <a:extLst>
              <a:ext uri="{FF2B5EF4-FFF2-40B4-BE49-F238E27FC236}">
                <a16:creationId xmlns:a16="http://schemas.microsoft.com/office/drawing/2014/main" id="{6F4BF6CD-FD2E-3591-C065-88430E2C12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30BD24-838F-8DE6-F60A-EABBCC8D9598}"/>
              </a:ext>
            </a:extLst>
          </p:cNvPr>
          <p:cNvSpPr>
            <a:spLocks noGrp="1"/>
          </p:cNvSpPr>
          <p:nvPr>
            <p:ph type="sldNum" sz="quarter" idx="12"/>
          </p:nvPr>
        </p:nvSpPr>
        <p:spPr/>
        <p:txBody>
          <a:bodyPr/>
          <a:lstStyle/>
          <a:p>
            <a:fld id="{68C2D0E7-F2CE-41EE-A0C9-0F0E9A836607}" type="slidenum">
              <a:rPr lang="en-US" smtClean="0"/>
              <a:t>‹#›</a:t>
            </a:fld>
            <a:endParaRPr lang="en-US"/>
          </a:p>
        </p:txBody>
      </p:sp>
    </p:spTree>
    <p:extLst>
      <p:ext uri="{BB962C8B-B14F-4D97-AF65-F5344CB8AC3E}">
        <p14:creationId xmlns:p14="http://schemas.microsoft.com/office/powerpoint/2010/main" val="3258964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A13963-1A1F-85B2-A4F9-AEA7A30A0111}"/>
              </a:ext>
            </a:extLst>
          </p:cNvPr>
          <p:cNvSpPr>
            <a:spLocks noGrp="1"/>
          </p:cNvSpPr>
          <p:nvPr>
            <p:ph type="dt" sz="half" idx="10"/>
          </p:nvPr>
        </p:nvSpPr>
        <p:spPr/>
        <p:txBody>
          <a:bodyPr/>
          <a:lstStyle/>
          <a:p>
            <a:fld id="{21946C01-4BD4-42AE-9C25-E2F7A47FD698}" type="datetimeFigureOut">
              <a:rPr lang="en-US" smtClean="0"/>
              <a:t>10/11/2024</a:t>
            </a:fld>
            <a:endParaRPr lang="en-US"/>
          </a:p>
        </p:txBody>
      </p:sp>
      <p:sp>
        <p:nvSpPr>
          <p:cNvPr id="3" name="Footer Placeholder 2">
            <a:extLst>
              <a:ext uri="{FF2B5EF4-FFF2-40B4-BE49-F238E27FC236}">
                <a16:creationId xmlns:a16="http://schemas.microsoft.com/office/drawing/2014/main" id="{28CC63ED-16D8-B2F6-D10C-E32D16462E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5B5412-6506-BD3B-AAF4-D75C415FCD6F}"/>
              </a:ext>
            </a:extLst>
          </p:cNvPr>
          <p:cNvSpPr>
            <a:spLocks noGrp="1"/>
          </p:cNvSpPr>
          <p:nvPr>
            <p:ph type="sldNum" sz="quarter" idx="12"/>
          </p:nvPr>
        </p:nvSpPr>
        <p:spPr/>
        <p:txBody>
          <a:bodyPr/>
          <a:lstStyle/>
          <a:p>
            <a:fld id="{68C2D0E7-F2CE-41EE-A0C9-0F0E9A836607}" type="slidenum">
              <a:rPr lang="en-US" smtClean="0"/>
              <a:t>‹#›</a:t>
            </a:fld>
            <a:endParaRPr lang="en-US"/>
          </a:p>
        </p:txBody>
      </p:sp>
    </p:spTree>
    <p:extLst>
      <p:ext uri="{BB962C8B-B14F-4D97-AF65-F5344CB8AC3E}">
        <p14:creationId xmlns:p14="http://schemas.microsoft.com/office/powerpoint/2010/main" val="3866687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6DBD5-8AF3-84A6-D702-2287EAE3EC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35F834-54D8-A673-FE1F-67E4BA2A8A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1B5ED2-3446-6EFA-B930-B1D55A46C1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F49895-74D6-781D-641C-DB69B7F0CC98}"/>
              </a:ext>
            </a:extLst>
          </p:cNvPr>
          <p:cNvSpPr>
            <a:spLocks noGrp="1"/>
          </p:cNvSpPr>
          <p:nvPr>
            <p:ph type="dt" sz="half" idx="10"/>
          </p:nvPr>
        </p:nvSpPr>
        <p:spPr/>
        <p:txBody>
          <a:bodyPr/>
          <a:lstStyle/>
          <a:p>
            <a:fld id="{21946C01-4BD4-42AE-9C25-E2F7A47FD698}" type="datetimeFigureOut">
              <a:rPr lang="en-US" smtClean="0"/>
              <a:t>10/11/2024</a:t>
            </a:fld>
            <a:endParaRPr lang="en-US"/>
          </a:p>
        </p:txBody>
      </p:sp>
      <p:sp>
        <p:nvSpPr>
          <p:cNvPr id="6" name="Footer Placeholder 5">
            <a:extLst>
              <a:ext uri="{FF2B5EF4-FFF2-40B4-BE49-F238E27FC236}">
                <a16:creationId xmlns:a16="http://schemas.microsoft.com/office/drawing/2014/main" id="{14116973-2A75-4A56-84F0-FA5356316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657D96-35CD-D563-9A90-82EA7A1998E1}"/>
              </a:ext>
            </a:extLst>
          </p:cNvPr>
          <p:cNvSpPr>
            <a:spLocks noGrp="1"/>
          </p:cNvSpPr>
          <p:nvPr>
            <p:ph type="sldNum" sz="quarter" idx="12"/>
          </p:nvPr>
        </p:nvSpPr>
        <p:spPr/>
        <p:txBody>
          <a:bodyPr/>
          <a:lstStyle/>
          <a:p>
            <a:fld id="{68C2D0E7-F2CE-41EE-A0C9-0F0E9A836607}" type="slidenum">
              <a:rPr lang="en-US" smtClean="0"/>
              <a:t>‹#›</a:t>
            </a:fld>
            <a:endParaRPr lang="en-US"/>
          </a:p>
        </p:txBody>
      </p:sp>
    </p:spTree>
    <p:extLst>
      <p:ext uri="{BB962C8B-B14F-4D97-AF65-F5344CB8AC3E}">
        <p14:creationId xmlns:p14="http://schemas.microsoft.com/office/powerpoint/2010/main" val="501609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90125-77E2-F208-7EEB-0BED536C57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A2CB59-978F-4CAB-7004-BC253290F3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6F63F5-B453-AB4B-DA26-004814EF6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FF9BE9-0DD3-6DC8-27BA-2FCE3D89E6BE}"/>
              </a:ext>
            </a:extLst>
          </p:cNvPr>
          <p:cNvSpPr>
            <a:spLocks noGrp="1"/>
          </p:cNvSpPr>
          <p:nvPr>
            <p:ph type="dt" sz="half" idx="10"/>
          </p:nvPr>
        </p:nvSpPr>
        <p:spPr/>
        <p:txBody>
          <a:bodyPr/>
          <a:lstStyle/>
          <a:p>
            <a:fld id="{21946C01-4BD4-42AE-9C25-E2F7A47FD698}" type="datetimeFigureOut">
              <a:rPr lang="en-US" smtClean="0"/>
              <a:t>10/11/2024</a:t>
            </a:fld>
            <a:endParaRPr lang="en-US"/>
          </a:p>
        </p:txBody>
      </p:sp>
      <p:sp>
        <p:nvSpPr>
          <p:cNvPr id="6" name="Footer Placeholder 5">
            <a:extLst>
              <a:ext uri="{FF2B5EF4-FFF2-40B4-BE49-F238E27FC236}">
                <a16:creationId xmlns:a16="http://schemas.microsoft.com/office/drawing/2014/main" id="{F9BE3862-9BED-C993-DBC8-03E089F6F0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B57817-BDC2-27B6-8CAD-5ABF19937071}"/>
              </a:ext>
            </a:extLst>
          </p:cNvPr>
          <p:cNvSpPr>
            <a:spLocks noGrp="1"/>
          </p:cNvSpPr>
          <p:nvPr>
            <p:ph type="sldNum" sz="quarter" idx="12"/>
          </p:nvPr>
        </p:nvSpPr>
        <p:spPr/>
        <p:txBody>
          <a:bodyPr/>
          <a:lstStyle/>
          <a:p>
            <a:fld id="{68C2D0E7-F2CE-41EE-A0C9-0F0E9A836607}" type="slidenum">
              <a:rPr lang="en-US" smtClean="0"/>
              <a:t>‹#›</a:t>
            </a:fld>
            <a:endParaRPr lang="en-US"/>
          </a:p>
        </p:txBody>
      </p:sp>
    </p:spTree>
    <p:extLst>
      <p:ext uri="{BB962C8B-B14F-4D97-AF65-F5344CB8AC3E}">
        <p14:creationId xmlns:p14="http://schemas.microsoft.com/office/powerpoint/2010/main" val="1068987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382833-D99A-9C3F-0FEB-DC26DC4DA0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2644AB-A8F8-AED1-ADF0-3F935BE772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D9C531-723B-E51D-9DBA-CC44C64925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46C01-4BD4-42AE-9C25-E2F7A47FD698}" type="datetimeFigureOut">
              <a:rPr lang="en-US" smtClean="0"/>
              <a:t>10/11/2024</a:t>
            </a:fld>
            <a:endParaRPr lang="en-US"/>
          </a:p>
        </p:txBody>
      </p:sp>
      <p:sp>
        <p:nvSpPr>
          <p:cNvPr id="5" name="Footer Placeholder 4">
            <a:extLst>
              <a:ext uri="{FF2B5EF4-FFF2-40B4-BE49-F238E27FC236}">
                <a16:creationId xmlns:a16="http://schemas.microsoft.com/office/drawing/2014/main" id="{425F60B5-60FB-A8A2-06F4-BF8F9B02FC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812B82-0D28-0E9A-0AD9-DA0CE64ACE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2D0E7-F2CE-41EE-A0C9-0F0E9A836607}" type="slidenum">
              <a:rPr lang="en-US" smtClean="0"/>
              <a:t>‹#›</a:t>
            </a:fld>
            <a:endParaRPr lang="en-US"/>
          </a:p>
        </p:txBody>
      </p:sp>
    </p:spTree>
    <p:extLst>
      <p:ext uri="{BB962C8B-B14F-4D97-AF65-F5344CB8AC3E}">
        <p14:creationId xmlns:p14="http://schemas.microsoft.com/office/powerpoint/2010/main" val="603413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0A7E18-26D3-D245-B5EF-5DBE61B7DF27}"/>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AC8B45-21B0-ED40-A477-9F168A0DED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D076AC7-3F26-554D-98EE-581840881D2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F9A79-7974-0540-80EB-A7A1E8E1A4A2}" type="slidenum">
              <a:rPr lang="en-US" smtClean="0"/>
              <a:t>‹#›</a:t>
            </a:fld>
            <a:endParaRPr lang="en-US"/>
          </a:p>
        </p:txBody>
      </p:sp>
    </p:spTree>
    <p:extLst>
      <p:ext uri="{BB962C8B-B14F-4D97-AF65-F5344CB8AC3E}">
        <p14:creationId xmlns:p14="http://schemas.microsoft.com/office/powerpoint/2010/main" val="2445074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000" b="1" kern="1200">
          <a:solidFill>
            <a:srgbClr val="E84A27"/>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chart" Target="../charts/char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chart" Target="../charts/char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chart" Target="../charts/chart3.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chart" Target="../charts/chart4.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chart" Target="../charts/chart5.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5" name="Freeform: Shape 14">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8" name="Freeform: Shape 17">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logo with a circle and a letter s&#10;&#10;Description automatically generated">
            <a:extLst>
              <a:ext uri="{FF2B5EF4-FFF2-40B4-BE49-F238E27FC236}">
                <a16:creationId xmlns:a16="http://schemas.microsoft.com/office/drawing/2014/main" id="{C51A8C6D-8352-1FEE-F644-56C57E9FDF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123" y="1346481"/>
            <a:ext cx="6239753" cy="4165038"/>
          </a:xfrm>
          <a:prstGeom prst="rect">
            <a:avLst/>
          </a:prstGeom>
        </p:spPr>
      </p:pic>
      <p:grpSp>
        <p:nvGrpSpPr>
          <p:cNvPr id="20" name="Group 19">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1" name="Freeform: Shape 20">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4A8B779C-C134-8F57-4AC0-38F6A49558AF}"/>
              </a:ext>
            </a:extLst>
          </p:cNvPr>
          <p:cNvSpPr txBox="1"/>
          <p:nvPr/>
        </p:nvSpPr>
        <p:spPr>
          <a:xfrm>
            <a:off x="2976123" y="4621975"/>
            <a:ext cx="6239753" cy="523220"/>
          </a:xfrm>
          <a:prstGeom prst="rect">
            <a:avLst/>
          </a:prstGeom>
          <a:noFill/>
        </p:spPr>
        <p:txBody>
          <a:bodyPr wrap="square" rtlCol="0">
            <a:spAutoFit/>
          </a:bodyPr>
          <a:lstStyle/>
          <a:p>
            <a:pPr algn="ctr"/>
            <a:r>
              <a:rPr lang="en-US" sz="2800" dirty="0">
                <a:solidFill>
                  <a:srgbClr val="4DA583"/>
                </a:solidFill>
                <a:latin typeface="Avenir Next LT Pro Light" panose="020B0304020202020204" pitchFamily="34" charset="0"/>
              </a:rPr>
              <a:t>Regional Summit</a:t>
            </a:r>
          </a:p>
        </p:txBody>
      </p:sp>
    </p:spTree>
    <p:extLst>
      <p:ext uri="{BB962C8B-B14F-4D97-AF65-F5344CB8AC3E}">
        <p14:creationId xmlns:p14="http://schemas.microsoft.com/office/powerpoint/2010/main" val="1175867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38DE7-4110-6F4E-8A61-7B046B079C62}"/>
              </a:ext>
            </a:extLst>
          </p:cNvPr>
          <p:cNvSpPr>
            <a:spLocks noGrp="1"/>
          </p:cNvSpPr>
          <p:nvPr>
            <p:ph type="title"/>
          </p:nvPr>
        </p:nvSpPr>
        <p:spPr>
          <a:xfrm>
            <a:off x="410308" y="0"/>
            <a:ext cx="11347939" cy="1325563"/>
          </a:xfrm>
        </p:spPr>
        <p:txBody>
          <a:bodyPr>
            <a:normAutofit/>
          </a:bodyPr>
          <a:lstStyle/>
          <a:p>
            <a:pPr algn="ctr"/>
            <a:r>
              <a:rPr lang="en-US" sz="3600" dirty="0">
                <a:latin typeface="Tahoma" panose="020B0604030504040204" pitchFamily="34" charset="0"/>
                <a:ea typeface="Tahoma" panose="020B0604030504040204" pitchFamily="34" charset="0"/>
                <a:cs typeface="Tahoma" panose="020B0604030504040204" pitchFamily="34" charset="0"/>
              </a:rPr>
              <a:t>State Population Change</a:t>
            </a:r>
          </a:p>
        </p:txBody>
      </p:sp>
      <p:sp>
        <p:nvSpPr>
          <p:cNvPr id="4" name="Rectangle 3"/>
          <p:cNvSpPr/>
          <p:nvPr/>
        </p:nvSpPr>
        <p:spPr>
          <a:xfrm>
            <a:off x="287031" y="6208079"/>
            <a:ext cx="774985" cy="463351"/>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30" y="5870678"/>
            <a:ext cx="3113264" cy="1138151"/>
          </a:xfrm>
          <a:prstGeom prst="rect">
            <a:avLst/>
          </a:prstGeom>
        </p:spPr>
      </p:pic>
      <p:graphicFrame>
        <p:nvGraphicFramePr>
          <p:cNvPr id="3" name="Table 2"/>
          <p:cNvGraphicFramePr>
            <a:graphicFrameLocks noGrp="1"/>
          </p:cNvGraphicFramePr>
          <p:nvPr/>
        </p:nvGraphicFramePr>
        <p:xfrm>
          <a:off x="1543051" y="1011398"/>
          <a:ext cx="8915400" cy="3903504"/>
        </p:xfrm>
        <a:graphic>
          <a:graphicData uri="http://schemas.openxmlformats.org/drawingml/2006/table">
            <a:tbl>
              <a:tblPr/>
              <a:tblGrid>
                <a:gridCol w="1678633">
                  <a:extLst>
                    <a:ext uri="{9D8B030D-6E8A-4147-A177-3AD203B41FA5}">
                      <a16:colId xmlns:a16="http://schemas.microsoft.com/office/drawing/2014/main" val="3405057478"/>
                    </a:ext>
                  </a:extLst>
                </a:gridCol>
                <a:gridCol w="2033010">
                  <a:extLst>
                    <a:ext uri="{9D8B030D-6E8A-4147-A177-3AD203B41FA5}">
                      <a16:colId xmlns:a16="http://schemas.microsoft.com/office/drawing/2014/main" val="81717658"/>
                    </a:ext>
                  </a:extLst>
                </a:gridCol>
                <a:gridCol w="1995707">
                  <a:extLst>
                    <a:ext uri="{9D8B030D-6E8A-4147-A177-3AD203B41FA5}">
                      <a16:colId xmlns:a16="http://schemas.microsoft.com/office/drawing/2014/main" val="2718158029"/>
                    </a:ext>
                  </a:extLst>
                </a:gridCol>
                <a:gridCol w="1473465">
                  <a:extLst>
                    <a:ext uri="{9D8B030D-6E8A-4147-A177-3AD203B41FA5}">
                      <a16:colId xmlns:a16="http://schemas.microsoft.com/office/drawing/2014/main" val="1013249449"/>
                    </a:ext>
                  </a:extLst>
                </a:gridCol>
                <a:gridCol w="1734585">
                  <a:extLst>
                    <a:ext uri="{9D8B030D-6E8A-4147-A177-3AD203B41FA5}">
                      <a16:colId xmlns:a16="http://schemas.microsoft.com/office/drawing/2014/main" val="3292492956"/>
                    </a:ext>
                  </a:extLst>
                </a:gridCol>
              </a:tblGrid>
              <a:tr h="325292">
                <a:tc gridSpan="5">
                  <a:txBody>
                    <a:bodyPr/>
                    <a:lstStyle/>
                    <a:p>
                      <a:pPr algn="ctr" fontAlgn="b"/>
                      <a:r>
                        <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Top 5 and Bottom 5 States in Population Growth Percentage 2010-2020</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8225621"/>
                  </a:ext>
                </a:extLst>
              </a:tr>
              <a:tr h="325292">
                <a:tc>
                  <a:txBody>
                    <a:bodyPr/>
                    <a:lstStyle/>
                    <a:p>
                      <a:pPr algn="l" fontAlgn="b"/>
                      <a:r>
                        <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State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2010 Population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2020 Population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Pct</a:t>
                      </a:r>
                      <a:r>
                        <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Change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Rank</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6877506"/>
                  </a:ext>
                </a:extLst>
              </a:tr>
              <a:tr h="325292">
                <a:tc>
                  <a:txBody>
                    <a:bodyPr/>
                    <a:lstStyle/>
                    <a:p>
                      <a:pPr algn="l"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Utah</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2,763,885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3,271,616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18.4%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37788588"/>
                  </a:ext>
                </a:extLst>
              </a:tr>
              <a:tr h="325292">
                <a:tc>
                  <a:txBody>
                    <a:bodyPr/>
                    <a:lstStyle/>
                    <a:p>
                      <a:pPr algn="l"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Idaho</a:t>
                      </a:r>
                    </a:p>
                  </a:txBody>
                  <a:tcPr marL="9525" marR="9525" marT="9525" marB="0" anchor="b">
                    <a:lnL>
                      <a:noFill/>
                    </a:lnL>
                    <a:lnR>
                      <a:noFill/>
                    </a:lnR>
                    <a:lnT>
                      <a:noFill/>
                    </a:lnT>
                    <a:lnB>
                      <a:noFill/>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1,567,582 </a:t>
                      </a:r>
                    </a:p>
                  </a:txBody>
                  <a:tcPr marL="9525" marR="9525" marT="9525" marB="0" anchor="b">
                    <a:lnL>
                      <a:noFill/>
                    </a:lnL>
                    <a:lnR>
                      <a:noFill/>
                    </a:lnR>
                    <a:lnT>
                      <a:noFill/>
                    </a:lnT>
                    <a:lnB>
                      <a:noFill/>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1,839,106 </a:t>
                      </a:r>
                    </a:p>
                  </a:txBody>
                  <a:tcPr marL="9525" marR="9525" marT="9525" marB="0" anchor="b">
                    <a:lnL>
                      <a:noFill/>
                    </a:lnL>
                    <a:lnR>
                      <a:noFill/>
                    </a:lnR>
                    <a:lnT>
                      <a:noFill/>
                    </a:lnT>
                    <a:lnB>
                      <a:noFill/>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17.3%</a:t>
                      </a:r>
                    </a:p>
                  </a:txBody>
                  <a:tcPr marL="9525" marR="9525" marT="9525" marB="0" anchor="b">
                    <a:lnL>
                      <a:noFill/>
                    </a:lnL>
                    <a:lnR>
                      <a:noFill/>
                    </a:lnR>
                    <a:lnT>
                      <a:noFill/>
                    </a:lnT>
                    <a:lnB>
                      <a:noFill/>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9525" marR="9525" marT="9525" marB="0" anchor="b">
                    <a:lnL>
                      <a:noFill/>
                    </a:lnL>
                    <a:lnR>
                      <a:noFill/>
                    </a:lnR>
                    <a:lnT>
                      <a:noFill/>
                    </a:lnT>
                    <a:lnB>
                      <a:noFill/>
                    </a:lnB>
                    <a:solidFill>
                      <a:srgbClr val="F2F2F2"/>
                    </a:solidFill>
                  </a:tcPr>
                </a:tc>
                <a:extLst>
                  <a:ext uri="{0D108BD9-81ED-4DB2-BD59-A6C34878D82A}">
                    <a16:rowId xmlns:a16="http://schemas.microsoft.com/office/drawing/2014/main" val="748634542"/>
                  </a:ext>
                </a:extLst>
              </a:tr>
              <a:tr h="325292">
                <a:tc>
                  <a:txBody>
                    <a:bodyPr/>
                    <a:lstStyle/>
                    <a:p>
                      <a:pPr algn="l" fontAlgn="b"/>
                      <a:r>
                        <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Texas</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25,145,561 </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29,145,505 </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15.9%</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9525" marR="9525" marT="9525" marB="0" anchor="b">
                    <a:lnL>
                      <a:noFill/>
                    </a:lnL>
                    <a:lnR>
                      <a:noFill/>
                    </a:lnR>
                    <a:lnT>
                      <a:noFill/>
                    </a:lnT>
                    <a:lnB>
                      <a:noFill/>
                    </a:lnB>
                  </a:tcPr>
                </a:tc>
                <a:extLst>
                  <a:ext uri="{0D108BD9-81ED-4DB2-BD59-A6C34878D82A}">
                    <a16:rowId xmlns:a16="http://schemas.microsoft.com/office/drawing/2014/main" val="1250862868"/>
                  </a:ext>
                </a:extLst>
              </a:tr>
              <a:tr h="325292">
                <a:tc>
                  <a:txBody>
                    <a:bodyPr/>
                    <a:lstStyle/>
                    <a:p>
                      <a:pPr algn="l"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North Dakota</a:t>
                      </a:r>
                    </a:p>
                  </a:txBody>
                  <a:tcPr marL="9525" marR="9525" marT="9525" marB="0" anchor="b">
                    <a:lnL>
                      <a:noFill/>
                    </a:lnL>
                    <a:lnR>
                      <a:noFill/>
                    </a:lnR>
                    <a:lnT>
                      <a:noFill/>
                    </a:lnT>
                    <a:lnB>
                      <a:noFill/>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672,591 </a:t>
                      </a:r>
                    </a:p>
                  </a:txBody>
                  <a:tcPr marL="9525" marR="9525" marT="9525" marB="0" anchor="b">
                    <a:lnL>
                      <a:noFill/>
                    </a:lnL>
                    <a:lnR>
                      <a:noFill/>
                    </a:lnR>
                    <a:lnT>
                      <a:noFill/>
                    </a:lnT>
                    <a:lnB>
                      <a:noFill/>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779,094 </a:t>
                      </a:r>
                    </a:p>
                  </a:txBody>
                  <a:tcPr marL="9525" marR="9525" marT="9525" marB="0" anchor="b">
                    <a:lnL>
                      <a:noFill/>
                    </a:lnL>
                    <a:lnR>
                      <a:noFill/>
                    </a:lnR>
                    <a:lnT>
                      <a:noFill/>
                    </a:lnT>
                    <a:lnB>
                      <a:noFill/>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15.8%</a:t>
                      </a:r>
                    </a:p>
                  </a:txBody>
                  <a:tcPr marL="9525" marR="9525" marT="9525" marB="0" anchor="b">
                    <a:lnL>
                      <a:noFill/>
                    </a:lnL>
                    <a:lnR>
                      <a:noFill/>
                    </a:lnR>
                    <a:lnT>
                      <a:noFill/>
                    </a:lnT>
                    <a:lnB>
                      <a:noFill/>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9525" marR="9525" marT="9525" marB="0" anchor="b">
                    <a:lnL>
                      <a:noFill/>
                    </a:lnL>
                    <a:lnR>
                      <a:noFill/>
                    </a:lnR>
                    <a:lnT>
                      <a:noFill/>
                    </a:lnT>
                    <a:lnB>
                      <a:noFill/>
                    </a:lnB>
                    <a:solidFill>
                      <a:srgbClr val="F2F2F2"/>
                    </a:solidFill>
                  </a:tcPr>
                </a:tc>
                <a:extLst>
                  <a:ext uri="{0D108BD9-81ED-4DB2-BD59-A6C34878D82A}">
                    <a16:rowId xmlns:a16="http://schemas.microsoft.com/office/drawing/2014/main" val="3164143022"/>
                  </a:ext>
                </a:extLst>
              </a:tr>
              <a:tr h="325292">
                <a:tc>
                  <a:txBody>
                    <a:bodyPr/>
                    <a:lstStyle/>
                    <a:p>
                      <a:pPr algn="l"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Nevada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2,700,551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3,104,614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15.0%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8281025"/>
                  </a:ext>
                </a:extLst>
              </a:tr>
              <a:tr h="325292">
                <a:tc>
                  <a:txBody>
                    <a:bodyPr/>
                    <a:lstStyle/>
                    <a:p>
                      <a:pPr algn="l"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Michigan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9,883,640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10,077,331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2666597701"/>
                  </a:ext>
                </a:extLst>
              </a:tr>
              <a:tr h="325292">
                <a:tc>
                  <a:txBody>
                    <a:bodyPr/>
                    <a:lstStyle/>
                    <a:p>
                      <a:pPr algn="l" fontAlgn="b"/>
                      <a:r>
                        <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Connecticut</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3,574,097 </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3,605,944 </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0.9%</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47</a:t>
                      </a:r>
                    </a:p>
                  </a:txBody>
                  <a:tcPr marL="9525" marR="9525" marT="9525" marB="0" anchor="b">
                    <a:lnL>
                      <a:noFill/>
                    </a:lnL>
                    <a:lnR>
                      <a:noFill/>
                    </a:lnR>
                    <a:lnT>
                      <a:noFill/>
                    </a:lnT>
                    <a:lnB>
                      <a:noFill/>
                    </a:lnB>
                  </a:tcPr>
                </a:tc>
                <a:extLst>
                  <a:ext uri="{0D108BD9-81ED-4DB2-BD59-A6C34878D82A}">
                    <a16:rowId xmlns:a16="http://schemas.microsoft.com/office/drawing/2014/main" val="1888651603"/>
                  </a:ext>
                </a:extLst>
              </a:tr>
              <a:tr h="325292">
                <a:tc>
                  <a:txBody>
                    <a:bodyPr/>
                    <a:lstStyle/>
                    <a:p>
                      <a:pPr algn="l"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Illinois</a:t>
                      </a:r>
                    </a:p>
                  </a:txBody>
                  <a:tcPr marL="9525" marR="9525" marT="9525" marB="0" anchor="b">
                    <a:lnL>
                      <a:noFill/>
                    </a:lnL>
                    <a:lnR>
                      <a:noFill/>
                    </a:lnR>
                    <a:lnT>
                      <a:noFill/>
                    </a:lnT>
                    <a:lnB>
                      <a:noFill/>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12,830,632 </a:t>
                      </a:r>
                    </a:p>
                  </a:txBody>
                  <a:tcPr marL="9525" marR="9525" marT="9525" marB="0" anchor="b">
                    <a:lnL>
                      <a:noFill/>
                    </a:lnL>
                    <a:lnR>
                      <a:noFill/>
                    </a:lnR>
                    <a:lnT>
                      <a:noFill/>
                    </a:lnT>
                    <a:lnB>
                      <a:noFill/>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12,812,508 </a:t>
                      </a:r>
                    </a:p>
                  </a:txBody>
                  <a:tcPr marL="9525" marR="9525" marT="9525" marB="0" anchor="b">
                    <a:lnL>
                      <a:noFill/>
                    </a:lnL>
                    <a:lnR>
                      <a:noFill/>
                    </a:lnR>
                    <a:lnT>
                      <a:noFill/>
                    </a:lnT>
                    <a:lnB>
                      <a:noFill/>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-0.1%</a:t>
                      </a:r>
                    </a:p>
                  </a:txBody>
                  <a:tcPr marL="9525" marR="9525" marT="9525" marB="0" anchor="b">
                    <a:lnL>
                      <a:noFill/>
                    </a:lnL>
                    <a:lnR>
                      <a:noFill/>
                    </a:lnR>
                    <a:lnT>
                      <a:noFill/>
                    </a:lnT>
                    <a:lnB>
                      <a:noFill/>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48</a:t>
                      </a:r>
                    </a:p>
                  </a:txBody>
                  <a:tcPr marL="9525" marR="9525" marT="9525" marB="0" anchor="b">
                    <a:lnL>
                      <a:noFill/>
                    </a:lnL>
                    <a:lnR>
                      <a:noFill/>
                    </a:lnR>
                    <a:lnT>
                      <a:noFill/>
                    </a:lnT>
                    <a:lnB>
                      <a:noFill/>
                    </a:lnB>
                    <a:solidFill>
                      <a:srgbClr val="F2F2F2"/>
                    </a:solidFill>
                  </a:tcPr>
                </a:tc>
                <a:extLst>
                  <a:ext uri="{0D108BD9-81ED-4DB2-BD59-A6C34878D82A}">
                    <a16:rowId xmlns:a16="http://schemas.microsoft.com/office/drawing/2014/main" val="450584898"/>
                  </a:ext>
                </a:extLst>
              </a:tr>
              <a:tr h="325292">
                <a:tc>
                  <a:txBody>
                    <a:bodyPr/>
                    <a:lstStyle/>
                    <a:p>
                      <a:pPr algn="l" fontAlgn="b"/>
                      <a:r>
                        <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Mississippi</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2,967,297 </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2,961,279 </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-0.2%</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49</a:t>
                      </a:r>
                    </a:p>
                  </a:txBody>
                  <a:tcPr marL="9525" marR="9525" marT="9525" marB="0" anchor="b">
                    <a:lnL>
                      <a:noFill/>
                    </a:lnL>
                    <a:lnR>
                      <a:noFill/>
                    </a:lnR>
                    <a:lnT>
                      <a:noFill/>
                    </a:lnT>
                    <a:lnB>
                      <a:noFill/>
                    </a:lnB>
                  </a:tcPr>
                </a:tc>
                <a:extLst>
                  <a:ext uri="{0D108BD9-81ED-4DB2-BD59-A6C34878D82A}">
                    <a16:rowId xmlns:a16="http://schemas.microsoft.com/office/drawing/2014/main" val="4270496087"/>
                  </a:ext>
                </a:extLst>
              </a:tr>
              <a:tr h="325292">
                <a:tc>
                  <a:txBody>
                    <a:bodyPr/>
                    <a:lstStyle/>
                    <a:p>
                      <a:pPr algn="l"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West Virginia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1,852,994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1,793,716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69698482"/>
                  </a:ext>
                </a:extLst>
              </a:tr>
            </a:tbl>
          </a:graphicData>
        </a:graphic>
      </p:graphicFrame>
      <p:sp>
        <p:nvSpPr>
          <p:cNvPr id="6" name="TextBox 5"/>
          <p:cNvSpPr txBox="1"/>
          <p:nvPr/>
        </p:nvSpPr>
        <p:spPr>
          <a:xfrm>
            <a:off x="2464777" y="5191964"/>
            <a:ext cx="723900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Illinois Percent Population Change 2010-2020:  -0.1%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Rank: 48th</a:t>
            </a:r>
          </a:p>
        </p:txBody>
      </p:sp>
      <p:sp>
        <p:nvSpPr>
          <p:cNvPr id="8" name="TextBox 7"/>
          <p:cNvSpPr txBox="1"/>
          <p:nvPr/>
        </p:nvSpPr>
        <p:spPr>
          <a:xfrm>
            <a:off x="1543050" y="4907580"/>
            <a:ext cx="57912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Source: U.S. Census Bureau, 2010 &amp; 2020 Decennial Census </a:t>
            </a:r>
          </a:p>
        </p:txBody>
      </p:sp>
      <p:sp>
        <p:nvSpPr>
          <p:cNvPr id="7" name="Rectangle 6">
            <a:extLst>
              <a:ext uri="{FF2B5EF4-FFF2-40B4-BE49-F238E27FC236}">
                <a16:creationId xmlns:a16="http://schemas.microsoft.com/office/drawing/2014/main" id="{FF6B75D6-A0CA-053C-5EFF-86E9AB3BCC3B}"/>
              </a:ext>
            </a:extLst>
          </p:cNvPr>
          <p:cNvSpPr/>
          <p:nvPr/>
        </p:nvSpPr>
        <p:spPr>
          <a:xfrm>
            <a:off x="9700558" y="6132352"/>
            <a:ext cx="2287310" cy="604008"/>
          </a:xfrm>
          <a:prstGeom prst="rect">
            <a:avLst/>
          </a:prstGeom>
          <a:solidFill>
            <a:srgbClr val="F2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Shape&#10;&#10;Description automatically generated with medium confidence">
            <a:extLst>
              <a:ext uri="{FF2B5EF4-FFF2-40B4-BE49-F238E27FC236}">
                <a16:creationId xmlns:a16="http://schemas.microsoft.com/office/drawing/2014/main" id="{61278DB3-4AA0-D306-DD9D-2EA532CE1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4322" y="6245440"/>
            <a:ext cx="2159036" cy="388626"/>
          </a:xfrm>
          <a:prstGeom prst="rect">
            <a:avLst/>
          </a:prstGeom>
        </p:spPr>
      </p:pic>
    </p:spTree>
    <p:extLst>
      <p:ext uri="{BB962C8B-B14F-4D97-AF65-F5344CB8AC3E}">
        <p14:creationId xmlns:p14="http://schemas.microsoft.com/office/powerpoint/2010/main" val="3672097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38DE7-4110-6F4E-8A61-7B046B079C62}"/>
              </a:ext>
            </a:extLst>
          </p:cNvPr>
          <p:cNvSpPr>
            <a:spLocks noGrp="1"/>
          </p:cNvSpPr>
          <p:nvPr>
            <p:ph type="title"/>
          </p:nvPr>
        </p:nvSpPr>
        <p:spPr>
          <a:xfrm>
            <a:off x="410308" y="0"/>
            <a:ext cx="11347939" cy="1325563"/>
          </a:xfrm>
        </p:spPr>
        <p:txBody>
          <a:bodyPr>
            <a:normAutofit/>
          </a:bodyPr>
          <a:lstStyle/>
          <a:p>
            <a:pPr algn="ctr"/>
            <a:r>
              <a:rPr lang="en-US" sz="3600" dirty="0">
                <a:latin typeface="Tahoma" panose="020B0604030504040204" pitchFamily="34" charset="0"/>
                <a:ea typeface="Tahoma" panose="020B0604030504040204" pitchFamily="34" charset="0"/>
                <a:cs typeface="Tahoma" panose="020B0604030504040204" pitchFamily="34" charset="0"/>
              </a:rPr>
              <a:t>State Population Change</a:t>
            </a:r>
          </a:p>
        </p:txBody>
      </p:sp>
      <p:sp>
        <p:nvSpPr>
          <p:cNvPr id="4" name="Rectangle 3"/>
          <p:cNvSpPr/>
          <p:nvPr/>
        </p:nvSpPr>
        <p:spPr>
          <a:xfrm>
            <a:off x="287031" y="6208079"/>
            <a:ext cx="774985" cy="463351"/>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30" y="5870678"/>
            <a:ext cx="3113264" cy="1138151"/>
          </a:xfrm>
          <a:prstGeom prst="rect">
            <a:avLst/>
          </a:prstGeom>
        </p:spPr>
      </p:pic>
      <p:sp>
        <p:nvSpPr>
          <p:cNvPr id="8" name="TextBox 7"/>
          <p:cNvSpPr txBox="1"/>
          <p:nvPr/>
        </p:nvSpPr>
        <p:spPr>
          <a:xfrm>
            <a:off x="1777941" y="5280248"/>
            <a:ext cx="801201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Source: U.S. Census Bureau, 2020 Decennial Census &amp; 2023 Population Estimate Series </a:t>
            </a:r>
          </a:p>
        </p:txBody>
      </p:sp>
      <p:sp>
        <p:nvSpPr>
          <p:cNvPr id="7" name="TextBox 6">
            <a:extLst>
              <a:ext uri="{FF2B5EF4-FFF2-40B4-BE49-F238E27FC236}">
                <a16:creationId xmlns:a16="http://schemas.microsoft.com/office/drawing/2014/main" id="{1E94E334-03C0-B979-09DB-94D3D7C80BD7}"/>
              </a:ext>
            </a:extLst>
          </p:cNvPr>
          <p:cNvSpPr txBox="1"/>
          <p:nvPr/>
        </p:nvSpPr>
        <p:spPr>
          <a:xfrm>
            <a:off x="3839361" y="941683"/>
            <a:ext cx="554792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What has happened since the 2020 Census?</a:t>
            </a:r>
          </a:p>
        </p:txBody>
      </p:sp>
      <p:graphicFrame>
        <p:nvGraphicFramePr>
          <p:cNvPr id="9" name="Table 8">
            <a:extLst>
              <a:ext uri="{FF2B5EF4-FFF2-40B4-BE49-F238E27FC236}">
                <a16:creationId xmlns:a16="http://schemas.microsoft.com/office/drawing/2014/main" id="{309F1A2A-B8BD-F8A5-02D0-DC8147298525}"/>
              </a:ext>
            </a:extLst>
          </p:cNvPr>
          <p:cNvGraphicFramePr>
            <a:graphicFrameLocks noGrp="1"/>
          </p:cNvGraphicFramePr>
          <p:nvPr/>
        </p:nvGraphicFramePr>
        <p:xfrm>
          <a:off x="1877707" y="1577752"/>
          <a:ext cx="8436585" cy="3677700"/>
        </p:xfrm>
        <a:graphic>
          <a:graphicData uri="http://schemas.openxmlformats.org/drawingml/2006/table">
            <a:tbl>
              <a:tblPr/>
              <a:tblGrid>
                <a:gridCol w="1588479">
                  <a:extLst>
                    <a:ext uri="{9D8B030D-6E8A-4147-A177-3AD203B41FA5}">
                      <a16:colId xmlns:a16="http://schemas.microsoft.com/office/drawing/2014/main" val="2614749851"/>
                    </a:ext>
                  </a:extLst>
                </a:gridCol>
                <a:gridCol w="1923824">
                  <a:extLst>
                    <a:ext uri="{9D8B030D-6E8A-4147-A177-3AD203B41FA5}">
                      <a16:colId xmlns:a16="http://schemas.microsoft.com/office/drawing/2014/main" val="3272458442"/>
                    </a:ext>
                  </a:extLst>
                </a:gridCol>
                <a:gridCol w="1888524">
                  <a:extLst>
                    <a:ext uri="{9D8B030D-6E8A-4147-A177-3AD203B41FA5}">
                      <a16:colId xmlns:a16="http://schemas.microsoft.com/office/drawing/2014/main" val="1097298515"/>
                    </a:ext>
                  </a:extLst>
                </a:gridCol>
                <a:gridCol w="1394330">
                  <a:extLst>
                    <a:ext uri="{9D8B030D-6E8A-4147-A177-3AD203B41FA5}">
                      <a16:colId xmlns:a16="http://schemas.microsoft.com/office/drawing/2014/main" val="1473850338"/>
                    </a:ext>
                  </a:extLst>
                </a:gridCol>
                <a:gridCol w="1641428">
                  <a:extLst>
                    <a:ext uri="{9D8B030D-6E8A-4147-A177-3AD203B41FA5}">
                      <a16:colId xmlns:a16="http://schemas.microsoft.com/office/drawing/2014/main" val="3881445177"/>
                    </a:ext>
                  </a:extLst>
                </a:gridCol>
              </a:tblGrid>
              <a:tr h="255809">
                <a:tc gridSpan="5">
                  <a:txBody>
                    <a:bodyPr/>
                    <a:lstStyle/>
                    <a:p>
                      <a:pPr algn="ctr" fontAlgn="b"/>
                      <a:r>
                        <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Top 5 and Bottom 5 States in Population Growth 2020-2023</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0650093"/>
                  </a:ext>
                </a:extLst>
              </a:tr>
              <a:tr h="255809">
                <a:tc>
                  <a:txBody>
                    <a:bodyPr/>
                    <a:lstStyle/>
                    <a:p>
                      <a:pPr algn="l" fontAlgn="b"/>
                      <a:r>
                        <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State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2020 Population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2023 Population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Change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Rank</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4599096"/>
                  </a:ext>
                </a:extLst>
              </a:tr>
              <a:tr h="322930">
                <a:tc>
                  <a:txBody>
                    <a:bodyPr/>
                    <a:lstStyle/>
                    <a:p>
                      <a:pPr algn="l"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Texas</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r" defTabSz="914400" rtl="0" eaLnBrk="1" fontAlgn="b" latinLnBrk="0" hangingPunct="1"/>
                      <a:r>
                        <a:rPr lang="en-US" sz="1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29,145,428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30,503,301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1,357,842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1408440"/>
                  </a:ext>
                </a:extLst>
              </a:tr>
              <a:tr h="322930">
                <a:tc>
                  <a:txBody>
                    <a:bodyPr/>
                    <a:lstStyle/>
                    <a:p>
                      <a:pPr algn="l"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Florida</a:t>
                      </a:r>
                    </a:p>
                  </a:txBody>
                  <a:tcPr marL="9525" marR="9525" marT="9525" marB="0" anchor="ctr">
                    <a:lnL>
                      <a:noFill/>
                    </a:lnL>
                    <a:lnR>
                      <a:noFill/>
                    </a:lnR>
                    <a:lnT>
                      <a:noFill/>
                    </a:lnT>
                    <a:lnB>
                      <a:noFill/>
                    </a:lnB>
                    <a:solidFill>
                      <a:srgbClr val="F2F2F2"/>
                    </a:solidFill>
                  </a:tcPr>
                </a:tc>
                <a:tc>
                  <a:txBody>
                    <a:bodyPr/>
                    <a:lstStyle/>
                    <a:p>
                      <a:pPr marL="0" algn="r" defTabSz="914400" rtl="0" eaLnBrk="1" fontAlgn="b" latinLnBrk="0" hangingPunct="1"/>
                      <a:r>
                        <a:rPr lang="en-US" sz="1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21,538,226</a:t>
                      </a:r>
                    </a:p>
                  </a:txBody>
                  <a:tcPr marL="9525" marR="9525" marT="9525" marB="0" anchor="b">
                    <a:lnL>
                      <a:noFill/>
                    </a:lnL>
                    <a:lnR>
                      <a:noFill/>
                    </a:lnR>
                    <a:lnT>
                      <a:noFill/>
                    </a:lnT>
                    <a:lnB>
                      <a:noFill/>
                    </a:lnB>
                    <a:solidFill>
                      <a:srgbClr val="F2F2F2"/>
                    </a:solidFill>
                  </a:tcPr>
                </a:tc>
                <a:tc>
                  <a:txBody>
                    <a:bodyPr/>
                    <a:lstStyle/>
                    <a:p>
                      <a:pPr algn="r" fontAlgn="b"/>
                      <a:r>
                        <a:rPr lang="en-US" sz="1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22,610,726</a:t>
                      </a:r>
                    </a:p>
                  </a:txBody>
                  <a:tcPr marL="9525" marR="9525" marT="9525" marB="0" anchor="b">
                    <a:lnL>
                      <a:noFill/>
                    </a:lnL>
                    <a:lnR>
                      <a:noFill/>
                    </a:lnR>
                    <a:lnT>
                      <a:noFill/>
                    </a:lnT>
                    <a:lnB>
                      <a:noFill/>
                    </a:lnB>
                    <a:solidFill>
                      <a:srgbClr val="F2F2F2"/>
                    </a:solidFill>
                  </a:tcPr>
                </a:tc>
                <a:tc>
                  <a:txBody>
                    <a:bodyPr/>
                    <a:lstStyle/>
                    <a:p>
                      <a:pPr algn="r" fontAlgn="b"/>
                      <a:r>
                        <a:rPr lang="en-US" sz="1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1,072,510</a:t>
                      </a:r>
                    </a:p>
                  </a:txBody>
                  <a:tcPr marL="9525" marR="9525" marT="9525" marB="0" anchor="b">
                    <a:lnL>
                      <a:noFill/>
                    </a:lnL>
                    <a:lnR>
                      <a:noFill/>
                    </a:lnR>
                    <a:lnT>
                      <a:noFill/>
                    </a:lnT>
                    <a:lnB>
                      <a:noFill/>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824075211"/>
                  </a:ext>
                </a:extLst>
              </a:tr>
              <a:tr h="322930">
                <a:tc>
                  <a:txBody>
                    <a:bodyPr/>
                    <a:lstStyle/>
                    <a:p>
                      <a:pPr algn="l"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North Carolina</a:t>
                      </a:r>
                    </a:p>
                  </a:txBody>
                  <a:tcPr marL="9525" marR="9525" marT="9525" marB="0" anchor="ctr">
                    <a:lnL>
                      <a:noFill/>
                    </a:lnL>
                    <a:lnR>
                      <a:noFill/>
                    </a:lnR>
                    <a:lnT>
                      <a:noFill/>
                    </a:lnT>
                    <a:lnB>
                      <a:noFill/>
                    </a:lnB>
                  </a:tcPr>
                </a:tc>
                <a:tc>
                  <a:txBody>
                    <a:bodyPr/>
                    <a:lstStyle/>
                    <a:p>
                      <a:pPr marL="0" algn="r" defTabSz="914400" rtl="0" eaLnBrk="1" fontAlgn="b" latinLnBrk="0" hangingPunct="1"/>
                      <a:r>
                        <a:rPr lang="en-US" sz="1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10,439,414</a:t>
                      </a:r>
                    </a:p>
                  </a:txBody>
                  <a:tcPr marL="9525" marR="9525" marT="9525" marB="0" anchor="b">
                    <a:lnL>
                      <a:noFill/>
                    </a:lnL>
                    <a:lnR>
                      <a:noFill/>
                    </a:lnR>
                    <a:lnT>
                      <a:noFill/>
                    </a:lnT>
                    <a:lnB>
                      <a:noFill/>
                    </a:lnB>
                  </a:tcPr>
                </a:tc>
                <a:tc>
                  <a:txBody>
                    <a:bodyPr/>
                    <a:lstStyle/>
                    <a:p>
                      <a:pPr algn="r" fontAlgn="b"/>
                      <a:r>
                        <a:rPr lang="en-US" sz="1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10,835,491</a:t>
                      </a:r>
                    </a:p>
                  </a:txBody>
                  <a:tcPr marL="9525" marR="9525" marT="9525" marB="0" anchor="b">
                    <a:lnL>
                      <a:noFill/>
                    </a:lnL>
                    <a:lnR>
                      <a:noFill/>
                    </a:lnR>
                    <a:lnT>
                      <a:noFill/>
                    </a:lnT>
                    <a:lnB>
                      <a:noFill/>
                    </a:lnB>
                  </a:tcPr>
                </a:tc>
                <a:tc>
                  <a:txBody>
                    <a:bodyPr/>
                    <a:lstStyle/>
                    <a:p>
                      <a:pPr algn="r" fontAlgn="b"/>
                      <a:r>
                        <a:rPr lang="en-US" sz="16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396,032</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9525" marR="9525" marT="9525" marB="0" anchor="ctr">
                    <a:lnL>
                      <a:noFill/>
                    </a:lnL>
                    <a:lnR>
                      <a:noFill/>
                    </a:lnR>
                    <a:lnT>
                      <a:noFill/>
                    </a:lnT>
                    <a:lnB>
                      <a:noFill/>
                    </a:lnB>
                  </a:tcPr>
                </a:tc>
                <a:extLst>
                  <a:ext uri="{0D108BD9-81ED-4DB2-BD59-A6C34878D82A}">
                    <a16:rowId xmlns:a16="http://schemas.microsoft.com/office/drawing/2014/main" val="1556211830"/>
                  </a:ext>
                </a:extLst>
              </a:tr>
              <a:tr h="284011">
                <a:tc>
                  <a:txBody>
                    <a:bodyPr/>
                    <a:lstStyle/>
                    <a:p>
                      <a:pPr algn="l"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Georgia</a:t>
                      </a:r>
                    </a:p>
                  </a:txBody>
                  <a:tcPr marL="9525" marR="9525" marT="9525" marB="0" anchor="ctr">
                    <a:lnL>
                      <a:noFill/>
                    </a:lnL>
                    <a:lnR>
                      <a:noFill/>
                    </a:lnR>
                    <a:lnT>
                      <a:noFill/>
                    </a:lnT>
                    <a:lnB>
                      <a:noFill/>
                    </a:lnB>
                    <a:solidFill>
                      <a:srgbClr val="F2F2F2"/>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10,711,937</a:t>
                      </a:r>
                    </a:p>
                  </a:txBody>
                  <a:tcPr marL="9525" marR="9525" marT="9525" marB="0" anchor="b">
                    <a:lnL>
                      <a:noFill/>
                    </a:lnL>
                    <a:lnR>
                      <a:noFill/>
                    </a:lnR>
                    <a:lnT>
                      <a:noFill/>
                    </a:lnT>
                    <a:lnB>
                      <a:noFill/>
                    </a:lnB>
                    <a:solidFill>
                      <a:srgbClr val="F2F2F2"/>
                    </a:solidFill>
                  </a:tcPr>
                </a:tc>
                <a:tc>
                  <a:txBody>
                    <a:bodyPr/>
                    <a:lstStyle/>
                    <a:p>
                      <a:pPr algn="r" fontAlgn="b"/>
                      <a:r>
                        <a:rPr lang="en-US" sz="16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11,029,227</a:t>
                      </a:r>
                    </a:p>
                  </a:txBody>
                  <a:tcPr marL="9525" marR="9525" marT="9525" marB="0" anchor="b">
                    <a:lnL>
                      <a:noFill/>
                    </a:lnL>
                    <a:lnR>
                      <a:noFill/>
                    </a:lnR>
                    <a:lnT>
                      <a:noFill/>
                    </a:lnT>
                    <a:lnB>
                      <a:noFill/>
                    </a:lnB>
                    <a:solidFill>
                      <a:srgbClr val="F2F2F2"/>
                    </a:solidFill>
                  </a:tcPr>
                </a:tc>
                <a:tc>
                  <a:txBody>
                    <a:bodyPr/>
                    <a:lstStyle/>
                    <a:p>
                      <a:pPr algn="r" fontAlgn="b"/>
                      <a:r>
                        <a:rPr lang="en-US" sz="1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315,456</a:t>
                      </a:r>
                    </a:p>
                  </a:txBody>
                  <a:tcPr marL="9525" marR="9525" marT="9525" marB="0" anchor="b">
                    <a:lnL>
                      <a:noFill/>
                    </a:lnL>
                    <a:lnR>
                      <a:noFill/>
                    </a:lnR>
                    <a:lnT>
                      <a:noFill/>
                    </a:lnT>
                    <a:lnB>
                      <a:noFill/>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4023428708"/>
                  </a:ext>
                </a:extLst>
              </a:tr>
              <a:tr h="298631">
                <a:tc>
                  <a:txBody>
                    <a:bodyPr/>
                    <a:lstStyle/>
                    <a:p>
                      <a:pPr algn="l"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Arizona</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7,151,507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7,431,344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273,442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5401756"/>
                  </a:ext>
                </a:extLst>
              </a:tr>
              <a:tr h="322930">
                <a:tc>
                  <a:txBody>
                    <a:bodyPr/>
                    <a:lstStyle/>
                    <a:p>
                      <a:pPr algn="l" fontAlgn="b"/>
                      <a:r>
                        <a:rPr lang="en-US" sz="1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Pennsylvania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marL="0" algn="r" defTabSz="914400" rtl="0" eaLnBrk="1" fontAlgn="b" latinLnBrk="0" hangingPunct="1"/>
                      <a:r>
                        <a:rPr lang="en-US" sz="1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7,029,949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marL="0" algn="r" defTabSz="914400" rtl="0" eaLnBrk="1" fontAlgn="b" latinLnBrk="0" hangingPunct="1"/>
                      <a:r>
                        <a:rPr lang="en-US" sz="1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6,981,974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n-US" sz="1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(41,105)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marL="0" algn="r" defTabSz="914400" rtl="0" eaLnBrk="1" fontAlgn="b" latinLnBrk="0" hangingPunct="1"/>
                      <a:r>
                        <a:rPr lang="en-US" sz="1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46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727737004"/>
                  </a:ext>
                </a:extLst>
              </a:tr>
              <a:tr h="322930">
                <a:tc>
                  <a:txBody>
                    <a:bodyPr/>
                    <a:lstStyle/>
                    <a:p>
                      <a:pPr algn="l" fontAlgn="b"/>
                      <a:r>
                        <a:rPr lang="en-US" sz="1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Louisiana</a:t>
                      </a:r>
                    </a:p>
                  </a:txBody>
                  <a:tcPr marL="9525" marR="9525" marT="9525" marB="0" anchor="b">
                    <a:lnL>
                      <a:noFill/>
                    </a:lnL>
                    <a:lnR>
                      <a:noFill/>
                    </a:lnR>
                    <a:lnT>
                      <a:noFill/>
                    </a:lnT>
                    <a:lnB>
                      <a:noFill/>
                    </a:lnB>
                  </a:tcPr>
                </a:tc>
                <a:tc>
                  <a:txBody>
                    <a:bodyPr/>
                    <a:lstStyle/>
                    <a:p>
                      <a:pPr marL="0" algn="r" defTabSz="914400" rtl="0" eaLnBrk="1" fontAlgn="b" latinLnBrk="0" hangingPunct="1"/>
                      <a:r>
                        <a:rPr lang="en-US" sz="1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4,657,749</a:t>
                      </a:r>
                    </a:p>
                  </a:txBody>
                  <a:tcPr marL="9525" marR="9525" marT="9525" marB="0" anchor="b">
                    <a:lnL>
                      <a:noFill/>
                    </a:lnL>
                    <a:lnR>
                      <a:noFill/>
                    </a:lnR>
                    <a:lnT>
                      <a:noFill/>
                    </a:lnT>
                    <a:lnB>
                      <a:noFill/>
                    </a:lnB>
                  </a:tcPr>
                </a:tc>
                <a:tc>
                  <a:txBody>
                    <a:bodyPr/>
                    <a:lstStyle/>
                    <a:p>
                      <a:pPr marL="0" algn="r" defTabSz="914400" rtl="0" eaLnBrk="1" fontAlgn="b" latinLnBrk="0" hangingPunct="1"/>
                      <a:r>
                        <a:rPr lang="en-US" sz="16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4,590,241</a:t>
                      </a:r>
                    </a:p>
                  </a:txBody>
                  <a:tcPr marL="9525" marR="9525" marT="9525" marB="0" anchor="b">
                    <a:lnL>
                      <a:noFill/>
                    </a:lnL>
                    <a:lnR>
                      <a:noFill/>
                    </a:lnR>
                    <a:lnT>
                      <a:noFill/>
                    </a:lnT>
                    <a:lnB>
                      <a:noFill/>
                    </a:lnB>
                  </a:tcPr>
                </a:tc>
                <a:tc>
                  <a:txBody>
                    <a:bodyPr/>
                    <a:lstStyle/>
                    <a:p>
                      <a:pPr algn="r" fontAlgn="b"/>
                      <a:r>
                        <a:rPr lang="en-US" sz="1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(84,036)</a:t>
                      </a:r>
                    </a:p>
                  </a:txBody>
                  <a:tcPr marL="9525" marR="9525" marT="9525" marB="0" anchor="b">
                    <a:lnL>
                      <a:noFill/>
                    </a:lnL>
                    <a:lnR>
                      <a:noFill/>
                    </a:lnR>
                    <a:lnT>
                      <a:noFill/>
                    </a:lnT>
                    <a:lnB>
                      <a:noFill/>
                    </a:lnB>
                  </a:tcPr>
                </a:tc>
                <a:tc>
                  <a:txBody>
                    <a:bodyPr/>
                    <a:lstStyle/>
                    <a:p>
                      <a:pPr marL="0" algn="r" defTabSz="914400" rtl="0" eaLnBrk="1" fontAlgn="b" latinLnBrk="0" hangingPunct="1"/>
                      <a:r>
                        <a:rPr lang="en-US" sz="1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47</a:t>
                      </a:r>
                    </a:p>
                  </a:txBody>
                  <a:tcPr marL="9525" marR="9525" marT="9525" marB="0" anchor="ctr">
                    <a:lnL>
                      <a:noFill/>
                    </a:lnL>
                    <a:lnR>
                      <a:noFill/>
                    </a:lnR>
                    <a:lnT>
                      <a:noFill/>
                    </a:lnT>
                    <a:lnB>
                      <a:noFill/>
                    </a:lnB>
                  </a:tcPr>
                </a:tc>
                <a:extLst>
                  <a:ext uri="{0D108BD9-81ED-4DB2-BD59-A6C34878D82A}">
                    <a16:rowId xmlns:a16="http://schemas.microsoft.com/office/drawing/2014/main" val="1027931106"/>
                  </a:ext>
                </a:extLst>
              </a:tr>
              <a:tr h="322930">
                <a:tc>
                  <a:txBody>
                    <a:bodyPr/>
                    <a:lstStyle/>
                    <a:p>
                      <a:pPr algn="l" fontAlgn="b"/>
                      <a:r>
                        <a:rPr lang="en-US" sz="1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Illinois</a:t>
                      </a:r>
                    </a:p>
                  </a:txBody>
                  <a:tcPr marL="9525" marR="9525" marT="9525" marB="0" anchor="b">
                    <a:lnL>
                      <a:noFill/>
                    </a:lnL>
                    <a:lnR>
                      <a:noFill/>
                    </a:lnR>
                    <a:lnT>
                      <a:noFill/>
                    </a:lnT>
                    <a:lnB>
                      <a:noFill/>
                    </a:lnB>
                    <a:solidFill>
                      <a:srgbClr val="F2F2F2"/>
                    </a:solidFill>
                  </a:tcPr>
                </a:tc>
                <a:tc>
                  <a:txBody>
                    <a:bodyPr/>
                    <a:lstStyle/>
                    <a:p>
                      <a:pPr marL="0" algn="r" defTabSz="914400" rtl="0" eaLnBrk="1" fontAlgn="b" latinLnBrk="0" hangingPunct="1"/>
                      <a:r>
                        <a:rPr lang="en-US" sz="16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12,812,545</a:t>
                      </a:r>
                    </a:p>
                  </a:txBody>
                  <a:tcPr marL="9525" marR="9525" marT="9525" marB="0" anchor="b">
                    <a:lnL>
                      <a:noFill/>
                    </a:lnL>
                    <a:lnR>
                      <a:noFill/>
                    </a:lnR>
                    <a:lnT>
                      <a:noFill/>
                    </a:lnT>
                    <a:lnB>
                      <a:noFill/>
                    </a:lnB>
                    <a:solidFill>
                      <a:srgbClr val="F2F2F2"/>
                    </a:solidFill>
                  </a:tcPr>
                </a:tc>
                <a:tc>
                  <a:txBody>
                    <a:bodyPr/>
                    <a:lstStyle/>
                    <a:p>
                      <a:pPr marL="0" algn="r" defTabSz="914400" rtl="0" eaLnBrk="1" fontAlgn="b" latinLnBrk="0" hangingPunct="1"/>
                      <a:r>
                        <a:rPr lang="en-US" sz="1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12,582,032</a:t>
                      </a:r>
                    </a:p>
                  </a:txBody>
                  <a:tcPr marL="9525" marR="9525" marT="9525" marB="0" anchor="b">
                    <a:lnL>
                      <a:noFill/>
                    </a:lnL>
                    <a:lnR>
                      <a:noFill/>
                    </a:lnR>
                    <a:lnT>
                      <a:noFill/>
                    </a:lnT>
                    <a:lnB>
                      <a:noFill/>
                    </a:lnB>
                    <a:solidFill>
                      <a:srgbClr val="F2F2F2"/>
                    </a:solidFill>
                  </a:tcPr>
                </a:tc>
                <a:tc>
                  <a:txBody>
                    <a:bodyPr/>
                    <a:lstStyle/>
                    <a:p>
                      <a:pPr algn="r" fontAlgn="b"/>
                      <a:r>
                        <a:rPr lang="en-US" sz="1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(263,780)</a:t>
                      </a:r>
                    </a:p>
                  </a:txBody>
                  <a:tcPr marL="9525" marR="9525" marT="9525" marB="0" anchor="b">
                    <a:lnL>
                      <a:noFill/>
                    </a:lnL>
                    <a:lnR>
                      <a:noFill/>
                    </a:lnR>
                    <a:lnT>
                      <a:noFill/>
                    </a:lnT>
                    <a:lnB>
                      <a:noFill/>
                    </a:lnB>
                    <a:solidFill>
                      <a:srgbClr val="F2F2F2"/>
                    </a:solidFill>
                  </a:tcPr>
                </a:tc>
                <a:tc>
                  <a:txBody>
                    <a:bodyPr/>
                    <a:lstStyle/>
                    <a:p>
                      <a:pPr marL="0" algn="r" defTabSz="914400" rtl="0" eaLnBrk="1" fontAlgn="b" latinLnBrk="0" hangingPunct="1"/>
                      <a:r>
                        <a:rPr lang="en-US" sz="1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48</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073241855"/>
                  </a:ext>
                </a:extLst>
              </a:tr>
              <a:tr h="322930">
                <a:tc>
                  <a:txBody>
                    <a:bodyPr/>
                    <a:lstStyle/>
                    <a:p>
                      <a:pPr algn="l" fontAlgn="b"/>
                      <a:r>
                        <a:rPr lang="en-US" sz="1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California</a:t>
                      </a:r>
                    </a:p>
                  </a:txBody>
                  <a:tcPr marL="9525" marR="9525" marT="9525" marB="0" anchor="b">
                    <a:lnL>
                      <a:noFill/>
                    </a:lnL>
                    <a:lnR>
                      <a:noFill/>
                    </a:lnR>
                    <a:lnT>
                      <a:noFill/>
                    </a:lnT>
                    <a:lnB>
                      <a:noFill/>
                    </a:lnB>
                  </a:tcPr>
                </a:tc>
                <a:tc>
                  <a:txBody>
                    <a:bodyPr/>
                    <a:lstStyle/>
                    <a:p>
                      <a:pPr marL="0" algn="r" defTabSz="914400" rtl="0" eaLnBrk="1" fontAlgn="b" latinLnBrk="0" hangingPunct="1"/>
                      <a:r>
                        <a:rPr lang="en-US" sz="16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39,538,245</a:t>
                      </a:r>
                    </a:p>
                  </a:txBody>
                  <a:tcPr marL="9525" marR="9525" marT="9525" marB="0" anchor="b">
                    <a:lnL>
                      <a:noFill/>
                    </a:lnL>
                    <a:lnR>
                      <a:noFill/>
                    </a:lnR>
                    <a:lnT>
                      <a:noFill/>
                    </a:lnT>
                    <a:lnB>
                      <a:noFill/>
                    </a:lnB>
                  </a:tcPr>
                </a:tc>
                <a:tc>
                  <a:txBody>
                    <a:bodyPr/>
                    <a:lstStyle/>
                    <a:p>
                      <a:pPr marL="0" algn="r" defTabSz="914400" rtl="0" eaLnBrk="1" fontAlgn="b" latinLnBrk="0" hangingPunct="1"/>
                      <a:r>
                        <a:rPr lang="en-US" sz="1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39,029,342</a:t>
                      </a:r>
                    </a:p>
                  </a:txBody>
                  <a:tcPr marL="9525" marR="9525" marT="9525" marB="0" anchor="b">
                    <a:lnL>
                      <a:noFill/>
                    </a:lnL>
                    <a:lnR>
                      <a:noFill/>
                    </a:lnR>
                    <a:lnT>
                      <a:noFill/>
                    </a:lnT>
                    <a:lnB>
                      <a:noFill/>
                    </a:lnB>
                  </a:tcPr>
                </a:tc>
                <a:tc>
                  <a:txBody>
                    <a:bodyPr/>
                    <a:lstStyle/>
                    <a:p>
                      <a:pPr algn="r" fontAlgn="b"/>
                      <a:r>
                        <a:rPr lang="en-US" sz="1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(573,019)</a:t>
                      </a:r>
                    </a:p>
                  </a:txBody>
                  <a:tcPr marL="9525" marR="9525" marT="9525" marB="0" anchor="b">
                    <a:lnL>
                      <a:noFill/>
                    </a:lnL>
                    <a:lnR>
                      <a:noFill/>
                    </a:lnR>
                    <a:lnT>
                      <a:noFill/>
                    </a:lnT>
                    <a:lnB>
                      <a:noFill/>
                    </a:lnB>
                  </a:tcPr>
                </a:tc>
                <a:tc>
                  <a:txBody>
                    <a:bodyPr/>
                    <a:lstStyle/>
                    <a:p>
                      <a:pPr marL="0" algn="r" defTabSz="914400" rtl="0" eaLnBrk="1" fontAlgn="b" latinLnBrk="0" hangingPunct="1"/>
                      <a:r>
                        <a:rPr lang="en-US" sz="1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49</a:t>
                      </a:r>
                    </a:p>
                  </a:txBody>
                  <a:tcPr marL="9525" marR="9525" marT="9525" marB="0" anchor="ctr">
                    <a:lnL>
                      <a:noFill/>
                    </a:lnL>
                    <a:lnR>
                      <a:noFill/>
                    </a:lnR>
                    <a:lnT>
                      <a:noFill/>
                    </a:lnT>
                    <a:lnB>
                      <a:noFill/>
                    </a:lnB>
                  </a:tcPr>
                </a:tc>
                <a:extLst>
                  <a:ext uri="{0D108BD9-81ED-4DB2-BD59-A6C34878D82A}">
                    <a16:rowId xmlns:a16="http://schemas.microsoft.com/office/drawing/2014/main" val="1383806704"/>
                  </a:ext>
                </a:extLst>
              </a:tr>
              <a:tr h="322930">
                <a:tc>
                  <a:txBody>
                    <a:bodyPr/>
                    <a:lstStyle/>
                    <a:p>
                      <a:pPr algn="l" fontAlgn="b"/>
                      <a:r>
                        <a:rPr lang="en-US" sz="1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New York</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marL="0" algn="r" defTabSz="914400" rtl="0" eaLnBrk="1" fontAlgn="b" latinLnBrk="0" hangingPunct="1"/>
                      <a:r>
                        <a:rPr lang="en-US" sz="1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20,201,230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marL="0" algn="r" defTabSz="914400" rtl="0" eaLnBrk="1" fontAlgn="b" latinLnBrk="0" hangingPunct="1"/>
                      <a:r>
                        <a:rPr lang="en-US" sz="1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19,677,151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(631,104)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marL="0" algn="r" defTabSz="914400" rtl="0" eaLnBrk="1" fontAlgn="b" latinLnBrk="0" hangingPunct="1"/>
                      <a:r>
                        <a:rPr lang="en-US" sz="1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50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81878158"/>
                  </a:ext>
                </a:extLst>
              </a:tr>
            </a:tbl>
          </a:graphicData>
        </a:graphic>
      </p:graphicFrame>
      <p:sp>
        <p:nvSpPr>
          <p:cNvPr id="10" name="Rectangle 9">
            <a:extLst>
              <a:ext uri="{FF2B5EF4-FFF2-40B4-BE49-F238E27FC236}">
                <a16:creationId xmlns:a16="http://schemas.microsoft.com/office/drawing/2014/main" id="{FF378F52-B0C3-2B6D-9643-F263D63FEB87}"/>
              </a:ext>
            </a:extLst>
          </p:cNvPr>
          <p:cNvSpPr/>
          <p:nvPr/>
        </p:nvSpPr>
        <p:spPr>
          <a:xfrm>
            <a:off x="9700558" y="6132352"/>
            <a:ext cx="2287310" cy="604008"/>
          </a:xfrm>
          <a:prstGeom prst="rect">
            <a:avLst/>
          </a:prstGeom>
          <a:solidFill>
            <a:srgbClr val="F2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Shape&#10;&#10;Description automatically generated with medium confidence">
            <a:extLst>
              <a:ext uri="{FF2B5EF4-FFF2-40B4-BE49-F238E27FC236}">
                <a16:creationId xmlns:a16="http://schemas.microsoft.com/office/drawing/2014/main" id="{9F62C026-1493-C6AA-C760-C1C55C051F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4322" y="6245440"/>
            <a:ext cx="2159036" cy="388626"/>
          </a:xfrm>
          <a:prstGeom prst="rect">
            <a:avLst/>
          </a:prstGeom>
        </p:spPr>
      </p:pic>
    </p:spTree>
    <p:extLst>
      <p:ext uri="{BB962C8B-B14F-4D97-AF65-F5344CB8AC3E}">
        <p14:creationId xmlns:p14="http://schemas.microsoft.com/office/powerpoint/2010/main" val="2087270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2636" y="0"/>
            <a:ext cx="5299364" cy="6858000"/>
          </a:xfrm>
          <a:prstGeom prst="rect">
            <a:avLst/>
          </a:prstGeom>
        </p:spPr>
      </p:pic>
      <p:sp>
        <p:nvSpPr>
          <p:cNvPr id="4" name="Rectangle 3"/>
          <p:cNvSpPr/>
          <p:nvPr/>
        </p:nvSpPr>
        <p:spPr>
          <a:xfrm>
            <a:off x="287031" y="6208079"/>
            <a:ext cx="774985" cy="463351"/>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30" y="5870678"/>
            <a:ext cx="3113264" cy="1138151"/>
          </a:xfrm>
          <a:prstGeom prst="rect">
            <a:avLst/>
          </a:prstGeom>
        </p:spPr>
      </p:pic>
      <p:sp>
        <p:nvSpPr>
          <p:cNvPr id="11" name="TextBox 10"/>
          <p:cNvSpPr txBox="1"/>
          <p:nvPr/>
        </p:nvSpPr>
        <p:spPr>
          <a:xfrm>
            <a:off x="204741" y="4641237"/>
            <a:ext cx="57912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Source: U.S. Census Bureau, 2010 &amp; 2020 Decennial Census </a:t>
            </a:r>
          </a:p>
        </p:txBody>
      </p:sp>
      <p:sp>
        <p:nvSpPr>
          <p:cNvPr id="2" name="Title 1">
            <a:extLst>
              <a:ext uri="{FF2B5EF4-FFF2-40B4-BE49-F238E27FC236}">
                <a16:creationId xmlns:a16="http://schemas.microsoft.com/office/drawing/2014/main" id="{1C338DE7-4110-6F4E-8A61-7B046B079C62}"/>
              </a:ext>
            </a:extLst>
          </p:cNvPr>
          <p:cNvSpPr>
            <a:spLocks noGrp="1"/>
          </p:cNvSpPr>
          <p:nvPr>
            <p:ph type="title"/>
          </p:nvPr>
        </p:nvSpPr>
        <p:spPr>
          <a:xfrm>
            <a:off x="410308" y="0"/>
            <a:ext cx="11347939" cy="1325563"/>
          </a:xfrm>
        </p:spPr>
        <p:txBody>
          <a:bodyPr>
            <a:normAutofit/>
          </a:bodyPr>
          <a:lstStyle/>
          <a:p>
            <a:r>
              <a:rPr lang="en-US" sz="3600" dirty="0">
                <a:latin typeface="Tahoma" panose="020B0604030504040204" pitchFamily="34" charset="0"/>
                <a:ea typeface="Tahoma" panose="020B0604030504040204" pitchFamily="34" charset="0"/>
                <a:cs typeface="Tahoma" panose="020B0604030504040204" pitchFamily="34" charset="0"/>
              </a:rPr>
              <a:t>Rural County Population Change</a:t>
            </a:r>
          </a:p>
        </p:txBody>
      </p:sp>
      <p:graphicFrame>
        <p:nvGraphicFramePr>
          <p:cNvPr id="19" name="Table 18"/>
          <p:cNvGraphicFramePr>
            <a:graphicFrameLocks noGrp="1"/>
          </p:cNvGraphicFramePr>
          <p:nvPr/>
        </p:nvGraphicFramePr>
        <p:xfrm>
          <a:off x="287031" y="922224"/>
          <a:ext cx="6687894" cy="3672346"/>
        </p:xfrm>
        <a:graphic>
          <a:graphicData uri="http://schemas.openxmlformats.org/drawingml/2006/table">
            <a:tbl>
              <a:tblPr/>
              <a:tblGrid>
                <a:gridCol w="1830192">
                  <a:extLst>
                    <a:ext uri="{9D8B030D-6E8A-4147-A177-3AD203B41FA5}">
                      <a16:colId xmlns:a16="http://schemas.microsoft.com/office/drawing/2014/main" val="3557557463"/>
                    </a:ext>
                  </a:extLst>
                </a:gridCol>
                <a:gridCol w="1094693">
                  <a:extLst>
                    <a:ext uri="{9D8B030D-6E8A-4147-A177-3AD203B41FA5}">
                      <a16:colId xmlns:a16="http://schemas.microsoft.com/office/drawing/2014/main" val="4151251886"/>
                    </a:ext>
                  </a:extLst>
                </a:gridCol>
                <a:gridCol w="1094693">
                  <a:extLst>
                    <a:ext uri="{9D8B030D-6E8A-4147-A177-3AD203B41FA5}">
                      <a16:colId xmlns:a16="http://schemas.microsoft.com/office/drawing/2014/main" val="2074662159"/>
                    </a:ext>
                  </a:extLst>
                </a:gridCol>
                <a:gridCol w="1094693">
                  <a:extLst>
                    <a:ext uri="{9D8B030D-6E8A-4147-A177-3AD203B41FA5}">
                      <a16:colId xmlns:a16="http://schemas.microsoft.com/office/drawing/2014/main" val="2741972424"/>
                    </a:ext>
                  </a:extLst>
                </a:gridCol>
                <a:gridCol w="940752">
                  <a:extLst>
                    <a:ext uri="{9D8B030D-6E8A-4147-A177-3AD203B41FA5}">
                      <a16:colId xmlns:a16="http://schemas.microsoft.com/office/drawing/2014/main" val="4286376762"/>
                    </a:ext>
                  </a:extLst>
                </a:gridCol>
                <a:gridCol w="632871">
                  <a:extLst>
                    <a:ext uri="{9D8B030D-6E8A-4147-A177-3AD203B41FA5}">
                      <a16:colId xmlns:a16="http://schemas.microsoft.com/office/drawing/2014/main" val="396584155"/>
                    </a:ext>
                  </a:extLst>
                </a:gridCol>
              </a:tblGrid>
              <a:tr h="282488">
                <a:tc gridSpan="6">
                  <a:txBody>
                    <a:bodyPr/>
                    <a:lstStyle/>
                    <a:p>
                      <a:pPr algn="ctr" fontAlgn="b"/>
                      <a:r>
                        <a:rPr lang="en-US"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Top and Bottom 5 Counties in Percent Growth 2010 - 2020</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06599454"/>
                  </a:ext>
                </a:extLst>
              </a:tr>
              <a:tr h="564978">
                <a:tc>
                  <a:txBody>
                    <a:bodyPr/>
                    <a:lstStyle/>
                    <a:p>
                      <a:pPr algn="l" fontAlgn="b"/>
                      <a:r>
                        <a:rPr lang="en-US"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County</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2010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2020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Change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Percent Change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Rank</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2602985"/>
                  </a:ext>
                </a:extLst>
              </a:tr>
              <a:tr h="282488">
                <a:tc>
                  <a:txBody>
                    <a:bodyPr/>
                    <a:lstStyle/>
                    <a:p>
                      <a:pPr algn="l"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Monroe Co.</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32,957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34,962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2,005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0097215"/>
                  </a:ext>
                </a:extLst>
              </a:tr>
              <a:tr h="282488">
                <a:tc>
                  <a:txBody>
                    <a:bodyPr/>
                    <a:lstStyle/>
                    <a:p>
                      <a:pPr algn="l"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Johnson Co.</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12,582 </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13,308 </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726 </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5.8%</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9525" marR="9525" marT="9525" marB="0" anchor="b">
                    <a:lnL>
                      <a:noFill/>
                    </a:lnL>
                    <a:lnR>
                      <a:noFill/>
                    </a:lnR>
                    <a:lnT>
                      <a:noFill/>
                    </a:lnT>
                    <a:lnB>
                      <a:noFill/>
                    </a:lnB>
                    <a:solidFill>
                      <a:schemeClr val="bg1">
                        <a:lumMod val="95000"/>
                      </a:schemeClr>
                    </a:solidFill>
                  </a:tcPr>
                </a:tc>
                <a:extLst>
                  <a:ext uri="{0D108BD9-81ED-4DB2-BD59-A6C34878D82A}">
                    <a16:rowId xmlns:a16="http://schemas.microsoft.com/office/drawing/2014/main" val="812560715"/>
                  </a:ext>
                </a:extLst>
              </a:tr>
              <a:tr h="282488">
                <a:tc>
                  <a:txBody>
                    <a:bodyPr/>
                    <a:lstStyle/>
                    <a:p>
                      <a:pPr algn="l"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Grundy Co.</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50,063 </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52,533 </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2,470 </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4.9%</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9525" marR="9525" marT="9525" marB="0" anchor="b">
                    <a:lnL>
                      <a:noFill/>
                    </a:lnL>
                    <a:lnR>
                      <a:noFill/>
                    </a:lnR>
                    <a:lnT>
                      <a:noFill/>
                    </a:lnT>
                    <a:lnB>
                      <a:noFill/>
                    </a:lnB>
                  </a:tcPr>
                </a:tc>
                <a:extLst>
                  <a:ext uri="{0D108BD9-81ED-4DB2-BD59-A6C34878D82A}">
                    <a16:rowId xmlns:a16="http://schemas.microsoft.com/office/drawing/2014/main" val="622944668"/>
                  </a:ext>
                </a:extLst>
              </a:tr>
              <a:tr h="282488">
                <a:tc>
                  <a:txBody>
                    <a:bodyPr/>
                    <a:lstStyle/>
                    <a:p>
                      <a:pPr algn="l"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Carroll Co.</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15,387 </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15,702 </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315 </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2.0%</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9525" marR="9525" marT="9525" marB="0" anchor="b">
                    <a:lnL>
                      <a:noFill/>
                    </a:lnL>
                    <a:lnR>
                      <a:noFill/>
                    </a:lnR>
                    <a:lnT>
                      <a:noFill/>
                    </a:lnT>
                    <a:lnB>
                      <a:noFill/>
                    </a:lnB>
                    <a:solidFill>
                      <a:schemeClr val="bg1">
                        <a:lumMod val="95000"/>
                      </a:schemeClr>
                    </a:solidFill>
                  </a:tcPr>
                </a:tc>
                <a:extLst>
                  <a:ext uri="{0D108BD9-81ED-4DB2-BD59-A6C34878D82A}">
                    <a16:rowId xmlns:a16="http://schemas.microsoft.com/office/drawing/2014/main" val="3723032867"/>
                  </a:ext>
                </a:extLst>
              </a:tr>
              <a:tr h="282488">
                <a:tc>
                  <a:txBody>
                    <a:bodyPr/>
                    <a:lstStyle/>
                    <a:p>
                      <a:pPr algn="l"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Effingham Co.</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34,242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34,668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426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2296791"/>
                  </a:ext>
                </a:extLst>
              </a:tr>
              <a:tr h="282488">
                <a:tc>
                  <a:txBody>
                    <a:bodyPr/>
                    <a:lstStyle/>
                    <a:p>
                      <a:pPr algn="l" fontAlgn="b"/>
                      <a:r>
                        <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Hardin Co.</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4,320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3,649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(671)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-15.5%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32857323"/>
                  </a:ext>
                </a:extLst>
              </a:tr>
              <a:tr h="282488">
                <a:tc>
                  <a:txBody>
                    <a:bodyPr/>
                    <a:lstStyle/>
                    <a:p>
                      <a:pPr algn="l"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Pulaski Co.</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6,161 </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5,193 </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(968)</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-15.7%</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80</a:t>
                      </a:r>
                    </a:p>
                  </a:txBody>
                  <a:tcPr marL="9525" marR="9525" marT="9525" marB="0" anchor="b">
                    <a:lnL>
                      <a:noFill/>
                    </a:lnL>
                    <a:lnR>
                      <a:noFill/>
                    </a:lnR>
                    <a:lnT>
                      <a:noFill/>
                    </a:lnT>
                    <a:lnB>
                      <a:noFill/>
                    </a:lnB>
                    <a:solidFill>
                      <a:schemeClr val="bg1">
                        <a:lumMod val="95000"/>
                      </a:schemeClr>
                    </a:solidFill>
                  </a:tcPr>
                </a:tc>
                <a:extLst>
                  <a:ext uri="{0D108BD9-81ED-4DB2-BD59-A6C34878D82A}">
                    <a16:rowId xmlns:a16="http://schemas.microsoft.com/office/drawing/2014/main" val="3730066507"/>
                  </a:ext>
                </a:extLst>
              </a:tr>
              <a:tr h="282488">
                <a:tc>
                  <a:txBody>
                    <a:bodyPr/>
                    <a:lstStyle/>
                    <a:p>
                      <a:pPr algn="l" fontAlgn="b"/>
                      <a:r>
                        <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Pope Co.</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4,470 </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3,763 </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(707)</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-15.8%</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81</a:t>
                      </a:r>
                    </a:p>
                  </a:txBody>
                  <a:tcPr marL="9525" marR="9525" marT="9525" marB="0" anchor="b">
                    <a:lnL>
                      <a:noFill/>
                    </a:lnL>
                    <a:lnR>
                      <a:noFill/>
                    </a:lnR>
                    <a:lnT>
                      <a:noFill/>
                    </a:lnT>
                    <a:lnB>
                      <a:noFill/>
                    </a:lnB>
                  </a:tcPr>
                </a:tc>
                <a:extLst>
                  <a:ext uri="{0D108BD9-81ED-4DB2-BD59-A6C34878D82A}">
                    <a16:rowId xmlns:a16="http://schemas.microsoft.com/office/drawing/2014/main" val="2774926236"/>
                  </a:ext>
                </a:extLst>
              </a:tr>
              <a:tr h="282488">
                <a:tc>
                  <a:txBody>
                    <a:bodyPr/>
                    <a:lstStyle/>
                    <a:p>
                      <a:pPr algn="l"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McDonough Co.</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32,612 </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27,238 </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(5,374)</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-16.5%</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82</a:t>
                      </a:r>
                    </a:p>
                  </a:txBody>
                  <a:tcPr marL="9525" marR="9525" marT="9525" marB="0" anchor="b">
                    <a:lnL>
                      <a:noFill/>
                    </a:lnL>
                    <a:lnR>
                      <a:noFill/>
                    </a:lnR>
                    <a:lnT>
                      <a:noFill/>
                    </a:lnT>
                    <a:lnB>
                      <a:noFill/>
                    </a:lnB>
                    <a:solidFill>
                      <a:schemeClr val="bg1">
                        <a:lumMod val="95000"/>
                      </a:schemeClr>
                    </a:solidFill>
                  </a:tcPr>
                </a:tc>
                <a:extLst>
                  <a:ext uri="{0D108BD9-81ED-4DB2-BD59-A6C34878D82A}">
                    <a16:rowId xmlns:a16="http://schemas.microsoft.com/office/drawing/2014/main" val="1202105409"/>
                  </a:ext>
                </a:extLst>
              </a:tr>
              <a:tr h="282488">
                <a:tc>
                  <a:txBody>
                    <a:bodyPr/>
                    <a:lstStyle/>
                    <a:p>
                      <a:pPr algn="l"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Alexander Co.</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8,238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5,240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(2,998)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-36.4%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9281452"/>
                  </a:ext>
                </a:extLst>
              </a:tr>
            </a:tbl>
          </a:graphicData>
        </a:graphic>
      </p:graphicFrame>
      <p:sp>
        <p:nvSpPr>
          <p:cNvPr id="7" name="Rectangle 6">
            <a:extLst>
              <a:ext uri="{FF2B5EF4-FFF2-40B4-BE49-F238E27FC236}">
                <a16:creationId xmlns:a16="http://schemas.microsoft.com/office/drawing/2014/main" id="{D31AA98C-4915-6FCD-6269-493B30EEDFA8}"/>
              </a:ext>
            </a:extLst>
          </p:cNvPr>
          <p:cNvSpPr/>
          <p:nvPr/>
        </p:nvSpPr>
        <p:spPr>
          <a:xfrm>
            <a:off x="3216694" y="6132352"/>
            <a:ext cx="2287310" cy="604008"/>
          </a:xfrm>
          <a:prstGeom prst="rect">
            <a:avLst/>
          </a:prstGeom>
          <a:solidFill>
            <a:srgbClr val="F2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Shape&#10;&#10;Description automatically generated with medium confidence">
            <a:extLst>
              <a:ext uri="{FF2B5EF4-FFF2-40B4-BE49-F238E27FC236}">
                <a16:creationId xmlns:a16="http://schemas.microsoft.com/office/drawing/2014/main" id="{5E777542-50C6-AB41-EFE0-C9F3A589F5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0458" y="6245440"/>
            <a:ext cx="2159036" cy="388626"/>
          </a:xfrm>
          <a:prstGeom prst="rect">
            <a:avLst/>
          </a:prstGeom>
        </p:spPr>
      </p:pic>
    </p:spTree>
    <p:extLst>
      <p:ext uri="{BB962C8B-B14F-4D97-AF65-F5344CB8AC3E}">
        <p14:creationId xmlns:p14="http://schemas.microsoft.com/office/powerpoint/2010/main" val="2294074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031" y="6208079"/>
            <a:ext cx="774985" cy="463351"/>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9980" y="5865406"/>
            <a:ext cx="2006010" cy="733360"/>
          </a:xfrm>
          <a:prstGeom prst="rect">
            <a:avLst/>
          </a:prstGeom>
        </p:spPr>
      </p:pic>
      <p:sp>
        <p:nvSpPr>
          <p:cNvPr id="3" name="Rectangle 2">
            <a:extLst>
              <a:ext uri="{FF2B5EF4-FFF2-40B4-BE49-F238E27FC236}">
                <a16:creationId xmlns:a16="http://schemas.microsoft.com/office/drawing/2014/main" id="{825E07DB-62F3-3AB1-CFDB-41A359C5041B}"/>
              </a:ext>
            </a:extLst>
          </p:cNvPr>
          <p:cNvSpPr/>
          <p:nvPr/>
        </p:nvSpPr>
        <p:spPr>
          <a:xfrm>
            <a:off x="9654240" y="6462104"/>
            <a:ext cx="1699382" cy="339369"/>
          </a:xfrm>
          <a:prstGeom prst="rect">
            <a:avLst/>
          </a:prstGeom>
          <a:solidFill>
            <a:srgbClr val="F2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Shape&#10;&#10;Description automatically generated with medium confidence">
            <a:extLst>
              <a:ext uri="{FF2B5EF4-FFF2-40B4-BE49-F238E27FC236}">
                <a16:creationId xmlns:a16="http://schemas.microsoft.com/office/drawing/2014/main" id="{321C596D-3548-1333-E040-CF2CC5E993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2813" y="6489263"/>
            <a:ext cx="1580343" cy="284461"/>
          </a:xfrm>
          <a:prstGeom prst="rect">
            <a:avLst/>
          </a:prstGeom>
        </p:spPr>
      </p:pic>
      <p:pic>
        <p:nvPicPr>
          <p:cNvPr id="13" name="Picture 12" descr="A map of the united states&#10;&#10;Description automatically generated">
            <a:extLst>
              <a:ext uri="{FF2B5EF4-FFF2-40B4-BE49-F238E27FC236}">
                <a16:creationId xmlns:a16="http://schemas.microsoft.com/office/drawing/2014/main" id="{CD74C920-1695-F526-1306-2DEB856FEA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44444"/>
            <a:ext cx="9273411" cy="7165818"/>
          </a:xfrm>
          <a:prstGeom prst="rect">
            <a:avLst/>
          </a:prstGeom>
        </p:spPr>
      </p:pic>
      <p:sp>
        <p:nvSpPr>
          <p:cNvPr id="14" name="TextBox 13">
            <a:extLst>
              <a:ext uri="{FF2B5EF4-FFF2-40B4-BE49-F238E27FC236}">
                <a16:creationId xmlns:a16="http://schemas.microsoft.com/office/drawing/2014/main" id="{2463EAF8-3593-55C0-63CD-E4EA163830EB}"/>
              </a:ext>
            </a:extLst>
          </p:cNvPr>
          <p:cNvSpPr txBox="1"/>
          <p:nvPr/>
        </p:nvSpPr>
        <p:spPr>
          <a:xfrm>
            <a:off x="5174292" y="543207"/>
            <a:ext cx="148152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Saline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2022 Pop: 3,799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2010 Pop: 4,426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Change: </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-627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Pct. Chg.: </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-14.2%</a:t>
            </a:r>
          </a:p>
        </p:txBody>
      </p:sp>
      <p:sp>
        <p:nvSpPr>
          <p:cNvPr id="15" name="TextBox 14">
            <a:extLst>
              <a:ext uri="{FF2B5EF4-FFF2-40B4-BE49-F238E27FC236}">
                <a16:creationId xmlns:a16="http://schemas.microsoft.com/office/drawing/2014/main" id="{CCCF0BF4-BD2A-C59A-E185-A563AD18A000}"/>
              </a:ext>
            </a:extLst>
          </p:cNvPr>
          <p:cNvSpPr txBox="1"/>
          <p:nvPr/>
        </p:nvSpPr>
        <p:spPr>
          <a:xfrm>
            <a:off x="6853471" y="543208"/>
            <a:ext cx="148152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Gallatin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2022 Pop: 4,967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2010 Pop: 5,773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Change: </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-806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Pct. Chg.: </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-14.0%</a:t>
            </a:r>
          </a:p>
        </p:txBody>
      </p:sp>
      <p:sp>
        <p:nvSpPr>
          <p:cNvPr id="16" name="TextBox 15">
            <a:extLst>
              <a:ext uri="{FF2B5EF4-FFF2-40B4-BE49-F238E27FC236}">
                <a16:creationId xmlns:a16="http://schemas.microsoft.com/office/drawing/2014/main" id="{ED7619CA-605A-E3C0-BD31-AD0055F46722}"/>
              </a:ext>
            </a:extLst>
          </p:cNvPr>
          <p:cNvSpPr txBox="1"/>
          <p:nvPr/>
        </p:nvSpPr>
        <p:spPr>
          <a:xfrm>
            <a:off x="1366602" y="2633047"/>
            <a:ext cx="148152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Union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2022 Pop: 17,122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2010 Pop: 17,959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Change: </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-837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Pct. Chg.: </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-4.7%</a:t>
            </a:r>
          </a:p>
        </p:txBody>
      </p:sp>
      <p:sp>
        <p:nvSpPr>
          <p:cNvPr id="17" name="TextBox 16">
            <a:extLst>
              <a:ext uri="{FF2B5EF4-FFF2-40B4-BE49-F238E27FC236}">
                <a16:creationId xmlns:a16="http://schemas.microsoft.com/office/drawing/2014/main" id="{EF82B03B-C0A4-896D-3CD5-FCB9EBC91C7F}"/>
              </a:ext>
            </a:extLst>
          </p:cNvPr>
          <p:cNvSpPr txBox="1"/>
          <p:nvPr/>
        </p:nvSpPr>
        <p:spPr>
          <a:xfrm>
            <a:off x="3332939" y="2633048"/>
            <a:ext cx="148152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Johnson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2022 Pop: 13,313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2010 Pop: 12,710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Change: </a:t>
            </a:r>
            <a:r>
              <a:rPr kumimoji="0" lang="en-US" sz="1400" b="0" i="0" u="none" strike="noStrike" kern="1200" cap="none" spc="0" normalizeH="0" baseline="0" noProof="0" dirty="0">
                <a:ln>
                  <a:noFill/>
                </a:ln>
                <a:solidFill>
                  <a:srgbClr val="00B050"/>
                </a:solidFill>
                <a:effectLst/>
                <a:uLnTx/>
                <a:uFillTx/>
                <a:latin typeface="Calibri" panose="020F0502020204030204"/>
                <a:ea typeface="+mn-ea"/>
                <a:cs typeface="+mn-cs"/>
              </a:rPr>
              <a:t>603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Pct. Chg.: </a:t>
            </a:r>
            <a:r>
              <a:rPr kumimoji="0" lang="en-US" sz="1400" b="0" i="0" u="none" strike="noStrike" kern="1200" cap="none" spc="0" normalizeH="0" baseline="0" noProof="0" dirty="0">
                <a:ln>
                  <a:noFill/>
                </a:ln>
                <a:solidFill>
                  <a:srgbClr val="00B050"/>
                </a:solidFill>
                <a:effectLst/>
                <a:uLnTx/>
                <a:uFillTx/>
                <a:latin typeface="Calibri" panose="020F0502020204030204"/>
                <a:ea typeface="+mn-ea"/>
                <a:cs typeface="+mn-cs"/>
              </a:rPr>
              <a:t>4.7%</a:t>
            </a:r>
          </a:p>
        </p:txBody>
      </p:sp>
      <p:sp>
        <p:nvSpPr>
          <p:cNvPr id="18" name="TextBox 17">
            <a:extLst>
              <a:ext uri="{FF2B5EF4-FFF2-40B4-BE49-F238E27FC236}">
                <a16:creationId xmlns:a16="http://schemas.microsoft.com/office/drawing/2014/main" id="{23B7A891-E478-A304-4929-2CE3E84270BF}"/>
              </a:ext>
            </a:extLst>
          </p:cNvPr>
          <p:cNvSpPr txBox="1"/>
          <p:nvPr/>
        </p:nvSpPr>
        <p:spPr>
          <a:xfrm>
            <a:off x="4988326" y="2633048"/>
            <a:ext cx="148152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Pope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2022 Pop: 3,799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2010 Pop: 4,426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Change</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 -627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Pct. Chg.: </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-14.2%</a:t>
            </a:r>
          </a:p>
        </p:txBody>
      </p:sp>
      <p:sp>
        <p:nvSpPr>
          <p:cNvPr id="19" name="TextBox 18">
            <a:extLst>
              <a:ext uri="{FF2B5EF4-FFF2-40B4-BE49-F238E27FC236}">
                <a16:creationId xmlns:a16="http://schemas.microsoft.com/office/drawing/2014/main" id="{F60637CA-1600-CFF2-6C59-FBE3A5B42313}"/>
              </a:ext>
            </a:extLst>
          </p:cNvPr>
          <p:cNvSpPr txBox="1"/>
          <p:nvPr/>
        </p:nvSpPr>
        <p:spPr>
          <a:xfrm>
            <a:off x="6720196" y="2247424"/>
            <a:ext cx="148152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Hardin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2022 Pop: 3,665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2010 Pop: 4,402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Change</a:t>
            </a: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 -737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Pct. Chg.: </a:t>
            </a: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-16.7%</a:t>
            </a:r>
          </a:p>
        </p:txBody>
      </p:sp>
      <p:sp>
        <p:nvSpPr>
          <p:cNvPr id="21" name="TextBox 20">
            <a:extLst>
              <a:ext uri="{FF2B5EF4-FFF2-40B4-BE49-F238E27FC236}">
                <a16:creationId xmlns:a16="http://schemas.microsoft.com/office/drawing/2014/main" id="{E8D0E21B-307C-6820-7B01-D1B97B6A4653}"/>
              </a:ext>
            </a:extLst>
          </p:cNvPr>
          <p:cNvSpPr txBox="1"/>
          <p:nvPr/>
        </p:nvSpPr>
        <p:spPr>
          <a:xfrm>
            <a:off x="806774" y="4129036"/>
            <a:ext cx="148152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Alexander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2022 Pop: 5,261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2010 Pop: 8,449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Change</a:t>
            </a: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 -3,188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Pct. Chg.: </a:t>
            </a: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-37.7%</a:t>
            </a:r>
          </a:p>
        </p:txBody>
      </p:sp>
      <p:sp>
        <p:nvSpPr>
          <p:cNvPr id="22" name="TextBox 21">
            <a:extLst>
              <a:ext uri="{FF2B5EF4-FFF2-40B4-BE49-F238E27FC236}">
                <a16:creationId xmlns:a16="http://schemas.microsoft.com/office/drawing/2014/main" id="{02A71881-4339-E041-702B-6065B9775C87}"/>
              </a:ext>
            </a:extLst>
          </p:cNvPr>
          <p:cNvSpPr txBox="1"/>
          <p:nvPr/>
        </p:nvSpPr>
        <p:spPr>
          <a:xfrm>
            <a:off x="2132294" y="4281436"/>
            <a:ext cx="137139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Pulaski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2022 Pop: 5,177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2010 Pop: 6,262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Change</a:t>
            </a: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 -1,085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Pct. Chg.: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-17.3%</a:t>
            </a:r>
          </a:p>
        </p:txBody>
      </p:sp>
      <p:sp>
        <p:nvSpPr>
          <p:cNvPr id="23" name="TextBox 22">
            <a:extLst>
              <a:ext uri="{FF2B5EF4-FFF2-40B4-BE49-F238E27FC236}">
                <a16:creationId xmlns:a16="http://schemas.microsoft.com/office/drawing/2014/main" id="{77EDAB11-5040-D377-7E70-1D1725FA922F}"/>
              </a:ext>
            </a:extLst>
          </p:cNvPr>
          <p:cNvSpPr txBox="1"/>
          <p:nvPr/>
        </p:nvSpPr>
        <p:spPr>
          <a:xfrm>
            <a:off x="4013633" y="4021050"/>
            <a:ext cx="130074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Massac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2022 Pop: 14,135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2010 Pop: 15,425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Change</a:t>
            </a: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 -1,290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Pct. Chg.: </a:t>
            </a: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-8.4%</a:t>
            </a:r>
          </a:p>
        </p:txBody>
      </p:sp>
      <p:sp>
        <p:nvSpPr>
          <p:cNvPr id="24" name="TextBox 23">
            <a:extLst>
              <a:ext uri="{FF2B5EF4-FFF2-40B4-BE49-F238E27FC236}">
                <a16:creationId xmlns:a16="http://schemas.microsoft.com/office/drawing/2014/main" id="{B59FFC9A-7842-5E71-DD10-DEE13E8EF970}"/>
              </a:ext>
            </a:extLst>
          </p:cNvPr>
          <p:cNvSpPr txBox="1"/>
          <p:nvPr/>
        </p:nvSpPr>
        <p:spPr>
          <a:xfrm>
            <a:off x="649143" y="352018"/>
            <a:ext cx="3815103" cy="1077218"/>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552E"/>
                </a:solidFill>
                <a:effectLst/>
                <a:uLnTx/>
                <a:uFillTx/>
                <a:latin typeface="Calibri" panose="020F0502020204030204"/>
                <a:ea typeface="+mn-ea"/>
                <a:cs typeface="+mn-cs"/>
              </a:rPr>
              <a:t>Regional Population - Total Change</a:t>
            </a:r>
          </a:p>
        </p:txBody>
      </p:sp>
      <p:sp>
        <p:nvSpPr>
          <p:cNvPr id="25" name="TextBox 24">
            <a:extLst>
              <a:ext uri="{FF2B5EF4-FFF2-40B4-BE49-F238E27FC236}">
                <a16:creationId xmlns:a16="http://schemas.microsoft.com/office/drawing/2014/main" id="{7A2B7453-70E1-E55E-647C-042823C90872}"/>
              </a:ext>
            </a:extLst>
          </p:cNvPr>
          <p:cNvSpPr txBox="1"/>
          <p:nvPr/>
        </p:nvSpPr>
        <p:spPr>
          <a:xfrm>
            <a:off x="9391627" y="1648161"/>
            <a:ext cx="2496772" cy="313932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One Shawnee Region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2022 Pop: 91,101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2010 Pop: 100,577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Change: </a:t>
            </a:r>
            <a:r>
              <a:rPr kumimoji="0" lang="en-US" sz="1800" b="0" i="0" u="none" strike="noStrike" kern="1200" cap="none" spc="0" normalizeH="0" baseline="0" noProof="0" dirty="0">
                <a:ln>
                  <a:noFill/>
                </a:ln>
                <a:solidFill>
                  <a:srgbClr val="FF552E"/>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9,476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Pct. Chg.: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-9.4%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United States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2022 Pop: 331,097,593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2010 Pop: 303,965,272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Change: 27,132,321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Pct. Chg.: 8.9%</a:t>
            </a:r>
          </a:p>
        </p:txBody>
      </p:sp>
      <p:sp>
        <p:nvSpPr>
          <p:cNvPr id="26" name="TextBox 25">
            <a:extLst>
              <a:ext uri="{FF2B5EF4-FFF2-40B4-BE49-F238E27FC236}">
                <a16:creationId xmlns:a16="http://schemas.microsoft.com/office/drawing/2014/main" id="{B3FE0BED-603F-801D-9BBA-4A35B5A18E58}"/>
              </a:ext>
            </a:extLst>
          </p:cNvPr>
          <p:cNvSpPr txBox="1"/>
          <p:nvPr/>
        </p:nvSpPr>
        <p:spPr>
          <a:xfrm>
            <a:off x="2620564" y="6077274"/>
            <a:ext cx="62170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Source: U.S. Census Bureau, 2010 &amp; 2022 American Community Survey 5-yr Estimates</a:t>
            </a:r>
          </a:p>
        </p:txBody>
      </p:sp>
    </p:spTree>
    <p:extLst>
      <p:ext uri="{BB962C8B-B14F-4D97-AF65-F5344CB8AC3E}">
        <p14:creationId xmlns:p14="http://schemas.microsoft.com/office/powerpoint/2010/main" val="578179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031" y="6208079"/>
            <a:ext cx="774985" cy="463351"/>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9980" y="5865406"/>
            <a:ext cx="2006010" cy="733360"/>
          </a:xfrm>
          <a:prstGeom prst="rect">
            <a:avLst/>
          </a:prstGeom>
        </p:spPr>
      </p:pic>
      <p:sp>
        <p:nvSpPr>
          <p:cNvPr id="3" name="Rectangle 2">
            <a:extLst>
              <a:ext uri="{FF2B5EF4-FFF2-40B4-BE49-F238E27FC236}">
                <a16:creationId xmlns:a16="http://schemas.microsoft.com/office/drawing/2014/main" id="{825E07DB-62F3-3AB1-CFDB-41A359C5041B}"/>
              </a:ext>
            </a:extLst>
          </p:cNvPr>
          <p:cNvSpPr/>
          <p:nvPr/>
        </p:nvSpPr>
        <p:spPr>
          <a:xfrm>
            <a:off x="9654240" y="6462104"/>
            <a:ext cx="1699382" cy="339369"/>
          </a:xfrm>
          <a:prstGeom prst="rect">
            <a:avLst/>
          </a:prstGeom>
          <a:solidFill>
            <a:srgbClr val="F2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Shape&#10;&#10;Description automatically generated with medium confidence">
            <a:extLst>
              <a:ext uri="{FF2B5EF4-FFF2-40B4-BE49-F238E27FC236}">
                <a16:creationId xmlns:a16="http://schemas.microsoft.com/office/drawing/2014/main" id="{321C596D-3548-1333-E040-CF2CC5E993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2813" y="6489263"/>
            <a:ext cx="1580343" cy="284461"/>
          </a:xfrm>
          <a:prstGeom prst="rect">
            <a:avLst/>
          </a:prstGeom>
        </p:spPr>
      </p:pic>
      <p:pic>
        <p:nvPicPr>
          <p:cNvPr id="13" name="Picture 12" descr="A map of the united states&#10;&#10;Description automatically generated">
            <a:extLst>
              <a:ext uri="{FF2B5EF4-FFF2-40B4-BE49-F238E27FC236}">
                <a16:creationId xmlns:a16="http://schemas.microsoft.com/office/drawing/2014/main" id="{CD74C920-1695-F526-1306-2DEB856FEA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44444"/>
            <a:ext cx="9273411" cy="7165818"/>
          </a:xfrm>
          <a:prstGeom prst="rect">
            <a:avLst/>
          </a:prstGeom>
        </p:spPr>
      </p:pic>
      <p:sp>
        <p:nvSpPr>
          <p:cNvPr id="14" name="TextBox 13">
            <a:extLst>
              <a:ext uri="{FF2B5EF4-FFF2-40B4-BE49-F238E27FC236}">
                <a16:creationId xmlns:a16="http://schemas.microsoft.com/office/drawing/2014/main" id="{2463EAF8-3593-55C0-63CD-E4EA163830EB}"/>
              </a:ext>
            </a:extLst>
          </p:cNvPr>
          <p:cNvSpPr txBox="1"/>
          <p:nvPr/>
        </p:nvSpPr>
        <p:spPr>
          <a:xfrm>
            <a:off x="5174292" y="543207"/>
            <a:ext cx="148152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Saline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2022 &lt;18: 20.6%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2010 &lt;18: 23.1%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2022 &gt;65: 20.6%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2010 &gt;65: 18.4%</a:t>
            </a:r>
          </a:p>
        </p:txBody>
      </p:sp>
      <p:sp>
        <p:nvSpPr>
          <p:cNvPr id="15" name="TextBox 14">
            <a:extLst>
              <a:ext uri="{FF2B5EF4-FFF2-40B4-BE49-F238E27FC236}">
                <a16:creationId xmlns:a16="http://schemas.microsoft.com/office/drawing/2014/main" id="{CCCF0BF4-BD2A-C59A-E185-A563AD18A000}"/>
              </a:ext>
            </a:extLst>
          </p:cNvPr>
          <p:cNvSpPr txBox="1"/>
          <p:nvPr/>
        </p:nvSpPr>
        <p:spPr>
          <a:xfrm>
            <a:off x="6853471" y="543208"/>
            <a:ext cx="148152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Gallatin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2022 &lt;18: 21.9%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2010 &lt;18: 21.8%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2022 &gt;65: 24.7%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2010 &gt;65: 20.0%</a:t>
            </a:r>
          </a:p>
        </p:txBody>
      </p:sp>
      <p:sp>
        <p:nvSpPr>
          <p:cNvPr id="16" name="TextBox 15">
            <a:extLst>
              <a:ext uri="{FF2B5EF4-FFF2-40B4-BE49-F238E27FC236}">
                <a16:creationId xmlns:a16="http://schemas.microsoft.com/office/drawing/2014/main" id="{ED7619CA-605A-E3C0-BD31-AD0055F46722}"/>
              </a:ext>
            </a:extLst>
          </p:cNvPr>
          <p:cNvSpPr txBox="1"/>
          <p:nvPr/>
        </p:nvSpPr>
        <p:spPr>
          <a:xfrm>
            <a:off x="1366602" y="2633047"/>
            <a:ext cx="148152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Union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2022 &lt;18: 20.8%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2010 &lt;18: 22.0%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2022 &gt;65: 20.6%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2010 &gt;65: 22.8%</a:t>
            </a:r>
          </a:p>
        </p:txBody>
      </p:sp>
      <p:sp>
        <p:nvSpPr>
          <p:cNvPr id="17" name="TextBox 16">
            <a:extLst>
              <a:ext uri="{FF2B5EF4-FFF2-40B4-BE49-F238E27FC236}">
                <a16:creationId xmlns:a16="http://schemas.microsoft.com/office/drawing/2014/main" id="{EF82B03B-C0A4-896D-3CD5-FCB9EBC91C7F}"/>
              </a:ext>
            </a:extLst>
          </p:cNvPr>
          <p:cNvSpPr txBox="1"/>
          <p:nvPr/>
        </p:nvSpPr>
        <p:spPr>
          <a:xfrm>
            <a:off x="3332939" y="2633048"/>
            <a:ext cx="148152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Johnson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2022 &lt;18: 20.3%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2010 &lt;18: 19.4%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2022 &gt;65: 19.6%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2010 &gt;65: 16.3%</a:t>
            </a:r>
          </a:p>
        </p:txBody>
      </p:sp>
      <p:sp>
        <p:nvSpPr>
          <p:cNvPr id="18" name="TextBox 17">
            <a:extLst>
              <a:ext uri="{FF2B5EF4-FFF2-40B4-BE49-F238E27FC236}">
                <a16:creationId xmlns:a16="http://schemas.microsoft.com/office/drawing/2014/main" id="{23B7A891-E478-A304-4929-2CE3E84270BF}"/>
              </a:ext>
            </a:extLst>
          </p:cNvPr>
          <p:cNvSpPr txBox="1"/>
          <p:nvPr/>
        </p:nvSpPr>
        <p:spPr>
          <a:xfrm>
            <a:off x="4988326" y="2633048"/>
            <a:ext cx="148152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Pope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2022 &lt;18: 16.2%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2010 &lt;18: 20.7%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2022 &gt;65: 24.9%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2010 &gt;65: 18.4%</a:t>
            </a:r>
          </a:p>
        </p:txBody>
      </p:sp>
      <p:sp>
        <p:nvSpPr>
          <p:cNvPr id="19" name="TextBox 18">
            <a:extLst>
              <a:ext uri="{FF2B5EF4-FFF2-40B4-BE49-F238E27FC236}">
                <a16:creationId xmlns:a16="http://schemas.microsoft.com/office/drawing/2014/main" id="{F60637CA-1600-CFF2-6C59-FBE3A5B42313}"/>
              </a:ext>
            </a:extLst>
          </p:cNvPr>
          <p:cNvSpPr txBox="1"/>
          <p:nvPr/>
        </p:nvSpPr>
        <p:spPr>
          <a:xfrm>
            <a:off x="6720196" y="2247424"/>
            <a:ext cx="148152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Hardin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2022 &lt;18: 22.0%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2010 &lt;18: 21.6%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2022 &gt;65: 23.5%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2010 &gt;65: 21.7%</a:t>
            </a:r>
          </a:p>
        </p:txBody>
      </p:sp>
      <p:sp>
        <p:nvSpPr>
          <p:cNvPr id="21" name="TextBox 20">
            <a:extLst>
              <a:ext uri="{FF2B5EF4-FFF2-40B4-BE49-F238E27FC236}">
                <a16:creationId xmlns:a16="http://schemas.microsoft.com/office/drawing/2014/main" id="{E8D0E21B-307C-6820-7B01-D1B97B6A4653}"/>
              </a:ext>
            </a:extLst>
          </p:cNvPr>
          <p:cNvSpPr txBox="1"/>
          <p:nvPr/>
        </p:nvSpPr>
        <p:spPr>
          <a:xfrm>
            <a:off x="806774" y="4129036"/>
            <a:ext cx="148152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Alexander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2022 &lt;18: 22.0%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2010 &lt;18: 23.3%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2022 &gt;65: 23.5%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2010 &gt;65: 18.3%</a:t>
            </a:r>
          </a:p>
        </p:txBody>
      </p:sp>
      <p:sp>
        <p:nvSpPr>
          <p:cNvPr id="22" name="TextBox 21">
            <a:extLst>
              <a:ext uri="{FF2B5EF4-FFF2-40B4-BE49-F238E27FC236}">
                <a16:creationId xmlns:a16="http://schemas.microsoft.com/office/drawing/2014/main" id="{02A71881-4339-E041-702B-6065B9775C87}"/>
              </a:ext>
            </a:extLst>
          </p:cNvPr>
          <p:cNvSpPr txBox="1"/>
          <p:nvPr/>
        </p:nvSpPr>
        <p:spPr>
          <a:xfrm>
            <a:off x="2107363" y="4187317"/>
            <a:ext cx="137139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Pulaski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2022 &lt;18: 20.5%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2010 &lt;18: 24.0%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2022 &gt;65: 22.6%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2010 &gt;65: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17.4%</a:t>
            </a:r>
          </a:p>
        </p:txBody>
      </p:sp>
      <p:sp>
        <p:nvSpPr>
          <p:cNvPr id="23" name="TextBox 22">
            <a:extLst>
              <a:ext uri="{FF2B5EF4-FFF2-40B4-BE49-F238E27FC236}">
                <a16:creationId xmlns:a16="http://schemas.microsoft.com/office/drawing/2014/main" id="{77EDAB11-5040-D377-7E70-1D1725FA922F}"/>
              </a:ext>
            </a:extLst>
          </p:cNvPr>
          <p:cNvSpPr txBox="1"/>
          <p:nvPr/>
        </p:nvSpPr>
        <p:spPr>
          <a:xfrm>
            <a:off x="4013633" y="4021050"/>
            <a:ext cx="130074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Massac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2022 &lt;18: 21.6%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2010 &lt;18: 23.0%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2022 &gt;65: 20.7%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2010 &gt;65: 18.2%</a:t>
            </a:r>
          </a:p>
        </p:txBody>
      </p:sp>
      <p:sp>
        <p:nvSpPr>
          <p:cNvPr id="24" name="TextBox 23">
            <a:extLst>
              <a:ext uri="{FF2B5EF4-FFF2-40B4-BE49-F238E27FC236}">
                <a16:creationId xmlns:a16="http://schemas.microsoft.com/office/drawing/2014/main" id="{B59FFC9A-7842-5E71-DD10-DEE13E8EF970}"/>
              </a:ext>
            </a:extLst>
          </p:cNvPr>
          <p:cNvSpPr txBox="1"/>
          <p:nvPr/>
        </p:nvSpPr>
        <p:spPr>
          <a:xfrm>
            <a:off x="649143" y="352018"/>
            <a:ext cx="3815103" cy="1077218"/>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552E"/>
                </a:solidFill>
                <a:effectLst/>
                <a:uLnTx/>
                <a:uFillTx/>
                <a:latin typeface="Calibri" panose="020F0502020204030204"/>
                <a:ea typeface="+mn-ea"/>
                <a:cs typeface="+mn-cs"/>
              </a:rPr>
              <a:t>Regional Population - Age</a:t>
            </a:r>
          </a:p>
        </p:txBody>
      </p:sp>
      <p:sp>
        <p:nvSpPr>
          <p:cNvPr id="25" name="TextBox 24">
            <a:extLst>
              <a:ext uri="{FF2B5EF4-FFF2-40B4-BE49-F238E27FC236}">
                <a16:creationId xmlns:a16="http://schemas.microsoft.com/office/drawing/2014/main" id="{7A2B7453-70E1-E55E-647C-042823C90872}"/>
              </a:ext>
            </a:extLst>
          </p:cNvPr>
          <p:cNvSpPr txBox="1"/>
          <p:nvPr/>
        </p:nvSpPr>
        <p:spPr>
          <a:xfrm>
            <a:off x="9391627" y="1648161"/>
            <a:ext cx="2496772" cy="313932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One Shawnee Region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2022 &lt;18: 20.3%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2010 &lt;18: 22.2%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2022 &gt;65: 22.0%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2010 &gt;65: 18.2%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United States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2022 &lt;18: 22.1%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2010 &lt;18: 24.4%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2022 &gt;65: 16.5%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2010 &gt;65: 12.7%</a:t>
            </a:r>
          </a:p>
        </p:txBody>
      </p:sp>
      <p:sp>
        <p:nvSpPr>
          <p:cNvPr id="26" name="TextBox 25">
            <a:extLst>
              <a:ext uri="{FF2B5EF4-FFF2-40B4-BE49-F238E27FC236}">
                <a16:creationId xmlns:a16="http://schemas.microsoft.com/office/drawing/2014/main" id="{B3FE0BED-603F-801D-9BBA-4A35B5A18E58}"/>
              </a:ext>
            </a:extLst>
          </p:cNvPr>
          <p:cNvSpPr txBox="1"/>
          <p:nvPr/>
        </p:nvSpPr>
        <p:spPr>
          <a:xfrm>
            <a:off x="2620564" y="6077274"/>
            <a:ext cx="62170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Source: U.S. Census Bureau, 2010 &amp; 2022 American Community Survey 5-yr Estimates</a:t>
            </a:r>
          </a:p>
        </p:txBody>
      </p:sp>
    </p:spTree>
    <p:extLst>
      <p:ext uri="{BB962C8B-B14F-4D97-AF65-F5344CB8AC3E}">
        <p14:creationId xmlns:p14="http://schemas.microsoft.com/office/powerpoint/2010/main" val="2098828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031" y="6208079"/>
            <a:ext cx="774985" cy="463351"/>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9980" y="5865406"/>
            <a:ext cx="2006010" cy="733360"/>
          </a:xfrm>
          <a:prstGeom prst="rect">
            <a:avLst/>
          </a:prstGeom>
        </p:spPr>
      </p:pic>
      <p:sp>
        <p:nvSpPr>
          <p:cNvPr id="3" name="Rectangle 2">
            <a:extLst>
              <a:ext uri="{FF2B5EF4-FFF2-40B4-BE49-F238E27FC236}">
                <a16:creationId xmlns:a16="http://schemas.microsoft.com/office/drawing/2014/main" id="{825E07DB-62F3-3AB1-CFDB-41A359C5041B}"/>
              </a:ext>
            </a:extLst>
          </p:cNvPr>
          <p:cNvSpPr/>
          <p:nvPr/>
        </p:nvSpPr>
        <p:spPr>
          <a:xfrm>
            <a:off x="9654240" y="6462104"/>
            <a:ext cx="1699382" cy="339369"/>
          </a:xfrm>
          <a:prstGeom prst="rect">
            <a:avLst/>
          </a:prstGeom>
          <a:solidFill>
            <a:srgbClr val="F2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Shape&#10;&#10;Description automatically generated with medium confidence">
            <a:extLst>
              <a:ext uri="{FF2B5EF4-FFF2-40B4-BE49-F238E27FC236}">
                <a16:creationId xmlns:a16="http://schemas.microsoft.com/office/drawing/2014/main" id="{321C596D-3548-1333-E040-CF2CC5E993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2813" y="6489263"/>
            <a:ext cx="1580343" cy="284461"/>
          </a:xfrm>
          <a:prstGeom prst="rect">
            <a:avLst/>
          </a:prstGeom>
        </p:spPr>
      </p:pic>
      <p:sp>
        <p:nvSpPr>
          <p:cNvPr id="24" name="TextBox 23">
            <a:extLst>
              <a:ext uri="{FF2B5EF4-FFF2-40B4-BE49-F238E27FC236}">
                <a16:creationId xmlns:a16="http://schemas.microsoft.com/office/drawing/2014/main" id="{B59FFC9A-7842-5E71-DD10-DEE13E8EF970}"/>
              </a:ext>
            </a:extLst>
          </p:cNvPr>
          <p:cNvSpPr txBox="1"/>
          <p:nvPr/>
        </p:nvSpPr>
        <p:spPr>
          <a:xfrm>
            <a:off x="649144" y="352018"/>
            <a:ext cx="4697298" cy="58477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552E"/>
                </a:solidFill>
                <a:effectLst/>
                <a:uLnTx/>
                <a:uFillTx/>
                <a:latin typeface="Calibri" panose="020F0502020204030204"/>
                <a:ea typeface="+mn-ea"/>
                <a:cs typeface="+mn-cs"/>
              </a:rPr>
              <a:t>Regional Population - Race </a:t>
            </a:r>
          </a:p>
        </p:txBody>
      </p:sp>
      <p:sp>
        <p:nvSpPr>
          <p:cNvPr id="26" name="TextBox 25">
            <a:extLst>
              <a:ext uri="{FF2B5EF4-FFF2-40B4-BE49-F238E27FC236}">
                <a16:creationId xmlns:a16="http://schemas.microsoft.com/office/drawing/2014/main" id="{B3FE0BED-603F-801D-9BBA-4A35B5A18E58}"/>
              </a:ext>
            </a:extLst>
          </p:cNvPr>
          <p:cNvSpPr txBox="1"/>
          <p:nvPr/>
        </p:nvSpPr>
        <p:spPr>
          <a:xfrm>
            <a:off x="10077156" y="5293884"/>
            <a:ext cx="200601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Source: U.S. Census Bureau, 2022 American Community Survey 5-yr Estimates</a:t>
            </a:r>
          </a:p>
        </p:txBody>
      </p:sp>
      <p:graphicFrame>
        <p:nvGraphicFramePr>
          <p:cNvPr id="2" name="Chart 1">
            <a:extLst>
              <a:ext uri="{FF2B5EF4-FFF2-40B4-BE49-F238E27FC236}">
                <a16:creationId xmlns:a16="http://schemas.microsoft.com/office/drawing/2014/main" id="{4382B589-7F76-D210-3808-9D218172316C}"/>
              </a:ext>
            </a:extLst>
          </p:cNvPr>
          <p:cNvGraphicFramePr>
            <a:graphicFrameLocks/>
          </p:cNvGraphicFramePr>
          <p:nvPr/>
        </p:nvGraphicFramePr>
        <p:xfrm>
          <a:off x="1701281" y="987379"/>
          <a:ext cx="8789437" cy="49932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8022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031" y="6208079"/>
            <a:ext cx="774985" cy="463351"/>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9980" y="5865406"/>
            <a:ext cx="2006010" cy="733360"/>
          </a:xfrm>
          <a:prstGeom prst="rect">
            <a:avLst/>
          </a:prstGeom>
        </p:spPr>
      </p:pic>
      <p:sp>
        <p:nvSpPr>
          <p:cNvPr id="3" name="Rectangle 2">
            <a:extLst>
              <a:ext uri="{FF2B5EF4-FFF2-40B4-BE49-F238E27FC236}">
                <a16:creationId xmlns:a16="http://schemas.microsoft.com/office/drawing/2014/main" id="{825E07DB-62F3-3AB1-CFDB-41A359C5041B}"/>
              </a:ext>
            </a:extLst>
          </p:cNvPr>
          <p:cNvSpPr/>
          <p:nvPr/>
        </p:nvSpPr>
        <p:spPr>
          <a:xfrm>
            <a:off x="9654240" y="6462104"/>
            <a:ext cx="1699382" cy="339369"/>
          </a:xfrm>
          <a:prstGeom prst="rect">
            <a:avLst/>
          </a:prstGeom>
          <a:solidFill>
            <a:srgbClr val="F2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Shape&#10;&#10;Description automatically generated with medium confidence">
            <a:extLst>
              <a:ext uri="{FF2B5EF4-FFF2-40B4-BE49-F238E27FC236}">
                <a16:creationId xmlns:a16="http://schemas.microsoft.com/office/drawing/2014/main" id="{321C596D-3548-1333-E040-CF2CC5E993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2813" y="6489263"/>
            <a:ext cx="1580343" cy="284461"/>
          </a:xfrm>
          <a:prstGeom prst="rect">
            <a:avLst/>
          </a:prstGeom>
        </p:spPr>
      </p:pic>
      <p:sp>
        <p:nvSpPr>
          <p:cNvPr id="24" name="TextBox 23">
            <a:extLst>
              <a:ext uri="{FF2B5EF4-FFF2-40B4-BE49-F238E27FC236}">
                <a16:creationId xmlns:a16="http://schemas.microsoft.com/office/drawing/2014/main" id="{B59FFC9A-7842-5E71-DD10-DEE13E8EF970}"/>
              </a:ext>
            </a:extLst>
          </p:cNvPr>
          <p:cNvSpPr txBox="1"/>
          <p:nvPr/>
        </p:nvSpPr>
        <p:spPr>
          <a:xfrm>
            <a:off x="649144" y="352018"/>
            <a:ext cx="5862492" cy="58477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552E"/>
                </a:solidFill>
                <a:effectLst/>
                <a:uLnTx/>
                <a:uFillTx/>
                <a:latin typeface="Calibri" panose="020F0502020204030204"/>
                <a:ea typeface="+mn-ea"/>
                <a:cs typeface="+mn-cs"/>
              </a:rPr>
              <a:t>Regional Population - Ethnicity </a:t>
            </a:r>
          </a:p>
        </p:txBody>
      </p:sp>
      <p:sp>
        <p:nvSpPr>
          <p:cNvPr id="26" name="TextBox 25">
            <a:extLst>
              <a:ext uri="{FF2B5EF4-FFF2-40B4-BE49-F238E27FC236}">
                <a16:creationId xmlns:a16="http://schemas.microsoft.com/office/drawing/2014/main" id="{B3FE0BED-603F-801D-9BBA-4A35B5A18E58}"/>
              </a:ext>
            </a:extLst>
          </p:cNvPr>
          <p:cNvSpPr txBox="1"/>
          <p:nvPr/>
        </p:nvSpPr>
        <p:spPr>
          <a:xfrm>
            <a:off x="9654240" y="5266975"/>
            <a:ext cx="200601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Source: U.S. Census Bureau, 2022 American Community Survey 5-yr Estimates</a:t>
            </a:r>
          </a:p>
        </p:txBody>
      </p:sp>
      <p:graphicFrame>
        <p:nvGraphicFramePr>
          <p:cNvPr id="6" name="Chart 5">
            <a:extLst>
              <a:ext uri="{FF2B5EF4-FFF2-40B4-BE49-F238E27FC236}">
                <a16:creationId xmlns:a16="http://schemas.microsoft.com/office/drawing/2014/main" id="{C67BDD5D-A44C-FC9F-39A5-E5289466DDAF}"/>
              </a:ext>
            </a:extLst>
          </p:cNvPr>
          <p:cNvGraphicFramePr>
            <a:graphicFrameLocks/>
          </p:cNvGraphicFramePr>
          <p:nvPr/>
        </p:nvGraphicFramePr>
        <p:xfrm>
          <a:off x="1750291" y="1089546"/>
          <a:ext cx="8691418" cy="44572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8583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031" y="6208079"/>
            <a:ext cx="774985" cy="463351"/>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map of the united states&#10;&#10;Description automatically generated">
            <a:extLst>
              <a:ext uri="{FF2B5EF4-FFF2-40B4-BE49-F238E27FC236}">
                <a16:creationId xmlns:a16="http://schemas.microsoft.com/office/drawing/2014/main" id="{CD74C920-1695-F526-1306-2DEB856FEA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4444"/>
            <a:ext cx="9273411" cy="7165818"/>
          </a:xfrm>
          <a:prstGeom prst="rect">
            <a:avLst/>
          </a:prstGeom>
        </p:spPr>
      </p:pic>
      <p:sp>
        <p:nvSpPr>
          <p:cNvPr id="14" name="TextBox 13">
            <a:extLst>
              <a:ext uri="{FF2B5EF4-FFF2-40B4-BE49-F238E27FC236}">
                <a16:creationId xmlns:a16="http://schemas.microsoft.com/office/drawing/2014/main" id="{2463EAF8-3593-55C0-63CD-E4EA163830EB}"/>
              </a:ext>
            </a:extLst>
          </p:cNvPr>
          <p:cNvSpPr txBox="1"/>
          <p:nvPr/>
        </p:nvSpPr>
        <p:spPr>
          <a:xfrm>
            <a:off x="4993283" y="543207"/>
            <a:ext cx="186018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Saline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Edu &amp; Health.. 29.4%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Manufacturing.. 11.4%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Retail.. 11.3%</a:t>
            </a:r>
          </a:p>
        </p:txBody>
      </p:sp>
      <p:sp>
        <p:nvSpPr>
          <p:cNvPr id="15" name="TextBox 14">
            <a:extLst>
              <a:ext uri="{FF2B5EF4-FFF2-40B4-BE49-F238E27FC236}">
                <a16:creationId xmlns:a16="http://schemas.microsoft.com/office/drawing/2014/main" id="{CCCF0BF4-BD2A-C59A-E185-A563AD18A000}"/>
              </a:ext>
            </a:extLst>
          </p:cNvPr>
          <p:cNvSpPr txBox="1"/>
          <p:nvPr/>
        </p:nvSpPr>
        <p:spPr>
          <a:xfrm>
            <a:off x="6853470" y="543208"/>
            <a:ext cx="175637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Gallatin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Edu &amp; Health.. 20.8%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Retail.. 16.3%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Ag, Mining.. 13.4%</a:t>
            </a:r>
          </a:p>
        </p:txBody>
      </p:sp>
      <p:sp>
        <p:nvSpPr>
          <p:cNvPr id="16" name="TextBox 15">
            <a:extLst>
              <a:ext uri="{FF2B5EF4-FFF2-40B4-BE49-F238E27FC236}">
                <a16:creationId xmlns:a16="http://schemas.microsoft.com/office/drawing/2014/main" id="{ED7619CA-605A-E3C0-BD31-AD0055F46722}"/>
              </a:ext>
            </a:extLst>
          </p:cNvPr>
          <p:cNvSpPr txBox="1"/>
          <p:nvPr/>
        </p:nvSpPr>
        <p:spPr>
          <a:xfrm>
            <a:off x="1366601" y="2633047"/>
            <a:ext cx="174779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Union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Edu &amp; Health.. 31.7%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Retail.. 11.2%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Arts &amp; Ent.. 8.6% </a:t>
            </a:r>
          </a:p>
        </p:txBody>
      </p:sp>
      <p:sp>
        <p:nvSpPr>
          <p:cNvPr id="17" name="TextBox 16">
            <a:extLst>
              <a:ext uri="{FF2B5EF4-FFF2-40B4-BE49-F238E27FC236}">
                <a16:creationId xmlns:a16="http://schemas.microsoft.com/office/drawing/2014/main" id="{EF82B03B-C0A4-896D-3CD5-FCB9EBC91C7F}"/>
              </a:ext>
            </a:extLst>
          </p:cNvPr>
          <p:cNvSpPr txBox="1"/>
          <p:nvPr/>
        </p:nvSpPr>
        <p:spPr>
          <a:xfrm>
            <a:off x="3216606" y="2633048"/>
            <a:ext cx="174779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Johnson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Edu &amp; Health.. 31.4%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Retail.. 10.6%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Public Admin.. 10.6%</a:t>
            </a:r>
          </a:p>
        </p:txBody>
      </p:sp>
      <p:sp>
        <p:nvSpPr>
          <p:cNvPr id="18" name="TextBox 17">
            <a:extLst>
              <a:ext uri="{FF2B5EF4-FFF2-40B4-BE49-F238E27FC236}">
                <a16:creationId xmlns:a16="http://schemas.microsoft.com/office/drawing/2014/main" id="{23B7A891-E478-A304-4929-2CE3E84270BF}"/>
              </a:ext>
            </a:extLst>
          </p:cNvPr>
          <p:cNvSpPr txBox="1"/>
          <p:nvPr/>
        </p:nvSpPr>
        <p:spPr>
          <a:xfrm>
            <a:off x="4964398" y="2517005"/>
            <a:ext cx="186018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Pope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Edu &amp; Health.. 34.7%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Retail.. 15.4%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Transp.. 9.0%</a:t>
            </a:r>
          </a:p>
        </p:txBody>
      </p:sp>
      <p:sp>
        <p:nvSpPr>
          <p:cNvPr id="19" name="TextBox 18">
            <a:extLst>
              <a:ext uri="{FF2B5EF4-FFF2-40B4-BE49-F238E27FC236}">
                <a16:creationId xmlns:a16="http://schemas.microsoft.com/office/drawing/2014/main" id="{F60637CA-1600-CFF2-6C59-FBE3A5B42313}"/>
              </a:ext>
            </a:extLst>
          </p:cNvPr>
          <p:cNvSpPr txBox="1"/>
          <p:nvPr/>
        </p:nvSpPr>
        <p:spPr>
          <a:xfrm>
            <a:off x="6720196" y="2247424"/>
            <a:ext cx="151478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Hardin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Edu &amp; Health.. 38.9%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Retail.. 11.8%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Manufacturing.. 7.9%</a:t>
            </a:r>
          </a:p>
        </p:txBody>
      </p:sp>
      <p:sp>
        <p:nvSpPr>
          <p:cNvPr id="21" name="TextBox 20">
            <a:extLst>
              <a:ext uri="{FF2B5EF4-FFF2-40B4-BE49-F238E27FC236}">
                <a16:creationId xmlns:a16="http://schemas.microsoft.com/office/drawing/2014/main" id="{E8D0E21B-307C-6820-7B01-D1B97B6A4653}"/>
              </a:ext>
            </a:extLst>
          </p:cNvPr>
          <p:cNvSpPr txBox="1"/>
          <p:nvPr/>
        </p:nvSpPr>
        <p:spPr>
          <a:xfrm>
            <a:off x="790087" y="4081183"/>
            <a:ext cx="158334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Alexander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Edu &amp; Health.. 26.5%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Manufacturing..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Retail.. 12.8%</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02A71881-4339-E041-702B-6065B9775C87}"/>
              </a:ext>
            </a:extLst>
          </p:cNvPr>
          <p:cNvSpPr txBox="1"/>
          <p:nvPr/>
        </p:nvSpPr>
        <p:spPr>
          <a:xfrm>
            <a:off x="2023211" y="4266362"/>
            <a:ext cx="164982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Pulaski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Edu &amp; Health.. 35.2%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Retail.. 13.2%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Manufacturing..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9.2%</a:t>
            </a:r>
          </a:p>
        </p:txBody>
      </p:sp>
      <p:sp>
        <p:nvSpPr>
          <p:cNvPr id="23" name="TextBox 22">
            <a:extLst>
              <a:ext uri="{FF2B5EF4-FFF2-40B4-BE49-F238E27FC236}">
                <a16:creationId xmlns:a16="http://schemas.microsoft.com/office/drawing/2014/main" id="{77EDAB11-5040-D377-7E70-1D1725FA922F}"/>
              </a:ext>
            </a:extLst>
          </p:cNvPr>
          <p:cNvSpPr txBox="1"/>
          <p:nvPr/>
        </p:nvSpPr>
        <p:spPr>
          <a:xfrm>
            <a:off x="3879310" y="4108724"/>
            <a:ext cx="158334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Massac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Edu &amp; Health.. 19.8%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Retail.. 15.6%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Transportation.. 12.2%</a:t>
            </a:r>
          </a:p>
        </p:txBody>
      </p:sp>
      <p:sp>
        <p:nvSpPr>
          <p:cNvPr id="24" name="TextBox 23">
            <a:extLst>
              <a:ext uri="{FF2B5EF4-FFF2-40B4-BE49-F238E27FC236}">
                <a16:creationId xmlns:a16="http://schemas.microsoft.com/office/drawing/2014/main" id="{B59FFC9A-7842-5E71-DD10-DEE13E8EF970}"/>
              </a:ext>
            </a:extLst>
          </p:cNvPr>
          <p:cNvSpPr txBox="1"/>
          <p:nvPr/>
        </p:nvSpPr>
        <p:spPr>
          <a:xfrm>
            <a:off x="649143" y="352018"/>
            <a:ext cx="4144320" cy="1077218"/>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552E"/>
                </a:solidFill>
                <a:effectLst/>
                <a:uLnTx/>
                <a:uFillTx/>
                <a:latin typeface="Calibri" panose="020F0502020204030204"/>
                <a:ea typeface="+mn-ea"/>
                <a:cs typeface="+mn-cs"/>
              </a:rPr>
              <a:t>Regional Economy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552E"/>
                </a:solidFill>
                <a:effectLst/>
                <a:uLnTx/>
                <a:uFillTx/>
                <a:latin typeface="Calibri" panose="020F0502020204030204"/>
                <a:ea typeface="+mn-ea"/>
                <a:cs typeface="+mn-cs"/>
              </a:rPr>
              <a:t>Industrial Employment</a:t>
            </a:r>
          </a:p>
        </p:txBody>
      </p:sp>
      <p:sp>
        <p:nvSpPr>
          <p:cNvPr id="26" name="TextBox 25">
            <a:extLst>
              <a:ext uri="{FF2B5EF4-FFF2-40B4-BE49-F238E27FC236}">
                <a16:creationId xmlns:a16="http://schemas.microsoft.com/office/drawing/2014/main" id="{B3FE0BED-603F-801D-9BBA-4A35B5A18E58}"/>
              </a:ext>
            </a:extLst>
          </p:cNvPr>
          <p:cNvSpPr txBox="1"/>
          <p:nvPr/>
        </p:nvSpPr>
        <p:spPr>
          <a:xfrm>
            <a:off x="2620564" y="6077274"/>
            <a:ext cx="62170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Source: U.S. Census Bureau, 2010 &amp; 2022 American Community Survey 5-yr Estimates</a:t>
            </a:r>
          </a:p>
        </p:txBody>
      </p:sp>
      <p:graphicFrame>
        <p:nvGraphicFramePr>
          <p:cNvPr id="2" name="Table 1">
            <a:extLst>
              <a:ext uri="{FF2B5EF4-FFF2-40B4-BE49-F238E27FC236}">
                <a16:creationId xmlns:a16="http://schemas.microsoft.com/office/drawing/2014/main" id="{C54EE4D5-C30E-F2D3-67EC-9D27B19EE222}"/>
              </a:ext>
            </a:extLst>
          </p:cNvPr>
          <p:cNvGraphicFramePr>
            <a:graphicFrameLocks noGrp="1"/>
          </p:cNvGraphicFramePr>
          <p:nvPr/>
        </p:nvGraphicFramePr>
        <p:xfrm>
          <a:off x="8865618" y="531674"/>
          <a:ext cx="3301884" cy="6004560"/>
        </p:xfrm>
        <a:graphic>
          <a:graphicData uri="http://schemas.openxmlformats.org/drawingml/2006/table">
            <a:tbl>
              <a:tblPr firstRow="1" bandRow="1">
                <a:tableStyleId>{5C22544A-7EE6-4342-B048-85BDC9FD1C3A}</a:tableStyleId>
              </a:tblPr>
              <a:tblGrid>
                <a:gridCol w="1853685">
                  <a:extLst>
                    <a:ext uri="{9D8B030D-6E8A-4147-A177-3AD203B41FA5}">
                      <a16:colId xmlns:a16="http://schemas.microsoft.com/office/drawing/2014/main" val="2148456150"/>
                    </a:ext>
                  </a:extLst>
                </a:gridCol>
                <a:gridCol w="805758">
                  <a:extLst>
                    <a:ext uri="{9D8B030D-6E8A-4147-A177-3AD203B41FA5}">
                      <a16:colId xmlns:a16="http://schemas.microsoft.com/office/drawing/2014/main" val="1677787700"/>
                    </a:ext>
                  </a:extLst>
                </a:gridCol>
                <a:gridCol w="642441">
                  <a:extLst>
                    <a:ext uri="{9D8B030D-6E8A-4147-A177-3AD203B41FA5}">
                      <a16:colId xmlns:a16="http://schemas.microsoft.com/office/drawing/2014/main" val="69518909"/>
                    </a:ext>
                  </a:extLst>
                </a:gridCol>
              </a:tblGrid>
              <a:tr h="317836">
                <a:tc>
                  <a:txBody>
                    <a:bodyPr/>
                    <a:lstStyle/>
                    <a:p>
                      <a:r>
                        <a:rPr lang="en-US" sz="1600" dirty="0"/>
                        <a:t>Industry</a:t>
                      </a:r>
                    </a:p>
                  </a:txBody>
                  <a:tcPr anchor="b"/>
                </a:tc>
                <a:tc>
                  <a:txBody>
                    <a:bodyPr/>
                    <a:lstStyle/>
                    <a:p>
                      <a:r>
                        <a:rPr lang="en-US" sz="1600" dirty="0"/>
                        <a:t>Emp</a:t>
                      </a:r>
                    </a:p>
                  </a:txBody>
                  <a:tcPr anchor="b"/>
                </a:tc>
                <a:tc>
                  <a:txBody>
                    <a:bodyPr/>
                    <a:lstStyle/>
                    <a:p>
                      <a:r>
                        <a:rPr lang="en-US" sz="1600" dirty="0"/>
                        <a:t>Pct</a:t>
                      </a:r>
                    </a:p>
                    <a:p>
                      <a:r>
                        <a:rPr lang="en-US" sz="1600" dirty="0"/>
                        <a:t>Emp</a:t>
                      </a:r>
                    </a:p>
                  </a:txBody>
                  <a:tcPr anchor="b"/>
                </a:tc>
                <a:extLst>
                  <a:ext uri="{0D108BD9-81ED-4DB2-BD59-A6C34878D82A}">
                    <a16:rowId xmlns:a16="http://schemas.microsoft.com/office/drawing/2014/main" val="3247479414"/>
                  </a:ext>
                </a:extLst>
              </a:tr>
              <a:tr h="370840">
                <a:tc>
                  <a:txBody>
                    <a:bodyPr/>
                    <a:lstStyle/>
                    <a:p>
                      <a:r>
                        <a:rPr lang="en-US" sz="1200" dirty="0"/>
                        <a:t>Ag. Forestry, Fishing, Hunting, Mining</a:t>
                      </a:r>
                    </a:p>
                  </a:txBody>
                  <a:tcPr/>
                </a:tc>
                <a:tc>
                  <a:txBody>
                    <a:bodyPr/>
                    <a:lstStyle/>
                    <a:p>
                      <a:r>
                        <a:rPr lang="en-US" sz="1400" dirty="0"/>
                        <a:t>1,918</a:t>
                      </a:r>
                    </a:p>
                  </a:txBody>
                  <a:tcPr/>
                </a:tc>
                <a:tc>
                  <a:txBody>
                    <a:bodyPr/>
                    <a:lstStyle/>
                    <a:p>
                      <a:r>
                        <a:rPr lang="en-US" sz="1400" dirty="0"/>
                        <a:t>5.4%</a:t>
                      </a:r>
                    </a:p>
                  </a:txBody>
                  <a:tcPr/>
                </a:tc>
                <a:extLst>
                  <a:ext uri="{0D108BD9-81ED-4DB2-BD59-A6C34878D82A}">
                    <a16:rowId xmlns:a16="http://schemas.microsoft.com/office/drawing/2014/main" val="3134250648"/>
                  </a:ext>
                </a:extLst>
              </a:tr>
              <a:tr h="370840">
                <a:tc>
                  <a:txBody>
                    <a:bodyPr/>
                    <a:lstStyle/>
                    <a:p>
                      <a:r>
                        <a:rPr lang="en-US" sz="1200" dirty="0"/>
                        <a:t>Construction</a:t>
                      </a:r>
                    </a:p>
                  </a:txBody>
                  <a:tcPr/>
                </a:tc>
                <a:tc>
                  <a:txBody>
                    <a:bodyPr/>
                    <a:lstStyle/>
                    <a:p>
                      <a:r>
                        <a:rPr lang="en-US" sz="1400" dirty="0"/>
                        <a:t>2,297</a:t>
                      </a:r>
                    </a:p>
                  </a:txBody>
                  <a:tcPr/>
                </a:tc>
                <a:tc>
                  <a:txBody>
                    <a:bodyPr/>
                    <a:lstStyle/>
                    <a:p>
                      <a:r>
                        <a:rPr lang="en-US" sz="1400" dirty="0"/>
                        <a:t>6.5%</a:t>
                      </a:r>
                    </a:p>
                  </a:txBody>
                  <a:tcPr/>
                </a:tc>
                <a:extLst>
                  <a:ext uri="{0D108BD9-81ED-4DB2-BD59-A6C34878D82A}">
                    <a16:rowId xmlns:a16="http://schemas.microsoft.com/office/drawing/2014/main" val="876307644"/>
                  </a:ext>
                </a:extLst>
              </a:tr>
              <a:tr h="370840">
                <a:tc>
                  <a:txBody>
                    <a:bodyPr/>
                    <a:lstStyle/>
                    <a:p>
                      <a:r>
                        <a:rPr lang="en-US" sz="1200" dirty="0"/>
                        <a:t>Manufacturing</a:t>
                      </a:r>
                    </a:p>
                  </a:txBody>
                  <a:tcPr/>
                </a:tc>
                <a:tc>
                  <a:txBody>
                    <a:bodyPr/>
                    <a:lstStyle/>
                    <a:p>
                      <a:r>
                        <a:rPr lang="en-US" sz="1400" dirty="0"/>
                        <a:t>3,308</a:t>
                      </a:r>
                    </a:p>
                  </a:txBody>
                  <a:tcPr/>
                </a:tc>
                <a:tc>
                  <a:txBody>
                    <a:bodyPr/>
                    <a:lstStyle/>
                    <a:p>
                      <a:r>
                        <a:rPr lang="en-US" sz="1400" dirty="0"/>
                        <a:t>9.4%</a:t>
                      </a:r>
                    </a:p>
                  </a:txBody>
                  <a:tcPr/>
                </a:tc>
                <a:extLst>
                  <a:ext uri="{0D108BD9-81ED-4DB2-BD59-A6C34878D82A}">
                    <a16:rowId xmlns:a16="http://schemas.microsoft.com/office/drawing/2014/main" val="2327318212"/>
                  </a:ext>
                </a:extLst>
              </a:tr>
              <a:tr h="370840">
                <a:tc>
                  <a:txBody>
                    <a:bodyPr/>
                    <a:lstStyle/>
                    <a:p>
                      <a:r>
                        <a:rPr lang="en-US" sz="1200" dirty="0"/>
                        <a:t>Wholesale Trade</a:t>
                      </a:r>
                    </a:p>
                  </a:txBody>
                  <a:tcPr/>
                </a:tc>
                <a:tc>
                  <a:txBody>
                    <a:bodyPr/>
                    <a:lstStyle/>
                    <a:p>
                      <a:r>
                        <a:rPr lang="en-US" sz="1400" dirty="0"/>
                        <a:t>726</a:t>
                      </a:r>
                    </a:p>
                  </a:txBody>
                  <a:tcPr/>
                </a:tc>
                <a:tc>
                  <a:txBody>
                    <a:bodyPr/>
                    <a:lstStyle/>
                    <a:p>
                      <a:r>
                        <a:rPr lang="en-US" sz="1400" dirty="0"/>
                        <a:t>2.1%</a:t>
                      </a:r>
                    </a:p>
                  </a:txBody>
                  <a:tcPr/>
                </a:tc>
                <a:extLst>
                  <a:ext uri="{0D108BD9-81ED-4DB2-BD59-A6C34878D82A}">
                    <a16:rowId xmlns:a16="http://schemas.microsoft.com/office/drawing/2014/main" val="2084070706"/>
                  </a:ext>
                </a:extLst>
              </a:tr>
              <a:tr h="370840">
                <a:tc>
                  <a:txBody>
                    <a:bodyPr/>
                    <a:lstStyle/>
                    <a:p>
                      <a:r>
                        <a:rPr lang="en-US" sz="1200" dirty="0"/>
                        <a:t>Retail Trade</a:t>
                      </a:r>
                    </a:p>
                  </a:txBody>
                  <a:tcPr/>
                </a:tc>
                <a:tc>
                  <a:txBody>
                    <a:bodyPr/>
                    <a:lstStyle/>
                    <a:p>
                      <a:r>
                        <a:rPr lang="en-US" sz="1400" dirty="0"/>
                        <a:t>4,427</a:t>
                      </a:r>
                    </a:p>
                  </a:txBody>
                  <a:tcPr/>
                </a:tc>
                <a:tc>
                  <a:txBody>
                    <a:bodyPr/>
                    <a:lstStyle/>
                    <a:p>
                      <a:r>
                        <a:rPr lang="en-US" sz="1400" dirty="0"/>
                        <a:t>12.5%</a:t>
                      </a:r>
                    </a:p>
                  </a:txBody>
                  <a:tcPr/>
                </a:tc>
                <a:extLst>
                  <a:ext uri="{0D108BD9-81ED-4DB2-BD59-A6C34878D82A}">
                    <a16:rowId xmlns:a16="http://schemas.microsoft.com/office/drawing/2014/main" val="3135763591"/>
                  </a:ext>
                </a:extLst>
              </a:tr>
              <a:tr h="370840">
                <a:tc>
                  <a:txBody>
                    <a:bodyPr/>
                    <a:lstStyle/>
                    <a:p>
                      <a:r>
                        <a:rPr lang="en-US" sz="1200" dirty="0"/>
                        <a:t>Transportation, warehousing and utilities</a:t>
                      </a:r>
                    </a:p>
                  </a:txBody>
                  <a:tcPr/>
                </a:tc>
                <a:tc>
                  <a:txBody>
                    <a:bodyPr/>
                    <a:lstStyle/>
                    <a:p>
                      <a:r>
                        <a:rPr lang="en-US" sz="1400" dirty="0"/>
                        <a:t>2,608</a:t>
                      </a:r>
                    </a:p>
                  </a:txBody>
                  <a:tcPr/>
                </a:tc>
                <a:tc>
                  <a:txBody>
                    <a:bodyPr/>
                    <a:lstStyle/>
                    <a:p>
                      <a:r>
                        <a:rPr lang="en-US" sz="1400" dirty="0"/>
                        <a:t>7.4%</a:t>
                      </a:r>
                    </a:p>
                  </a:txBody>
                  <a:tcPr/>
                </a:tc>
                <a:extLst>
                  <a:ext uri="{0D108BD9-81ED-4DB2-BD59-A6C34878D82A}">
                    <a16:rowId xmlns:a16="http://schemas.microsoft.com/office/drawing/2014/main" val="1346007924"/>
                  </a:ext>
                </a:extLst>
              </a:tr>
              <a:tr h="370840">
                <a:tc>
                  <a:txBody>
                    <a:bodyPr/>
                    <a:lstStyle/>
                    <a:p>
                      <a:r>
                        <a:rPr lang="en-US" sz="1200" dirty="0"/>
                        <a:t>Information</a:t>
                      </a:r>
                    </a:p>
                  </a:txBody>
                  <a:tcPr/>
                </a:tc>
                <a:tc>
                  <a:txBody>
                    <a:bodyPr/>
                    <a:lstStyle/>
                    <a:p>
                      <a:r>
                        <a:rPr lang="en-US" sz="1400" dirty="0"/>
                        <a:t>253</a:t>
                      </a:r>
                    </a:p>
                  </a:txBody>
                  <a:tcPr/>
                </a:tc>
                <a:tc>
                  <a:txBody>
                    <a:bodyPr/>
                    <a:lstStyle/>
                    <a:p>
                      <a:r>
                        <a:rPr lang="en-US" sz="1400" dirty="0"/>
                        <a:t>0.7%</a:t>
                      </a:r>
                    </a:p>
                  </a:txBody>
                  <a:tcPr/>
                </a:tc>
                <a:extLst>
                  <a:ext uri="{0D108BD9-81ED-4DB2-BD59-A6C34878D82A}">
                    <a16:rowId xmlns:a16="http://schemas.microsoft.com/office/drawing/2014/main" val="942650374"/>
                  </a:ext>
                </a:extLst>
              </a:tr>
              <a:tr h="370840">
                <a:tc>
                  <a:txBody>
                    <a:bodyPr/>
                    <a:lstStyle/>
                    <a:p>
                      <a:r>
                        <a:rPr lang="en-US" sz="1200" dirty="0"/>
                        <a:t>Finance and ins, and real estate</a:t>
                      </a:r>
                    </a:p>
                  </a:txBody>
                  <a:tcPr/>
                </a:tc>
                <a:tc>
                  <a:txBody>
                    <a:bodyPr/>
                    <a:lstStyle/>
                    <a:p>
                      <a:r>
                        <a:rPr lang="en-US" sz="1400" dirty="0"/>
                        <a:t>1,295</a:t>
                      </a:r>
                    </a:p>
                  </a:txBody>
                  <a:tcPr/>
                </a:tc>
                <a:tc>
                  <a:txBody>
                    <a:bodyPr/>
                    <a:lstStyle/>
                    <a:p>
                      <a:r>
                        <a:rPr lang="en-US" sz="1400" dirty="0"/>
                        <a:t>3.7%</a:t>
                      </a:r>
                    </a:p>
                  </a:txBody>
                  <a:tcPr/>
                </a:tc>
                <a:extLst>
                  <a:ext uri="{0D108BD9-81ED-4DB2-BD59-A6C34878D82A}">
                    <a16:rowId xmlns:a16="http://schemas.microsoft.com/office/drawing/2014/main" val="2265843120"/>
                  </a:ext>
                </a:extLst>
              </a:tr>
              <a:tr h="370840">
                <a:tc>
                  <a:txBody>
                    <a:bodyPr/>
                    <a:lstStyle/>
                    <a:p>
                      <a:r>
                        <a:rPr lang="en-US" sz="1200" dirty="0"/>
                        <a:t>Prof, </a:t>
                      </a:r>
                      <a:r>
                        <a:rPr lang="en-US" sz="1200" dirty="0" err="1"/>
                        <a:t>mgmt</a:t>
                      </a:r>
                      <a:r>
                        <a:rPr lang="en-US" sz="1200" dirty="0"/>
                        <a:t>, admin &amp; waste mgmt.</a:t>
                      </a:r>
                    </a:p>
                  </a:txBody>
                  <a:tcPr/>
                </a:tc>
                <a:tc>
                  <a:txBody>
                    <a:bodyPr/>
                    <a:lstStyle/>
                    <a:p>
                      <a:r>
                        <a:rPr lang="en-US" sz="1400" dirty="0"/>
                        <a:t>1,721</a:t>
                      </a:r>
                    </a:p>
                  </a:txBody>
                  <a:tcPr/>
                </a:tc>
                <a:tc>
                  <a:txBody>
                    <a:bodyPr/>
                    <a:lstStyle/>
                    <a:p>
                      <a:r>
                        <a:rPr lang="en-US" sz="1400" dirty="0"/>
                        <a:t>4.9%</a:t>
                      </a:r>
                    </a:p>
                  </a:txBody>
                  <a:tcPr/>
                </a:tc>
                <a:extLst>
                  <a:ext uri="{0D108BD9-81ED-4DB2-BD59-A6C34878D82A}">
                    <a16:rowId xmlns:a16="http://schemas.microsoft.com/office/drawing/2014/main" val="2625984739"/>
                  </a:ext>
                </a:extLst>
              </a:tr>
              <a:tr h="370840">
                <a:tc>
                  <a:txBody>
                    <a:bodyPr/>
                    <a:lstStyle/>
                    <a:p>
                      <a:r>
                        <a:rPr lang="en-US" sz="1200" dirty="0"/>
                        <a:t>Edu, health care &amp; social assistance</a:t>
                      </a:r>
                    </a:p>
                  </a:txBody>
                  <a:tcPr/>
                </a:tc>
                <a:tc>
                  <a:txBody>
                    <a:bodyPr/>
                    <a:lstStyle/>
                    <a:p>
                      <a:r>
                        <a:rPr lang="en-US" sz="1400" dirty="0"/>
                        <a:t>10,129</a:t>
                      </a:r>
                    </a:p>
                  </a:txBody>
                  <a:tcPr/>
                </a:tc>
                <a:tc>
                  <a:txBody>
                    <a:bodyPr/>
                    <a:lstStyle/>
                    <a:p>
                      <a:r>
                        <a:rPr lang="en-US" sz="1400" dirty="0"/>
                        <a:t>28.7%</a:t>
                      </a:r>
                    </a:p>
                  </a:txBody>
                  <a:tcPr/>
                </a:tc>
                <a:extLst>
                  <a:ext uri="{0D108BD9-81ED-4DB2-BD59-A6C34878D82A}">
                    <a16:rowId xmlns:a16="http://schemas.microsoft.com/office/drawing/2014/main" val="1852960777"/>
                  </a:ext>
                </a:extLst>
              </a:tr>
              <a:tr h="370840">
                <a:tc>
                  <a:txBody>
                    <a:bodyPr/>
                    <a:lstStyle/>
                    <a:p>
                      <a:r>
                        <a:rPr lang="en-US" sz="1200" dirty="0"/>
                        <a:t>Arts, entertainment, rec, </a:t>
                      </a:r>
                      <a:r>
                        <a:rPr lang="en-US" sz="1200" dirty="0" err="1"/>
                        <a:t>accomod</a:t>
                      </a:r>
                      <a:r>
                        <a:rPr lang="en-US" sz="1200" dirty="0"/>
                        <a:t> &amp; food</a:t>
                      </a:r>
                    </a:p>
                  </a:txBody>
                  <a:tcPr/>
                </a:tc>
                <a:tc>
                  <a:txBody>
                    <a:bodyPr/>
                    <a:lstStyle/>
                    <a:p>
                      <a:r>
                        <a:rPr lang="en-US" sz="1400" dirty="0"/>
                        <a:t>2,481</a:t>
                      </a:r>
                    </a:p>
                  </a:txBody>
                  <a:tcPr/>
                </a:tc>
                <a:tc>
                  <a:txBody>
                    <a:bodyPr/>
                    <a:lstStyle/>
                    <a:p>
                      <a:r>
                        <a:rPr lang="en-US" sz="1400" dirty="0"/>
                        <a:t>7.0%</a:t>
                      </a:r>
                    </a:p>
                  </a:txBody>
                  <a:tcPr/>
                </a:tc>
                <a:extLst>
                  <a:ext uri="{0D108BD9-81ED-4DB2-BD59-A6C34878D82A}">
                    <a16:rowId xmlns:a16="http://schemas.microsoft.com/office/drawing/2014/main" val="3650337622"/>
                  </a:ext>
                </a:extLst>
              </a:tr>
              <a:tr h="370840">
                <a:tc>
                  <a:txBody>
                    <a:bodyPr/>
                    <a:lstStyle/>
                    <a:p>
                      <a:r>
                        <a:rPr lang="en-US" sz="1200" dirty="0"/>
                        <a:t>Other services, except public admin</a:t>
                      </a:r>
                    </a:p>
                  </a:txBody>
                  <a:tcPr/>
                </a:tc>
                <a:tc>
                  <a:txBody>
                    <a:bodyPr/>
                    <a:lstStyle/>
                    <a:p>
                      <a:r>
                        <a:rPr lang="en-US" sz="1400" dirty="0"/>
                        <a:t>1,613</a:t>
                      </a:r>
                    </a:p>
                  </a:txBody>
                  <a:tcPr/>
                </a:tc>
                <a:tc>
                  <a:txBody>
                    <a:bodyPr/>
                    <a:lstStyle/>
                    <a:p>
                      <a:r>
                        <a:rPr lang="en-US" sz="1400" dirty="0"/>
                        <a:t>4.6%</a:t>
                      </a:r>
                    </a:p>
                  </a:txBody>
                  <a:tcPr/>
                </a:tc>
                <a:extLst>
                  <a:ext uri="{0D108BD9-81ED-4DB2-BD59-A6C34878D82A}">
                    <a16:rowId xmlns:a16="http://schemas.microsoft.com/office/drawing/2014/main" val="2020518605"/>
                  </a:ext>
                </a:extLst>
              </a:tr>
              <a:tr h="370840">
                <a:tc>
                  <a:txBody>
                    <a:bodyPr/>
                    <a:lstStyle/>
                    <a:p>
                      <a:r>
                        <a:rPr lang="en-US" sz="1200" dirty="0"/>
                        <a:t>Public administration</a:t>
                      </a:r>
                    </a:p>
                  </a:txBody>
                  <a:tcPr/>
                </a:tc>
                <a:tc>
                  <a:txBody>
                    <a:bodyPr/>
                    <a:lstStyle/>
                    <a:p>
                      <a:r>
                        <a:rPr lang="en-US" sz="1400" dirty="0"/>
                        <a:t>2,521</a:t>
                      </a:r>
                    </a:p>
                  </a:txBody>
                  <a:tcPr/>
                </a:tc>
                <a:tc>
                  <a:txBody>
                    <a:bodyPr/>
                    <a:lstStyle/>
                    <a:p>
                      <a:r>
                        <a:rPr lang="en-US" sz="1400" dirty="0"/>
                        <a:t>7.1%</a:t>
                      </a:r>
                    </a:p>
                  </a:txBody>
                  <a:tcPr/>
                </a:tc>
                <a:extLst>
                  <a:ext uri="{0D108BD9-81ED-4DB2-BD59-A6C34878D82A}">
                    <a16:rowId xmlns:a16="http://schemas.microsoft.com/office/drawing/2014/main" val="3463207784"/>
                  </a:ext>
                </a:extLst>
              </a:tr>
            </a:tbl>
          </a:graphicData>
        </a:graphic>
      </p:graphicFrame>
      <p:sp>
        <p:nvSpPr>
          <p:cNvPr id="6" name="TextBox 5">
            <a:extLst>
              <a:ext uri="{FF2B5EF4-FFF2-40B4-BE49-F238E27FC236}">
                <a16:creationId xmlns:a16="http://schemas.microsoft.com/office/drawing/2014/main" id="{CD756DD5-D07E-60ED-3C47-7EB03E90899A}"/>
              </a:ext>
            </a:extLst>
          </p:cNvPr>
          <p:cNvSpPr txBox="1"/>
          <p:nvPr/>
        </p:nvSpPr>
        <p:spPr>
          <a:xfrm>
            <a:off x="9407510" y="146534"/>
            <a:ext cx="22180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 Shawnee Region</a:t>
            </a:r>
          </a:p>
        </p:txBody>
      </p:sp>
    </p:spTree>
    <p:extLst>
      <p:ext uri="{BB962C8B-B14F-4D97-AF65-F5344CB8AC3E}">
        <p14:creationId xmlns:p14="http://schemas.microsoft.com/office/powerpoint/2010/main" val="3290765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5F0DF9-C967-E59B-EC86-8989870E77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9980" y="5865406"/>
            <a:ext cx="2006010" cy="733360"/>
          </a:xfrm>
          <a:prstGeom prst="rect">
            <a:avLst/>
          </a:prstGeom>
        </p:spPr>
      </p:pic>
      <p:sp>
        <p:nvSpPr>
          <p:cNvPr id="5" name="Rectangle 4">
            <a:extLst>
              <a:ext uri="{FF2B5EF4-FFF2-40B4-BE49-F238E27FC236}">
                <a16:creationId xmlns:a16="http://schemas.microsoft.com/office/drawing/2014/main" id="{A4660A44-EFE4-F4C1-7689-8F5AE0545070}"/>
              </a:ext>
            </a:extLst>
          </p:cNvPr>
          <p:cNvSpPr/>
          <p:nvPr/>
        </p:nvSpPr>
        <p:spPr>
          <a:xfrm>
            <a:off x="9654240" y="6462104"/>
            <a:ext cx="1699382" cy="339369"/>
          </a:xfrm>
          <a:prstGeom prst="rect">
            <a:avLst/>
          </a:prstGeom>
          <a:solidFill>
            <a:srgbClr val="F2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Shape&#10;&#10;Description automatically generated with medium confidence">
            <a:extLst>
              <a:ext uri="{FF2B5EF4-FFF2-40B4-BE49-F238E27FC236}">
                <a16:creationId xmlns:a16="http://schemas.microsoft.com/office/drawing/2014/main" id="{77F40CDB-0DC9-79B5-B637-03CBACA8A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813" y="6489263"/>
            <a:ext cx="1580343" cy="284461"/>
          </a:xfrm>
          <a:prstGeom prst="rect">
            <a:avLst/>
          </a:prstGeom>
        </p:spPr>
      </p:pic>
      <p:sp>
        <p:nvSpPr>
          <p:cNvPr id="7" name="Rectangle 6">
            <a:extLst>
              <a:ext uri="{FF2B5EF4-FFF2-40B4-BE49-F238E27FC236}">
                <a16:creationId xmlns:a16="http://schemas.microsoft.com/office/drawing/2014/main" id="{00689D2C-6ED2-D2C4-A6D6-FF0B2DC04E9B}"/>
              </a:ext>
            </a:extLst>
          </p:cNvPr>
          <p:cNvSpPr/>
          <p:nvPr/>
        </p:nvSpPr>
        <p:spPr>
          <a:xfrm>
            <a:off x="287031" y="6208079"/>
            <a:ext cx="774985" cy="463351"/>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Table 7">
            <a:extLst>
              <a:ext uri="{FF2B5EF4-FFF2-40B4-BE49-F238E27FC236}">
                <a16:creationId xmlns:a16="http://schemas.microsoft.com/office/drawing/2014/main" id="{AE14094F-6074-A0CE-C8F7-30CC48B65F7B}"/>
              </a:ext>
            </a:extLst>
          </p:cNvPr>
          <p:cNvGraphicFramePr>
            <a:graphicFrameLocks noGrp="1"/>
          </p:cNvGraphicFramePr>
          <p:nvPr/>
        </p:nvGraphicFramePr>
        <p:xfrm>
          <a:off x="812216" y="1294035"/>
          <a:ext cx="10622294" cy="4541520"/>
        </p:xfrm>
        <a:graphic>
          <a:graphicData uri="http://schemas.openxmlformats.org/drawingml/2006/table">
            <a:tbl>
              <a:tblPr firstRow="1" bandRow="1">
                <a:tableStyleId>{5C22544A-7EE6-4342-B048-85BDC9FD1C3A}</a:tableStyleId>
              </a:tblPr>
              <a:tblGrid>
                <a:gridCol w="3765463">
                  <a:extLst>
                    <a:ext uri="{9D8B030D-6E8A-4147-A177-3AD203B41FA5}">
                      <a16:colId xmlns:a16="http://schemas.microsoft.com/office/drawing/2014/main" val="2148456150"/>
                    </a:ext>
                  </a:extLst>
                </a:gridCol>
                <a:gridCol w="1636767">
                  <a:extLst>
                    <a:ext uri="{9D8B030D-6E8A-4147-A177-3AD203B41FA5}">
                      <a16:colId xmlns:a16="http://schemas.microsoft.com/office/drawing/2014/main" val="1677787700"/>
                    </a:ext>
                  </a:extLst>
                </a:gridCol>
                <a:gridCol w="1305016">
                  <a:extLst>
                    <a:ext uri="{9D8B030D-6E8A-4147-A177-3AD203B41FA5}">
                      <a16:colId xmlns:a16="http://schemas.microsoft.com/office/drawing/2014/main" val="69518909"/>
                    </a:ext>
                  </a:extLst>
                </a:gridCol>
                <a:gridCol w="1305016">
                  <a:extLst>
                    <a:ext uri="{9D8B030D-6E8A-4147-A177-3AD203B41FA5}">
                      <a16:colId xmlns:a16="http://schemas.microsoft.com/office/drawing/2014/main" val="3352217303"/>
                    </a:ext>
                  </a:extLst>
                </a:gridCol>
                <a:gridCol w="1098121">
                  <a:extLst>
                    <a:ext uri="{9D8B030D-6E8A-4147-A177-3AD203B41FA5}">
                      <a16:colId xmlns:a16="http://schemas.microsoft.com/office/drawing/2014/main" val="2948301457"/>
                    </a:ext>
                  </a:extLst>
                </a:gridCol>
                <a:gridCol w="1511911">
                  <a:extLst>
                    <a:ext uri="{9D8B030D-6E8A-4147-A177-3AD203B41FA5}">
                      <a16:colId xmlns:a16="http://schemas.microsoft.com/office/drawing/2014/main" val="1995382532"/>
                    </a:ext>
                  </a:extLst>
                </a:gridCol>
              </a:tblGrid>
              <a:tr h="538847">
                <a:tc>
                  <a:txBody>
                    <a:bodyPr/>
                    <a:lstStyle/>
                    <a:p>
                      <a:r>
                        <a:rPr lang="en-US" sz="1600" dirty="0"/>
                        <a:t>Industry</a:t>
                      </a:r>
                    </a:p>
                  </a:txBody>
                  <a:tcPr/>
                </a:tc>
                <a:tc>
                  <a:txBody>
                    <a:bodyPr/>
                    <a:lstStyle/>
                    <a:p>
                      <a:r>
                        <a:rPr lang="en-US" sz="1600" dirty="0"/>
                        <a:t>Emp</a:t>
                      </a:r>
                    </a:p>
                  </a:txBody>
                  <a:tcPr/>
                </a:tc>
                <a:tc>
                  <a:txBody>
                    <a:bodyPr/>
                    <a:lstStyle/>
                    <a:p>
                      <a:r>
                        <a:rPr lang="en-US" sz="1600" dirty="0"/>
                        <a:t>Pct</a:t>
                      </a:r>
                    </a:p>
                    <a:p>
                      <a:r>
                        <a:rPr lang="en-US" sz="1600" dirty="0"/>
                        <a:t>Emp</a:t>
                      </a:r>
                    </a:p>
                  </a:txBody>
                  <a:tcPr/>
                </a:tc>
                <a:tc>
                  <a:txBody>
                    <a:bodyPr/>
                    <a:lstStyle/>
                    <a:p>
                      <a:r>
                        <a:rPr lang="en-US" sz="1600" dirty="0"/>
                        <a:t>Emp</a:t>
                      </a:r>
                    </a:p>
                  </a:txBody>
                  <a:tcPr/>
                </a:tc>
                <a:tc>
                  <a:txBody>
                    <a:bodyPr/>
                    <a:lstStyle/>
                    <a:p>
                      <a:r>
                        <a:rPr lang="en-US" sz="1600" dirty="0"/>
                        <a:t>Pct</a:t>
                      </a:r>
                    </a:p>
                    <a:p>
                      <a:r>
                        <a:rPr lang="en-US" sz="1600" dirty="0"/>
                        <a:t>Emp</a:t>
                      </a:r>
                    </a:p>
                  </a:txBody>
                  <a:tcPr/>
                </a:tc>
                <a:tc>
                  <a:txBody>
                    <a:bodyPr/>
                    <a:lstStyle/>
                    <a:p>
                      <a:r>
                        <a:rPr lang="en-US" sz="1600" dirty="0"/>
                        <a:t>Region vs U.S. Difference</a:t>
                      </a:r>
                    </a:p>
                  </a:txBody>
                  <a:tcPr/>
                </a:tc>
                <a:extLst>
                  <a:ext uri="{0D108BD9-81ED-4DB2-BD59-A6C34878D82A}">
                    <a16:rowId xmlns:a16="http://schemas.microsoft.com/office/drawing/2014/main" val="3247479414"/>
                  </a:ext>
                </a:extLst>
              </a:tr>
              <a:tr h="283604">
                <a:tc>
                  <a:txBody>
                    <a:bodyPr/>
                    <a:lstStyle/>
                    <a:p>
                      <a:r>
                        <a:rPr lang="en-US" sz="1200" dirty="0"/>
                        <a:t>Ag. Forestry, Fishing, Hunting, Mining</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1,918</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5.4%</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2,605,614</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1.6%</a:t>
                      </a:r>
                    </a:p>
                  </a:txBody>
                  <a:tcPr marL="9525" marR="9525" marT="9525" marB="0" anchor="ctr"/>
                </a:tc>
                <a:tc>
                  <a:txBody>
                    <a:bodyPr/>
                    <a:lstStyle/>
                    <a:p>
                      <a:pPr marL="0" algn="l" defTabSz="914400" rtl="0" eaLnBrk="1" fontAlgn="ctr" latinLnBrk="0" hangingPunct="1"/>
                      <a:r>
                        <a:rPr lang="en-US" sz="1400" b="1" kern="1200" dirty="0">
                          <a:solidFill>
                            <a:schemeClr val="dk1"/>
                          </a:solidFill>
                          <a:latin typeface="+mn-lt"/>
                          <a:ea typeface="+mn-ea"/>
                          <a:cs typeface="+mn-cs"/>
                        </a:rPr>
                        <a:t>+3.8%</a:t>
                      </a:r>
                    </a:p>
                  </a:txBody>
                  <a:tcPr marL="9525" marR="9525" marT="9525" marB="0" anchor="ctr"/>
                </a:tc>
                <a:extLst>
                  <a:ext uri="{0D108BD9-81ED-4DB2-BD59-A6C34878D82A}">
                    <a16:rowId xmlns:a16="http://schemas.microsoft.com/office/drawing/2014/main" val="3134250648"/>
                  </a:ext>
                </a:extLst>
              </a:tr>
              <a:tr h="283604">
                <a:tc>
                  <a:txBody>
                    <a:bodyPr/>
                    <a:lstStyle/>
                    <a:p>
                      <a:r>
                        <a:rPr lang="en-US" sz="1200" dirty="0"/>
                        <a:t>Construction</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2,297</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6.5%</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10,927,582</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6.9%</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-0.4%</a:t>
                      </a:r>
                    </a:p>
                  </a:txBody>
                  <a:tcPr marL="9525" marR="9525" marT="9525" marB="0" anchor="ctr"/>
                </a:tc>
                <a:extLst>
                  <a:ext uri="{0D108BD9-81ED-4DB2-BD59-A6C34878D82A}">
                    <a16:rowId xmlns:a16="http://schemas.microsoft.com/office/drawing/2014/main" val="876307644"/>
                  </a:ext>
                </a:extLst>
              </a:tr>
              <a:tr h="283604">
                <a:tc>
                  <a:txBody>
                    <a:bodyPr/>
                    <a:lstStyle/>
                    <a:p>
                      <a:r>
                        <a:rPr lang="en-US" sz="1200" dirty="0"/>
                        <a:t>Manufacturing</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3,308</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9.4%</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15,876,915</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10.0%</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-0.6%</a:t>
                      </a:r>
                    </a:p>
                  </a:txBody>
                  <a:tcPr marL="9525" marR="9525" marT="9525" marB="0" anchor="ctr"/>
                </a:tc>
                <a:extLst>
                  <a:ext uri="{0D108BD9-81ED-4DB2-BD59-A6C34878D82A}">
                    <a16:rowId xmlns:a16="http://schemas.microsoft.com/office/drawing/2014/main" val="2327318212"/>
                  </a:ext>
                </a:extLst>
              </a:tr>
              <a:tr h="283604">
                <a:tc>
                  <a:txBody>
                    <a:bodyPr/>
                    <a:lstStyle/>
                    <a:p>
                      <a:r>
                        <a:rPr lang="en-US" sz="1200" dirty="0"/>
                        <a:t>Wholesale Trade</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726</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2.1%</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3,816,197</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2.4%</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-0.3%</a:t>
                      </a:r>
                    </a:p>
                  </a:txBody>
                  <a:tcPr marL="9525" marR="9525" marT="9525" marB="0" anchor="ctr"/>
                </a:tc>
                <a:extLst>
                  <a:ext uri="{0D108BD9-81ED-4DB2-BD59-A6C34878D82A}">
                    <a16:rowId xmlns:a16="http://schemas.microsoft.com/office/drawing/2014/main" val="2084070706"/>
                  </a:ext>
                </a:extLst>
              </a:tr>
              <a:tr h="283604">
                <a:tc>
                  <a:txBody>
                    <a:bodyPr/>
                    <a:lstStyle/>
                    <a:p>
                      <a:r>
                        <a:rPr lang="en-US" sz="1200" dirty="0"/>
                        <a:t>Retail Trade</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4,427</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12.5%</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17,463,378</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11.0%</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+1.5%</a:t>
                      </a:r>
                    </a:p>
                  </a:txBody>
                  <a:tcPr marL="9525" marR="9525" marT="9525" marB="0" anchor="ctr"/>
                </a:tc>
                <a:extLst>
                  <a:ext uri="{0D108BD9-81ED-4DB2-BD59-A6C34878D82A}">
                    <a16:rowId xmlns:a16="http://schemas.microsoft.com/office/drawing/2014/main" val="3135763591"/>
                  </a:ext>
                </a:extLst>
              </a:tr>
              <a:tr h="283604">
                <a:tc>
                  <a:txBody>
                    <a:bodyPr/>
                    <a:lstStyle/>
                    <a:p>
                      <a:r>
                        <a:rPr lang="en-US" sz="1200" dirty="0"/>
                        <a:t>Transportation, warehousing and utilities</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2,608</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7.4%</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9,190,548</a:t>
                      </a:r>
                    </a:p>
                  </a:txBody>
                  <a:tcPr marL="9525" marR="9525" marT="9525" marB="0" anchor="ctr"/>
                </a:tc>
                <a:tc>
                  <a:txBody>
                    <a:bodyPr/>
                    <a:lstStyle/>
                    <a:p>
                      <a:pPr marL="0" algn="l" defTabSz="914400" rtl="0" eaLnBrk="1" fontAlgn="ctr" latinLnBrk="0" hangingPunct="1"/>
                      <a:r>
                        <a:rPr lang="en-US" sz="1400" kern="1200">
                          <a:solidFill>
                            <a:schemeClr val="dk1"/>
                          </a:solidFill>
                          <a:latin typeface="+mn-lt"/>
                          <a:ea typeface="+mn-ea"/>
                          <a:cs typeface="+mn-cs"/>
                        </a:rPr>
                        <a:t>5.8%</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+1.6%</a:t>
                      </a:r>
                    </a:p>
                  </a:txBody>
                  <a:tcPr marL="9525" marR="9525" marT="9525" marB="0" anchor="ctr"/>
                </a:tc>
                <a:extLst>
                  <a:ext uri="{0D108BD9-81ED-4DB2-BD59-A6C34878D82A}">
                    <a16:rowId xmlns:a16="http://schemas.microsoft.com/office/drawing/2014/main" val="1346007924"/>
                  </a:ext>
                </a:extLst>
              </a:tr>
              <a:tr h="283604">
                <a:tc>
                  <a:txBody>
                    <a:bodyPr/>
                    <a:lstStyle/>
                    <a:p>
                      <a:r>
                        <a:rPr lang="en-US" sz="1200" dirty="0"/>
                        <a:t>Information</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253</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0.7%</a:t>
                      </a:r>
                    </a:p>
                  </a:txBody>
                  <a:tcPr anchor="ctr"/>
                </a:tc>
                <a:tc>
                  <a:txBody>
                    <a:bodyPr/>
                    <a:lstStyle/>
                    <a:p>
                      <a:pPr marL="0" algn="l" defTabSz="914400" rtl="0" eaLnBrk="1" fontAlgn="ctr" latinLnBrk="0" hangingPunct="1"/>
                      <a:r>
                        <a:rPr lang="en-US" sz="1400" kern="1200">
                          <a:solidFill>
                            <a:schemeClr val="dk1"/>
                          </a:solidFill>
                          <a:latin typeface="+mn-lt"/>
                          <a:ea typeface="+mn-ea"/>
                          <a:cs typeface="+mn-cs"/>
                        </a:rPr>
                        <a:t>3,016,820</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1.9%</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-1.2%</a:t>
                      </a:r>
                    </a:p>
                  </a:txBody>
                  <a:tcPr marL="9525" marR="9525" marT="9525" marB="0" anchor="ctr"/>
                </a:tc>
                <a:extLst>
                  <a:ext uri="{0D108BD9-81ED-4DB2-BD59-A6C34878D82A}">
                    <a16:rowId xmlns:a16="http://schemas.microsoft.com/office/drawing/2014/main" val="942650374"/>
                  </a:ext>
                </a:extLst>
              </a:tr>
              <a:tr h="283604">
                <a:tc>
                  <a:txBody>
                    <a:bodyPr/>
                    <a:lstStyle/>
                    <a:p>
                      <a:r>
                        <a:rPr lang="en-US" sz="1200" dirty="0"/>
                        <a:t>Finance and ins, and real estate</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1,295</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3.7%</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10,582,227</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6.7%</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-3.0%</a:t>
                      </a:r>
                    </a:p>
                  </a:txBody>
                  <a:tcPr marL="9525" marR="9525" marT="9525" marB="0" anchor="ctr"/>
                </a:tc>
                <a:extLst>
                  <a:ext uri="{0D108BD9-81ED-4DB2-BD59-A6C34878D82A}">
                    <a16:rowId xmlns:a16="http://schemas.microsoft.com/office/drawing/2014/main" val="2265843120"/>
                  </a:ext>
                </a:extLst>
              </a:tr>
              <a:tr h="283604">
                <a:tc>
                  <a:txBody>
                    <a:bodyPr/>
                    <a:lstStyle/>
                    <a:p>
                      <a:r>
                        <a:rPr lang="en-US" sz="1200" dirty="0"/>
                        <a:t>Prof, </a:t>
                      </a:r>
                      <a:r>
                        <a:rPr lang="en-US" sz="1200" dirty="0" err="1"/>
                        <a:t>mgmt</a:t>
                      </a:r>
                      <a:r>
                        <a:rPr lang="en-US" sz="1200" dirty="0"/>
                        <a:t>, admin &amp; waste mgmt.</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1,721</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4.9%</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19,285,652</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12.1%</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-7.2%</a:t>
                      </a:r>
                    </a:p>
                  </a:txBody>
                  <a:tcPr marL="9525" marR="9525" marT="9525" marB="0" anchor="ctr"/>
                </a:tc>
                <a:extLst>
                  <a:ext uri="{0D108BD9-81ED-4DB2-BD59-A6C34878D82A}">
                    <a16:rowId xmlns:a16="http://schemas.microsoft.com/office/drawing/2014/main" val="2625984739"/>
                  </a:ext>
                </a:extLst>
              </a:tr>
              <a:tr h="283604">
                <a:tc>
                  <a:txBody>
                    <a:bodyPr/>
                    <a:lstStyle/>
                    <a:p>
                      <a:r>
                        <a:rPr lang="en-US" sz="1200" dirty="0"/>
                        <a:t>Edu, health care &amp; social assistance</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10,129</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28.7%</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36,948,956</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23.3%</a:t>
                      </a:r>
                    </a:p>
                  </a:txBody>
                  <a:tcPr marL="9525" marR="9525" marT="9525" marB="0" anchor="ctr"/>
                </a:tc>
                <a:tc>
                  <a:txBody>
                    <a:bodyPr/>
                    <a:lstStyle/>
                    <a:p>
                      <a:pPr marL="0" algn="l" defTabSz="914400" rtl="0" eaLnBrk="1" fontAlgn="ctr" latinLnBrk="0" hangingPunct="1"/>
                      <a:r>
                        <a:rPr lang="en-US" sz="1400" b="1" kern="1200" dirty="0">
                          <a:solidFill>
                            <a:schemeClr val="dk1"/>
                          </a:solidFill>
                          <a:latin typeface="+mn-lt"/>
                          <a:ea typeface="+mn-ea"/>
                          <a:cs typeface="+mn-cs"/>
                        </a:rPr>
                        <a:t>+5.4%</a:t>
                      </a:r>
                    </a:p>
                  </a:txBody>
                  <a:tcPr marL="9525" marR="9525" marT="9525" marB="0" anchor="ctr"/>
                </a:tc>
                <a:extLst>
                  <a:ext uri="{0D108BD9-81ED-4DB2-BD59-A6C34878D82A}">
                    <a16:rowId xmlns:a16="http://schemas.microsoft.com/office/drawing/2014/main" val="1852960777"/>
                  </a:ext>
                </a:extLst>
              </a:tr>
              <a:tr h="283604">
                <a:tc>
                  <a:txBody>
                    <a:bodyPr/>
                    <a:lstStyle/>
                    <a:p>
                      <a:r>
                        <a:rPr lang="en-US" sz="1200" dirty="0"/>
                        <a:t>Arts, entertainment, rec, </a:t>
                      </a:r>
                      <a:r>
                        <a:rPr lang="en-US" sz="1200" dirty="0" err="1"/>
                        <a:t>accomod</a:t>
                      </a:r>
                      <a:r>
                        <a:rPr lang="en-US" sz="1200" dirty="0"/>
                        <a:t> &amp; food</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2,481</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7.0%</a:t>
                      </a:r>
                    </a:p>
                  </a:txBody>
                  <a:tcPr anchor="ctr"/>
                </a:tc>
                <a:tc>
                  <a:txBody>
                    <a:bodyPr/>
                    <a:lstStyle/>
                    <a:p>
                      <a:pPr marL="0" algn="l" defTabSz="914400" rtl="0" eaLnBrk="1" fontAlgn="ctr" latinLnBrk="0" hangingPunct="1"/>
                      <a:r>
                        <a:rPr lang="en-US" sz="1400" kern="1200">
                          <a:solidFill>
                            <a:schemeClr val="dk1"/>
                          </a:solidFill>
                          <a:latin typeface="+mn-lt"/>
                          <a:ea typeface="+mn-ea"/>
                          <a:cs typeface="+mn-cs"/>
                        </a:rPr>
                        <a:t>14,244,205</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9.0%</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-2.0%</a:t>
                      </a:r>
                    </a:p>
                  </a:txBody>
                  <a:tcPr marL="9525" marR="9525" marT="9525" marB="0" anchor="ctr"/>
                </a:tc>
                <a:extLst>
                  <a:ext uri="{0D108BD9-81ED-4DB2-BD59-A6C34878D82A}">
                    <a16:rowId xmlns:a16="http://schemas.microsoft.com/office/drawing/2014/main" val="3650337622"/>
                  </a:ext>
                </a:extLst>
              </a:tr>
              <a:tr h="283604">
                <a:tc>
                  <a:txBody>
                    <a:bodyPr/>
                    <a:lstStyle/>
                    <a:p>
                      <a:r>
                        <a:rPr lang="en-US" sz="1200" dirty="0"/>
                        <a:t>Other services, except public admin</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1,613</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4.6%</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7,509,732</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4.7%</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-0.1%</a:t>
                      </a:r>
                    </a:p>
                  </a:txBody>
                  <a:tcPr marL="9525" marR="9525" marT="9525" marB="0" anchor="ctr"/>
                </a:tc>
                <a:extLst>
                  <a:ext uri="{0D108BD9-81ED-4DB2-BD59-A6C34878D82A}">
                    <a16:rowId xmlns:a16="http://schemas.microsoft.com/office/drawing/2014/main" val="2020518605"/>
                  </a:ext>
                </a:extLst>
              </a:tr>
              <a:tr h="283604">
                <a:tc>
                  <a:txBody>
                    <a:bodyPr/>
                    <a:lstStyle/>
                    <a:p>
                      <a:r>
                        <a:rPr lang="en-US" sz="1200" dirty="0"/>
                        <a:t>Public administration</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2,521</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7.1%</a:t>
                      </a:r>
                    </a:p>
                  </a:txBody>
                  <a:tcPr anchor="ctr"/>
                </a:tc>
                <a:tc>
                  <a:txBody>
                    <a:bodyPr/>
                    <a:lstStyle/>
                    <a:p>
                      <a:pPr marL="0" algn="l" defTabSz="914400" rtl="0" eaLnBrk="1" fontAlgn="ctr" latinLnBrk="0" hangingPunct="1"/>
                      <a:r>
                        <a:rPr lang="en-US" sz="1400" kern="1200" dirty="0">
                          <a:solidFill>
                            <a:schemeClr val="dk1"/>
                          </a:solidFill>
                          <a:latin typeface="+mn-lt"/>
                          <a:ea typeface="+mn-ea"/>
                          <a:cs typeface="+mn-cs"/>
                        </a:rPr>
                        <a:t>7,445,378</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4.7%</a:t>
                      </a:r>
                    </a:p>
                  </a:txBody>
                  <a:tcPr marL="9525" marR="9525" marT="9525" marB="0" anchor="ctr"/>
                </a:tc>
                <a:tc>
                  <a:txBody>
                    <a:bodyPr/>
                    <a:lstStyle/>
                    <a:p>
                      <a:pPr marL="0" algn="l" defTabSz="914400" rtl="0" eaLnBrk="1" fontAlgn="ctr" latinLnBrk="0" hangingPunct="1"/>
                      <a:r>
                        <a:rPr lang="en-US" sz="1400" b="1" kern="1200" dirty="0">
                          <a:solidFill>
                            <a:schemeClr val="dk1"/>
                          </a:solidFill>
                          <a:latin typeface="+mn-lt"/>
                          <a:ea typeface="+mn-ea"/>
                          <a:cs typeface="+mn-cs"/>
                        </a:rPr>
                        <a:t>+2.4%</a:t>
                      </a:r>
                    </a:p>
                  </a:txBody>
                  <a:tcPr marL="9525" marR="9525" marT="9525" marB="0" anchor="ctr"/>
                </a:tc>
                <a:extLst>
                  <a:ext uri="{0D108BD9-81ED-4DB2-BD59-A6C34878D82A}">
                    <a16:rowId xmlns:a16="http://schemas.microsoft.com/office/drawing/2014/main" val="3463207784"/>
                  </a:ext>
                </a:extLst>
              </a:tr>
            </a:tbl>
          </a:graphicData>
        </a:graphic>
      </p:graphicFrame>
      <p:sp>
        <p:nvSpPr>
          <p:cNvPr id="9" name="TextBox 8">
            <a:extLst>
              <a:ext uri="{FF2B5EF4-FFF2-40B4-BE49-F238E27FC236}">
                <a16:creationId xmlns:a16="http://schemas.microsoft.com/office/drawing/2014/main" id="{E20DF69E-628F-F85F-71D2-CEB7CF1975E5}"/>
              </a:ext>
            </a:extLst>
          </p:cNvPr>
          <p:cNvSpPr txBox="1"/>
          <p:nvPr/>
        </p:nvSpPr>
        <p:spPr>
          <a:xfrm>
            <a:off x="5049503" y="971763"/>
            <a:ext cx="22180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 Shawnee Region</a:t>
            </a:r>
          </a:p>
        </p:txBody>
      </p:sp>
      <p:sp>
        <p:nvSpPr>
          <p:cNvPr id="10" name="TextBox 9">
            <a:extLst>
              <a:ext uri="{FF2B5EF4-FFF2-40B4-BE49-F238E27FC236}">
                <a16:creationId xmlns:a16="http://schemas.microsoft.com/office/drawing/2014/main" id="{9C0E1F35-A40F-F7CE-3EEB-0A9740B46040}"/>
              </a:ext>
            </a:extLst>
          </p:cNvPr>
          <p:cNvSpPr txBox="1"/>
          <p:nvPr/>
        </p:nvSpPr>
        <p:spPr>
          <a:xfrm>
            <a:off x="8052451" y="979473"/>
            <a:ext cx="18158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United States</a:t>
            </a:r>
          </a:p>
        </p:txBody>
      </p:sp>
      <p:sp>
        <p:nvSpPr>
          <p:cNvPr id="11" name="TextBox 10">
            <a:extLst>
              <a:ext uri="{FF2B5EF4-FFF2-40B4-BE49-F238E27FC236}">
                <a16:creationId xmlns:a16="http://schemas.microsoft.com/office/drawing/2014/main" id="{B6474597-AD79-6024-3FAD-54876613C76A}"/>
              </a:ext>
            </a:extLst>
          </p:cNvPr>
          <p:cNvSpPr txBox="1"/>
          <p:nvPr/>
        </p:nvSpPr>
        <p:spPr>
          <a:xfrm>
            <a:off x="6995761" y="5767158"/>
            <a:ext cx="463537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Source: U.S. Census Bureau, 2022 American Community Survey 5-yr Estimates</a:t>
            </a:r>
          </a:p>
        </p:txBody>
      </p:sp>
      <p:sp>
        <p:nvSpPr>
          <p:cNvPr id="12" name="TextBox 11">
            <a:extLst>
              <a:ext uri="{FF2B5EF4-FFF2-40B4-BE49-F238E27FC236}">
                <a16:creationId xmlns:a16="http://schemas.microsoft.com/office/drawing/2014/main" id="{6A160457-70A4-6667-49C1-F12596789FFE}"/>
              </a:ext>
            </a:extLst>
          </p:cNvPr>
          <p:cNvSpPr txBox="1"/>
          <p:nvPr/>
        </p:nvSpPr>
        <p:spPr>
          <a:xfrm>
            <a:off x="649144" y="352018"/>
            <a:ext cx="8159878" cy="58477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552E"/>
                </a:solidFill>
                <a:effectLst/>
                <a:uLnTx/>
                <a:uFillTx/>
                <a:latin typeface="Calibri" panose="020F0502020204030204"/>
                <a:ea typeface="+mn-ea"/>
                <a:cs typeface="+mn-cs"/>
              </a:rPr>
              <a:t>Regional vs National Employment by Industry</a:t>
            </a:r>
          </a:p>
        </p:txBody>
      </p:sp>
    </p:spTree>
    <p:extLst>
      <p:ext uri="{BB962C8B-B14F-4D97-AF65-F5344CB8AC3E}">
        <p14:creationId xmlns:p14="http://schemas.microsoft.com/office/powerpoint/2010/main" val="3407286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031" y="6208079"/>
            <a:ext cx="774985" cy="463351"/>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map of the united states&#10;&#10;Description automatically generated">
            <a:extLst>
              <a:ext uri="{FF2B5EF4-FFF2-40B4-BE49-F238E27FC236}">
                <a16:creationId xmlns:a16="http://schemas.microsoft.com/office/drawing/2014/main" id="{CD74C920-1695-F526-1306-2DEB856FEA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4444"/>
            <a:ext cx="9273411" cy="7165818"/>
          </a:xfrm>
          <a:prstGeom prst="rect">
            <a:avLst/>
          </a:prstGeom>
        </p:spPr>
      </p:pic>
      <p:sp>
        <p:nvSpPr>
          <p:cNvPr id="14" name="TextBox 13">
            <a:extLst>
              <a:ext uri="{FF2B5EF4-FFF2-40B4-BE49-F238E27FC236}">
                <a16:creationId xmlns:a16="http://schemas.microsoft.com/office/drawing/2014/main" id="{2463EAF8-3593-55C0-63CD-E4EA163830EB}"/>
              </a:ext>
            </a:extLst>
          </p:cNvPr>
          <p:cNvSpPr txBox="1"/>
          <p:nvPr/>
        </p:nvSpPr>
        <p:spPr>
          <a:xfrm>
            <a:off x="5074764" y="540524"/>
            <a:ext cx="186018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Saline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Management.. 34.5%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Service.. 21.0%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Sales.. 19.0%</a:t>
            </a:r>
          </a:p>
        </p:txBody>
      </p:sp>
      <p:sp>
        <p:nvSpPr>
          <p:cNvPr id="15" name="TextBox 14">
            <a:extLst>
              <a:ext uri="{FF2B5EF4-FFF2-40B4-BE49-F238E27FC236}">
                <a16:creationId xmlns:a16="http://schemas.microsoft.com/office/drawing/2014/main" id="{CCCF0BF4-BD2A-C59A-E185-A563AD18A000}"/>
              </a:ext>
            </a:extLst>
          </p:cNvPr>
          <p:cNvSpPr txBox="1"/>
          <p:nvPr/>
        </p:nvSpPr>
        <p:spPr>
          <a:xfrm>
            <a:off x="6853470" y="543208"/>
            <a:ext cx="175637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Gallatin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Management.. 29.1%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Production.. 20.9%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Sales.. 15.8%</a:t>
            </a:r>
          </a:p>
        </p:txBody>
      </p:sp>
      <p:sp>
        <p:nvSpPr>
          <p:cNvPr id="16" name="TextBox 15">
            <a:extLst>
              <a:ext uri="{FF2B5EF4-FFF2-40B4-BE49-F238E27FC236}">
                <a16:creationId xmlns:a16="http://schemas.microsoft.com/office/drawing/2014/main" id="{ED7619CA-605A-E3C0-BD31-AD0055F46722}"/>
              </a:ext>
            </a:extLst>
          </p:cNvPr>
          <p:cNvSpPr txBox="1"/>
          <p:nvPr/>
        </p:nvSpPr>
        <p:spPr>
          <a:xfrm>
            <a:off x="1298903" y="2558299"/>
            <a:ext cx="174779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Union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Management.. 30.1%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Service.. 26.0%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Production.. 17.6%</a:t>
            </a:r>
          </a:p>
        </p:txBody>
      </p:sp>
      <p:sp>
        <p:nvSpPr>
          <p:cNvPr id="17" name="TextBox 16">
            <a:extLst>
              <a:ext uri="{FF2B5EF4-FFF2-40B4-BE49-F238E27FC236}">
                <a16:creationId xmlns:a16="http://schemas.microsoft.com/office/drawing/2014/main" id="{EF82B03B-C0A4-896D-3CD5-FCB9EBC91C7F}"/>
              </a:ext>
            </a:extLst>
          </p:cNvPr>
          <p:cNvSpPr txBox="1"/>
          <p:nvPr/>
        </p:nvSpPr>
        <p:spPr>
          <a:xfrm>
            <a:off x="3284305" y="2529909"/>
            <a:ext cx="174779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Johnson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Management.. 32.4%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Service.. 25.0%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Sales.. 20.0%</a:t>
            </a:r>
          </a:p>
        </p:txBody>
      </p:sp>
      <p:sp>
        <p:nvSpPr>
          <p:cNvPr id="18" name="TextBox 17">
            <a:extLst>
              <a:ext uri="{FF2B5EF4-FFF2-40B4-BE49-F238E27FC236}">
                <a16:creationId xmlns:a16="http://schemas.microsoft.com/office/drawing/2014/main" id="{23B7A891-E478-A304-4929-2CE3E84270BF}"/>
              </a:ext>
            </a:extLst>
          </p:cNvPr>
          <p:cNvSpPr txBox="1"/>
          <p:nvPr/>
        </p:nvSpPr>
        <p:spPr>
          <a:xfrm>
            <a:off x="4964398" y="2517005"/>
            <a:ext cx="186018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Pope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Management.. 38.6%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Service.. 21.7%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Production.. 16.4%</a:t>
            </a:r>
          </a:p>
        </p:txBody>
      </p:sp>
      <p:sp>
        <p:nvSpPr>
          <p:cNvPr id="19" name="TextBox 18">
            <a:extLst>
              <a:ext uri="{FF2B5EF4-FFF2-40B4-BE49-F238E27FC236}">
                <a16:creationId xmlns:a16="http://schemas.microsoft.com/office/drawing/2014/main" id="{F60637CA-1600-CFF2-6C59-FBE3A5B42313}"/>
              </a:ext>
            </a:extLst>
          </p:cNvPr>
          <p:cNvSpPr txBox="1"/>
          <p:nvPr/>
        </p:nvSpPr>
        <p:spPr>
          <a:xfrm>
            <a:off x="6711142" y="2408141"/>
            <a:ext cx="151478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Hardin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Management.. 38.0%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Production.. 22.5%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Service.. 18.2%</a:t>
            </a:r>
          </a:p>
        </p:txBody>
      </p:sp>
      <p:sp>
        <p:nvSpPr>
          <p:cNvPr id="21" name="TextBox 20">
            <a:extLst>
              <a:ext uri="{FF2B5EF4-FFF2-40B4-BE49-F238E27FC236}">
                <a16:creationId xmlns:a16="http://schemas.microsoft.com/office/drawing/2014/main" id="{E8D0E21B-307C-6820-7B01-D1B97B6A4653}"/>
              </a:ext>
            </a:extLst>
          </p:cNvPr>
          <p:cNvSpPr txBox="1"/>
          <p:nvPr/>
        </p:nvSpPr>
        <p:spPr>
          <a:xfrm>
            <a:off x="790087" y="4081183"/>
            <a:ext cx="158334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Alexander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Production.. 29.3%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Management..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Sales.. 20.8%</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02A71881-4339-E041-702B-6065B9775C87}"/>
              </a:ext>
            </a:extLst>
          </p:cNvPr>
          <p:cNvSpPr txBox="1"/>
          <p:nvPr/>
        </p:nvSpPr>
        <p:spPr>
          <a:xfrm>
            <a:off x="2023211" y="4266362"/>
            <a:ext cx="164982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Pulaski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Management.. 24.7%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Service.. 24.3%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Sales.. 21.5%</a:t>
            </a:r>
          </a:p>
        </p:txBody>
      </p:sp>
      <p:sp>
        <p:nvSpPr>
          <p:cNvPr id="23" name="TextBox 22">
            <a:extLst>
              <a:ext uri="{FF2B5EF4-FFF2-40B4-BE49-F238E27FC236}">
                <a16:creationId xmlns:a16="http://schemas.microsoft.com/office/drawing/2014/main" id="{77EDAB11-5040-D377-7E70-1D1725FA922F}"/>
              </a:ext>
            </a:extLst>
          </p:cNvPr>
          <p:cNvSpPr txBox="1"/>
          <p:nvPr/>
        </p:nvSpPr>
        <p:spPr>
          <a:xfrm>
            <a:off x="3879310" y="4108724"/>
            <a:ext cx="158334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Massac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Sales.. 27.3%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Management.. 24.9%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Service.. 20.0%</a:t>
            </a:r>
          </a:p>
        </p:txBody>
      </p:sp>
      <p:sp>
        <p:nvSpPr>
          <p:cNvPr id="24" name="TextBox 23">
            <a:extLst>
              <a:ext uri="{FF2B5EF4-FFF2-40B4-BE49-F238E27FC236}">
                <a16:creationId xmlns:a16="http://schemas.microsoft.com/office/drawing/2014/main" id="{B59FFC9A-7842-5E71-DD10-DEE13E8EF970}"/>
              </a:ext>
            </a:extLst>
          </p:cNvPr>
          <p:cNvSpPr txBox="1"/>
          <p:nvPr/>
        </p:nvSpPr>
        <p:spPr>
          <a:xfrm>
            <a:off x="649143" y="352018"/>
            <a:ext cx="4144320" cy="954107"/>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552E"/>
                </a:solidFill>
                <a:effectLst/>
                <a:uLnTx/>
                <a:uFillTx/>
                <a:latin typeface="Calibri" panose="020F0502020204030204"/>
                <a:ea typeface="+mn-ea"/>
                <a:cs typeface="+mn-cs"/>
              </a:rPr>
              <a:t>Regional Economy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552E"/>
                </a:solidFill>
                <a:effectLst/>
                <a:uLnTx/>
                <a:uFillTx/>
                <a:latin typeface="Calibri" panose="020F0502020204030204"/>
                <a:ea typeface="+mn-ea"/>
                <a:cs typeface="+mn-cs"/>
              </a:rPr>
              <a:t>Occupational Employment</a:t>
            </a:r>
          </a:p>
        </p:txBody>
      </p:sp>
      <p:sp>
        <p:nvSpPr>
          <p:cNvPr id="26" name="TextBox 25">
            <a:extLst>
              <a:ext uri="{FF2B5EF4-FFF2-40B4-BE49-F238E27FC236}">
                <a16:creationId xmlns:a16="http://schemas.microsoft.com/office/drawing/2014/main" id="{B3FE0BED-603F-801D-9BBA-4A35B5A18E58}"/>
              </a:ext>
            </a:extLst>
          </p:cNvPr>
          <p:cNvSpPr txBox="1"/>
          <p:nvPr/>
        </p:nvSpPr>
        <p:spPr>
          <a:xfrm>
            <a:off x="2620564" y="6077274"/>
            <a:ext cx="62170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Source: U.S. Census Bureau, 2010 &amp; 2022 American Community Survey 5-yr Estimates</a:t>
            </a:r>
          </a:p>
        </p:txBody>
      </p:sp>
      <p:graphicFrame>
        <p:nvGraphicFramePr>
          <p:cNvPr id="2" name="Table 1">
            <a:extLst>
              <a:ext uri="{FF2B5EF4-FFF2-40B4-BE49-F238E27FC236}">
                <a16:creationId xmlns:a16="http://schemas.microsoft.com/office/drawing/2014/main" id="{C54EE4D5-C30E-F2D3-67EC-9D27B19EE222}"/>
              </a:ext>
            </a:extLst>
          </p:cNvPr>
          <p:cNvGraphicFramePr>
            <a:graphicFrameLocks noGrp="1"/>
          </p:cNvGraphicFramePr>
          <p:nvPr/>
        </p:nvGraphicFramePr>
        <p:xfrm>
          <a:off x="8742290" y="1965570"/>
          <a:ext cx="3301884" cy="2817495"/>
        </p:xfrm>
        <a:graphic>
          <a:graphicData uri="http://schemas.openxmlformats.org/drawingml/2006/table">
            <a:tbl>
              <a:tblPr firstRow="1" bandRow="1">
                <a:tableStyleId>{5C22544A-7EE6-4342-B048-85BDC9FD1C3A}</a:tableStyleId>
              </a:tblPr>
              <a:tblGrid>
                <a:gridCol w="1853685">
                  <a:extLst>
                    <a:ext uri="{9D8B030D-6E8A-4147-A177-3AD203B41FA5}">
                      <a16:colId xmlns:a16="http://schemas.microsoft.com/office/drawing/2014/main" val="2148456150"/>
                    </a:ext>
                  </a:extLst>
                </a:gridCol>
                <a:gridCol w="805758">
                  <a:extLst>
                    <a:ext uri="{9D8B030D-6E8A-4147-A177-3AD203B41FA5}">
                      <a16:colId xmlns:a16="http://schemas.microsoft.com/office/drawing/2014/main" val="1677787700"/>
                    </a:ext>
                  </a:extLst>
                </a:gridCol>
                <a:gridCol w="642441">
                  <a:extLst>
                    <a:ext uri="{9D8B030D-6E8A-4147-A177-3AD203B41FA5}">
                      <a16:colId xmlns:a16="http://schemas.microsoft.com/office/drawing/2014/main" val="69518909"/>
                    </a:ext>
                  </a:extLst>
                </a:gridCol>
              </a:tblGrid>
              <a:tr h="317836">
                <a:tc>
                  <a:txBody>
                    <a:bodyPr/>
                    <a:lstStyle/>
                    <a:p>
                      <a:r>
                        <a:rPr lang="en-US" sz="1600" dirty="0"/>
                        <a:t>Occupation</a:t>
                      </a:r>
                    </a:p>
                  </a:txBody>
                  <a:tcPr anchor="b"/>
                </a:tc>
                <a:tc>
                  <a:txBody>
                    <a:bodyPr/>
                    <a:lstStyle/>
                    <a:p>
                      <a:r>
                        <a:rPr lang="en-US" sz="1600" dirty="0"/>
                        <a:t>Emp</a:t>
                      </a:r>
                    </a:p>
                  </a:txBody>
                  <a:tcPr anchor="b"/>
                </a:tc>
                <a:tc>
                  <a:txBody>
                    <a:bodyPr/>
                    <a:lstStyle/>
                    <a:p>
                      <a:r>
                        <a:rPr lang="en-US" sz="1600" dirty="0"/>
                        <a:t>Pct</a:t>
                      </a:r>
                    </a:p>
                    <a:p>
                      <a:r>
                        <a:rPr lang="en-US" sz="1600" dirty="0"/>
                        <a:t>Emp</a:t>
                      </a:r>
                    </a:p>
                  </a:txBody>
                  <a:tcPr anchor="b"/>
                </a:tc>
                <a:extLst>
                  <a:ext uri="{0D108BD9-81ED-4DB2-BD59-A6C34878D82A}">
                    <a16:rowId xmlns:a16="http://schemas.microsoft.com/office/drawing/2014/main" val="3247479414"/>
                  </a:ext>
                </a:extLst>
              </a:tr>
              <a:tr h="370840">
                <a:tc>
                  <a:txBody>
                    <a:bodyPr/>
                    <a:lstStyle/>
                    <a:p>
                      <a:pPr algn="l" fontAlgn="ctr"/>
                      <a:r>
                        <a:rPr lang="en-US" sz="1200" kern="1200">
                          <a:solidFill>
                            <a:schemeClr val="dk1"/>
                          </a:solidFill>
                          <a:latin typeface="+mn-lt"/>
                          <a:ea typeface="+mn-ea"/>
                          <a:cs typeface="+mn-cs"/>
                        </a:rPr>
                        <a:t>Management, professional, &amp; related</a:t>
                      </a:r>
                    </a:p>
                  </a:txBody>
                  <a:tcPr marL="114300" marR="9525" marT="9525" marB="0" anchor="ctr"/>
                </a:tc>
                <a:tc>
                  <a:txBody>
                    <a:bodyPr/>
                    <a:lstStyle/>
                    <a:p>
                      <a:pPr algn="r" fontAlgn="ctr"/>
                      <a:r>
                        <a:rPr lang="en-US" sz="1400" kern="1200" dirty="0">
                          <a:solidFill>
                            <a:schemeClr val="dk1"/>
                          </a:solidFill>
                          <a:latin typeface="+mn-lt"/>
                          <a:ea typeface="+mn-ea"/>
                          <a:cs typeface="+mn-cs"/>
                        </a:rPr>
                        <a:t>10,840</a:t>
                      </a:r>
                    </a:p>
                  </a:txBody>
                  <a:tcPr marL="9525" marR="9525" marT="9525" marB="0" anchor="ctr"/>
                </a:tc>
                <a:tc>
                  <a:txBody>
                    <a:bodyPr/>
                    <a:lstStyle/>
                    <a:p>
                      <a:pPr marL="0" algn="r" defTabSz="914400" rtl="0" eaLnBrk="1" fontAlgn="ctr" latinLnBrk="0" hangingPunct="1"/>
                      <a:r>
                        <a:rPr lang="en-US" sz="1400" kern="1200" dirty="0">
                          <a:solidFill>
                            <a:schemeClr val="dk1"/>
                          </a:solidFill>
                          <a:latin typeface="+mn-lt"/>
                          <a:ea typeface="+mn-ea"/>
                          <a:cs typeface="+mn-cs"/>
                        </a:rPr>
                        <a:t>30.7%</a:t>
                      </a:r>
                    </a:p>
                  </a:txBody>
                  <a:tcPr marL="9525" marR="9525" marT="9525" marB="0" anchor="ctr"/>
                </a:tc>
                <a:extLst>
                  <a:ext uri="{0D108BD9-81ED-4DB2-BD59-A6C34878D82A}">
                    <a16:rowId xmlns:a16="http://schemas.microsoft.com/office/drawing/2014/main" val="3134250648"/>
                  </a:ext>
                </a:extLst>
              </a:tr>
              <a:tr h="370840">
                <a:tc>
                  <a:txBody>
                    <a:bodyPr/>
                    <a:lstStyle/>
                    <a:p>
                      <a:pPr algn="l" fontAlgn="ctr"/>
                      <a:r>
                        <a:rPr lang="en-US" sz="1200" kern="1200">
                          <a:solidFill>
                            <a:schemeClr val="dk1"/>
                          </a:solidFill>
                          <a:latin typeface="+mn-lt"/>
                          <a:ea typeface="+mn-ea"/>
                          <a:cs typeface="+mn-cs"/>
                        </a:rPr>
                        <a:t>Service</a:t>
                      </a:r>
                    </a:p>
                  </a:txBody>
                  <a:tcPr marL="114300" marR="9525" marT="9525" marB="0" anchor="ctr"/>
                </a:tc>
                <a:tc>
                  <a:txBody>
                    <a:bodyPr/>
                    <a:lstStyle/>
                    <a:p>
                      <a:pPr algn="r" fontAlgn="ctr"/>
                      <a:r>
                        <a:rPr lang="en-US" sz="1400" kern="1200" dirty="0">
                          <a:solidFill>
                            <a:schemeClr val="dk1"/>
                          </a:solidFill>
                          <a:latin typeface="+mn-lt"/>
                          <a:ea typeface="+mn-ea"/>
                          <a:cs typeface="+mn-cs"/>
                        </a:rPr>
                        <a:t>7,750</a:t>
                      </a:r>
                    </a:p>
                  </a:txBody>
                  <a:tcPr marL="9525" marR="9525" marT="9525" marB="0" anchor="ctr"/>
                </a:tc>
                <a:tc>
                  <a:txBody>
                    <a:bodyPr/>
                    <a:lstStyle/>
                    <a:p>
                      <a:pPr marL="0" algn="r" defTabSz="914400" rtl="0" eaLnBrk="1" fontAlgn="ctr" latinLnBrk="0" hangingPunct="1"/>
                      <a:r>
                        <a:rPr lang="en-US" sz="1400" kern="1200" dirty="0">
                          <a:solidFill>
                            <a:schemeClr val="dk1"/>
                          </a:solidFill>
                          <a:latin typeface="+mn-lt"/>
                          <a:ea typeface="+mn-ea"/>
                          <a:cs typeface="+mn-cs"/>
                        </a:rPr>
                        <a:t>22.0%</a:t>
                      </a:r>
                    </a:p>
                  </a:txBody>
                  <a:tcPr marL="9525" marR="9525" marT="9525" marB="0" anchor="ctr"/>
                </a:tc>
                <a:extLst>
                  <a:ext uri="{0D108BD9-81ED-4DB2-BD59-A6C34878D82A}">
                    <a16:rowId xmlns:a16="http://schemas.microsoft.com/office/drawing/2014/main" val="876307644"/>
                  </a:ext>
                </a:extLst>
              </a:tr>
              <a:tr h="370840">
                <a:tc>
                  <a:txBody>
                    <a:bodyPr/>
                    <a:lstStyle/>
                    <a:p>
                      <a:pPr algn="l" fontAlgn="ctr"/>
                      <a:r>
                        <a:rPr lang="en-US" sz="1200" kern="1200">
                          <a:solidFill>
                            <a:schemeClr val="dk1"/>
                          </a:solidFill>
                          <a:latin typeface="+mn-lt"/>
                          <a:ea typeface="+mn-ea"/>
                          <a:cs typeface="+mn-cs"/>
                        </a:rPr>
                        <a:t>Sales and office </a:t>
                      </a:r>
                    </a:p>
                  </a:txBody>
                  <a:tcPr marL="114300" marR="9525" marT="9525" marB="0" anchor="ctr"/>
                </a:tc>
                <a:tc>
                  <a:txBody>
                    <a:bodyPr/>
                    <a:lstStyle/>
                    <a:p>
                      <a:pPr algn="r" fontAlgn="ctr"/>
                      <a:r>
                        <a:rPr lang="en-US" sz="1400" kern="1200" dirty="0">
                          <a:solidFill>
                            <a:schemeClr val="dk1"/>
                          </a:solidFill>
                          <a:latin typeface="+mn-lt"/>
                          <a:ea typeface="+mn-ea"/>
                          <a:cs typeface="+mn-cs"/>
                        </a:rPr>
                        <a:t>6,823</a:t>
                      </a:r>
                    </a:p>
                  </a:txBody>
                  <a:tcPr marL="9525" marR="9525" marT="9525" marB="0" anchor="ctr"/>
                </a:tc>
                <a:tc>
                  <a:txBody>
                    <a:bodyPr/>
                    <a:lstStyle/>
                    <a:p>
                      <a:pPr marL="0" algn="r" defTabSz="914400" rtl="0" eaLnBrk="1" fontAlgn="ctr" latinLnBrk="0" hangingPunct="1"/>
                      <a:r>
                        <a:rPr lang="en-US" sz="1400" kern="1200" dirty="0">
                          <a:solidFill>
                            <a:schemeClr val="dk1"/>
                          </a:solidFill>
                          <a:latin typeface="+mn-lt"/>
                          <a:ea typeface="+mn-ea"/>
                          <a:cs typeface="+mn-cs"/>
                        </a:rPr>
                        <a:t>19.3%</a:t>
                      </a:r>
                    </a:p>
                  </a:txBody>
                  <a:tcPr marL="9525" marR="9525" marT="9525" marB="0" anchor="ctr"/>
                </a:tc>
                <a:extLst>
                  <a:ext uri="{0D108BD9-81ED-4DB2-BD59-A6C34878D82A}">
                    <a16:rowId xmlns:a16="http://schemas.microsoft.com/office/drawing/2014/main" val="2327318212"/>
                  </a:ext>
                </a:extLst>
              </a:tr>
              <a:tr h="370840">
                <a:tc>
                  <a:txBody>
                    <a:bodyPr/>
                    <a:lstStyle/>
                    <a:p>
                      <a:pPr algn="l" fontAlgn="ctr"/>
                      <a:r>
                        <a:rPr lang="en-US" sz="1200" kern="1200">
                          <a:solidFill>
                            <a:schemeClr val="dk1"/>
                          </a:solidFill>
                          <a:latin typeface="+mn-lt"/>
                          <a:ea typeface="+mn-ea"/>
                          <a:cs typeface="+mn-cs"/>
                        </a:rPr>
                        <a:t>Farming, fishing, and forestry</a:t>
                      </a:r>
                    </a:p>
                  </a:txBody>
                  <a:tcPr marL="114300" marR="9525" marT="9525" marB="0" anchor="ctr"/>
                </a:tc>
                <a:tc>
                  <a:txBody>
                    <a:bodyPr/>
                    <a:lstStyle/>
                    <a:p>
                      <a:pPr algn="r" fontAlgn="ctr"/>
                      <a:r>
                        <a:rPr lang="en-US" sz="1400" kern="1200" dirty="0">
                          <a:solidFill>
                            <a:schemeClr val="dk1"/>
                          </a:solidFill>
                          <a:latin typeface="+mn-lt"/>
                          <a:ea typeface="+mn-ea"/>
                          <a:cs typeface="+mn-cs"/>
                        </a:rPr>
                        <a:t>445</a:t>
                      </a:r>
                    </a:p>
                  </a:txBody>
                  <a:tcPr marL="9525" marR="9525" marT="9525" marB="0" anchor="ctr"/>
                </a:tc>
                <a:tc>
                  <a:txBody>
                    <a:bodyPr/>
                    <a:lstStyle/>
                    <a:p>
                      <a:pPr marL="0" algn="r" defTabSz="914400" rtl="0" eaLnBrk="1" fontAlgn="ctr" latinLnBrk="0" hangingPunct="1"/>
                      <a:r>
                        <a:rPr lang="en-US" sz="1400" kern="1200" dirty="0">
                          <a:solidFill>
                            <a:schemeClr val="dk1"/>
                          </a:solidFill>
                          <a:latin typeface="+mn-lt"/>
                          <a:ea typeface="+mn-ea"/>
                          <a:cs typeface="+mn-cs"/>
                        </a:rPr>
                        <a:t>1.3%</a:t>
                      </a:r>
                    </a:p>
                  </a:txBody>
                  <a:tcPr marL="9525" marR="9525" marT="9525" marB="0" anchor="ctr"/>
                </a:tc>
                <a:extLst>
                  <a:ext uri="{0D108BD9-81ED-4DB2-BD59-A6C34878D82A}">
                    <a16:rowId xmlns:a16="http://schemas.microsoft.com/office/drawing/2014/main" val="2084070706"/>
                  </a:ext>
                </a:extLst>
              </a:tr>
              <a:tr h="370840">
                <a:tc>
                  <a:txBody>
                    <a:bodyPr/>
                    <a:lstStyle/>
                    <a:p>
                      <a:pPr algn="l" fontAlgn="ctr"/>
                      <a:r>
                        <a:rPr lang="en-US" sz="1200" kern="1200">
                          <a:solidFill>
                            <a:schemeClr val="dk1"/>
                          </a:solidFill>
                          <a:latin typeface="+mn-lt"/>
                          <a:ea typeface="+mn-ea"/>
                          <a:cs typeface="+mn-cs"/>
                        </a:rPr>
                        <a:t>Construction, extract, maint, &amp; repair</a:t>
                      </a:r>
                    </a:p>
                  </a:txBody>
                  <a:tcPr marL="114300" marR="9525" marT="9525" marB="0" anchor="ctr"/>
                </a:tc>
                <a:tc>
                  <a:txBody>
                    <a:bodyPr/>
                    <a:lstStyle/>
                    <a:p>
                      <a:pPr algn="r" fontAlgn="ctr"/>
                      <a:r>
                        <a:rPr lang="en-US" sz="1400" kern="1200" dirty="0">
                          <a:solidFill>
                            <a:schemeClr val="dk1"/>
                          </a:solidFill>
                          <a:latin typeface="+mn-lt"/>
                          <a:ea typeface="+mn-ea"/>
                          <a:cs typeface="+mn-cs"/>
                        </a:rPr>
                        <a:t>2,408</a:t>
                      </a:r>
                    </a:p>
                  </a:txBody>
                  <a:tcPr marL="9525" marR="9525" marT="9525" marB="0" anchor="ctr"/>
                </a:tc>
                <a:tc>
                  <a:txBody>
                    <a:bodyPr/>
                    <a:lstStyle/>
                    <a:p>
                      <a:pPr marL="0" algn="r" defTabSz="914400" rtl="0" eaLnBrk="1" fontAlgn="ctr" latinLnBrk="0" hangingPunct="1"/>
                      <a:r>
                        <a:rPr lang="en-US" sz="1400" kern="1200" dirty="0">
                          <a:solidFill>
                            <a:schemeClr val="dk1"/>
                          </a:solidFill>
                          <a:latin typeface="+mn-lt"/>
                          <a:ea typeface="+mn-ea"/>
                          <a:cs typeface="+mn-cs"/>
                        </a:rPr>
                        <a:t>6.8%</a:t>
                      </a:r>
                    </a:p>
                  </a:txBody>
                  <a:tcPr marL="9525" marR="9525" marT="9525" marB="0" anchor="ctr"/>
                </a:tc>
                <a:extLst>
                  <a:ext uri="{0D108BD9-81ED-4DB2-BD59-A6C34878D82A}">
                    <a16:rowId xmlns:a16="http://schemas.microsoft.com/office/drawing/2014/main" val="3135763591"/>
                  </a:ext>
                </a:extLst>
              </a:tr>
              <a:tr h="370840">
                <a:tc>
                  <a:txBody>
                    <a:bodyPr/>
                    <a:lstStyle/>
                    <a:p>
                      <a:pPr algn="l" fontAlgn="ctr"/>
                      <a:r>
                        <a:rPr lang="en-US" sz="1200" kern="1200" dirty="0">
                          <a:solidFill>
                            <a:schemeClr val="dk1"/>
                          </a:solidFill>
                          <a:latin typeface="+mn-lt"/>
                          <a:ea typeface="+mn-ea"/>
                          <a:cs typeface="+mn-cs"/>
                        </a:rPr>
                        <a:t>Production, transportation</a:t>
                      </a:r>
                    </a:p>
                  </a:txBody>
                  <a:tcPr marL="114300" marR="9525" marT="9525" marB="0" anchor="ctr"/>
                </a:tc>
                <a:tc>
                  <a:txBody>
                    <a:bodyPr/>
                    <a:lstStyle/>
                    <a:p>
                      <a:pPr algn="r" fontAlgn="ctr"/>
                      <a:r>
                        <a:rPr lang="en-US" sz="1400" kern="1200" dirty="0">
                          <a:solidFill>
                            <a:schemeClr val="dk1"/>
                          </a:solidFill>
                          <a:latin typeface="+mn-lt"/>
                          <a:ea typeface="+mn-ea"/>
                          <a:cs typeface="+mn-cs"/>
                        </a:rPr>
                        <a:t>5,768</a:t>
                      </a:r>
                    </a:p>
                  </a:txBody>
                  <a:tcPr marL="9525" marR="9525" marT="9525" marB="0" anchor="ctr"/>
                </a:tc>
                <a:tc>
                  <a:txBody>
                    <a:bodyPr/>
                    <a:lstStyle/>
                    <a:p>
                      <a:pPr marL="0" algn="r" defTabSz="914400" rtl="0" eaLnBrk="1" fontAlgn="ctr" latinLnBrk="0" hangingPunct="1"/>
                      <a:r>
                        <a:rPr lang="en-US" sz="1400" kern="1200" dirty="0">
                          <a:solidFill>
                            <a:schemeClr val="dk1"/>
                          </a:solidFill>
                          <a:latin typeface="+mn-lt"/>
                          <a:ea typeface="+mn-ea"/>
                          <a:cs typeface="+mn-cs"/>
                        </a:rPr>
                        <a:t>16.3%</a:t>
                      </a:r>
                    </a:p>
                  </a:txBody>
                  <a:tcPr marL="9525" marR="9525" marT="9525" marB="0" anchor="ctr"/>
                </a:tc>
                <a:extLst>
                  <a:ext uri="{0D108BD9-81ED-4DB2-BD59-A6C34878D82A}">
                    <a16:rowId xmlns:a16="http://schemas.microsoft.com/office/drawing/2014/main" val="1346007924"/>
                  </a:ext>
                </a:extLst>
              </a:tr>
            </a:tbl>
          </a:graphicData>
        </a:graphic>
      </p:graphicFrame>
      <p:sp>
        <p:nvSpPr>
          <p:cNvPr id="6" name="TextBox 5">
            <a:extLst>
              <a:ext uri="{FF2B5EF4-FFF2-40B4-BE49-F238E27FC236}">
                <a16:creationId xmlns:a16="http://schemas.microsoft.com/office/drawing/2014/main" id="{CD756DD5-D07E-60ED-3C47-7EB03E90899A}"/>
              </a:ext>
            </a:extLst>
          </p:cNvPr>
          <p:cNvSpPr txBox="1"/>
          <p:nvPr/>
        </p:nvSpPr>
        <p:spPr>
          <a:xfrm>
            <a:off x="9473231" y="1596238"/>
            <a:ext cx="22180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 Shawnee Region</a:t>
            </a:r>
          </a:p>
        </p:txBody>
      </p:sp>
      <p:pic>
        <p:nvPicPr>
          <p:cNvPr id="3" name="Picture 2">
            <a:extLst>
              <a:ext uri="{FF2B5EF4-FFF2-40B4-BE49-F238E27FC236}">
                <a16:creationId xmlns:a16="http://schemas.microsoft.com/office/drawing/2014/main" id="{B82BB944-2931-4F64-3971-C6D4F7F668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9980" y="5865406"/>
            <a:ext cx="2006010" cy="733360"/>
          </a:xfrm>
          <a:prstGeom prst="rect">
            <a:avLst/>
          </a:prstGeom>
        </p:spPr>
      </p:pic>
      <p:sp>
        <p:nvSpPr>
          <p:cNvPr id="5" name="Rectangle 4">
            <a:extLst>
              <a:ext uri="{FF2B5EF4-FFF2-40B4-BE49-F238E27FC236}">
                <a16:creationId xmlns:a16="http://schemas.microsoft.com/office/drawing/2014/main" id="{26995308-0A07-1F79-9FDB-9E5C61EFEB3D}"/>
              </a:ext>
            </a:extLst>
          </p:cNvPr>
          <p:cNvSpPr/>
          <p:nvPr/>
        </p:nvSpPr>
        <p:spPr>
          <a:xfrm>
            <a:off x="9654240" y="6462104"/>
            <a:ext cx="1699382" cy="339369"/>
          </a:xfrm>
          <a:prstGeom prst="rect">
            <a:avLst/>
          </a:prstGeom>
          <a:solidFill>
            <a:srgbClr val="F2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Shape&#10;&#10;Description automatically generated with medium confidence">
            <a:extLst>
              <a:ext uri="{FF2B5EF4-FFF2-40B4-BE49-F238E27FC236}">
                <a16:creationId xmlns:a16="http://schemas.microsoft.com/office/drawing/2014/main" id="{77677F66-D9A1-934E-E9C3-F838F37779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2813" y="6489263"/>
            <a:ext cx="1580343" cy="284461"/>
          </a:xfrm>
          <a:prstGeom prst="rect">
            <a:avLst/>
          </a:prstGeom>
        </p:spPr>
      </p:pic>
    </p:spTree>
    <p:extLst>
      <p:ext uri="{BB962C8B-B14F-4D97-AF65-F5344CB8AC3E}">
        <p14:creationId xmlns:p14="http://schemas.microsoft.com/office/powerpoint/2010/main" val="2739190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05C38AB-9CC3-879A-B345-62A188BCF06F}"/>
              </a:ext>
            </a:extLst>
          </p:cNvPr>
          <p:cNvSpPr>
            <a:spLocks noGrp="1"/>
          </p:cNvSpPr>
          <p:nvPr>
            <p:ph type="title"/>
          </p:nvPr>
        </p:nvSpPr>
        <p:spPr>
          <a:xfrm>
            <a:off x="105763" y="2048951"/>
            <a:ext cx="4699501" cy="2760098"/>
          </a:xfrm>
        </p:spPr>
        <p:txBody>
          <a:bodyPr>
            <a:normAutofit/>
          </a:bodyPr>
          <a:lstStyle/>
          <a:p>
            <a:pPr algn="ctr"/>
            <a:r>
              <a:rPr lang="en-US" sz="5400" dirty="0">
                <a:solidFill>
                  <a:srgbClr val="4DA583"/>
                </a:solidFill>
                <a:latin typeface="Avenir Next LT Pro Light" panose="020B0304020202020204" pitchFamily="34" charset="0"/>
              </a:rPr>
              <a:t>One Shawnee Region</a:t>
            </a:r>
          </a:p>
        </p:txBody>
      </p:sp>
      <p:pic>
        <p:nvPicPr>
          <p:cNvPr id="5" name="Content Placeholder 4" descr="A map with a green outline&#10;&#10;Description automatically generated">
            <a:extLst>
              <a:ext uri="{FF2B5EF4-FFF2-40B4-BE49-F238E27FC236}">
                <a16:creationId xmlns:a16="http://schemas.microsoft.com/office/drawing/2014/main" id="{B11F5F64-2C6B-BAD2-954C-4C9333EFEA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12114" y="1819293"/>
            <a:ext cx="5987510" cy="3219414"/>
          </a:xfrm>
          <a:noFill/>
          <a:ln w="19050">
            <a:solidFill>
              <a:srgbClr val="4DA583"/>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42058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5F0DF9-C967-E59B-EC86-8989870E77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9980" y="5865406"/>
            <a:ext cx="2006010" cy="733360"/>
          </a:xfrm>
          <a:prstGeom prst="rect">
            <a:avLst/>
          </a:prstGeom>
        </p:spPr>
      </p:pic>
      <p:sp>
        <p:nvSpPr>
          <p:cNvPr id="5" name="Rectangle 4">
            <a:extLst>
              <a:ext uri="{FF2B5EF4-FFF2-40B4-BE49-F238E27FC236}">
                <a16:creationId xmlns:a16="http://schemas.microsoft.com/office/drawing/2014/main" id="{A4660A44-EFE4-F4C1-7689-8F5AE0545070}"/>
              </a:ext>
            </a:extLst>
          </p:cNvPr>
          <p:cNvSpPr/>
          <p:nvPr/>
        </p:nvSpPr>
        <p:spPr>
          <a:xfrm>
            <a:off x="9654240" y="6462104"/>
            <a:ext cx="1699382" cy="339369"/>
          </a:xfrm>
          <a:prstGeom prst="rect">
            <a:avLst/>
          </a:prstGeom>
          <a:solidFill>
            <a:srgbClr val="F2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Shape&#10;&#10;Description automatically generated with medium confidence">
            <a:extLst>
              <a:ext uri="{FF2B5EF4-FFF2-40B4-BE49-F238E27FC236}">
                <a16:creationId xmlns:a16="http://schemas.microsoft.com/office/drawing/2014/main" id="{77F40CDB-0DC9-79B5-B637-03CBACA8A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813" y="6489263"/>
            <a:ext cx="1580343" cy="284461"/>
          </a:xfrm>
          <a:prstGeom prst="rect">
            <a:avLst/>
          </a:prstGeom>
        </p:spPr>
      </p:pic>
      <p:sp>
        <p:nvSpPr>
          <p:cNvPr id="7" name="Rectangle 6">
            <a:extLst>
              <a:ext uri="{FF2B5EF4-FFF2-40B4-BE49-F238E27FC236}">
                <a16:creationId xmlns:a16="http://schemas.microsoft.com/office/drawing/2014/main" id="{00689D2C-6ED2-D2C4-A6D6-FF0B2DC04E9B}"/>
              </a:ext>
            </a:extLst>
          </p:cNvPr>
          <p:cNvSpPr/>
          <p:nvPr/>
        </p:nvSpPr>
        <p:spPr>
          <a:xfrm>
            <a:off x="287031" y="6208079"/>
            <a:ext cx="774985" cy="463351"/>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Table 7">
            <a:extLst>
              <a:ext uri="{FF2B5EF4-FFF2-40B4-BE49-F238E27FC236}">
                <a16:creationId xmlns:a16="http://schemas.microsoft.com/office/drawing/2014/main" id="{AE14094F-6074-A0CE-C8F7-30CC48B65F7B}"/>
              </a:ext>
            </a:extLst>
          </p:cNvPr>
          <p:cNvGraphicFramePr>
            <a:graphicFrameLocks noGrp="1"/>
          </p:cNvGraphicFramePr>
          <p:nvPr/>
        </p:nvGraphicFramePr>
        <p:xfrm>
          <a:off x="694519" y="1801030"/>
          <a:ext cx="10622294" cy="2280744"/>
        </p:xfrm>
        <a:graphic>
          <a:graphicData uri="http://schemas.openxmlformats.org/drawingml/2006/table">
            <a:tbl>
              <a:tblPr firstRow="1" bandRow="1">
                <a:tableStyleId>{5C22544A-7EE6-4342-B048-85BDC9FD1C3A}</a:tableStyleId>
              </a:tblPr>
              <a:tblGrid>
                <a:gridCol w="3765463">
                  <a:extLst>
                    <a:ext uri="{9D8B030D-6E8A-4147-A177-3AD203B41FA5}">
                      <a16:colId xmlns:a16="http://schemas.microsoft.com/office/drawing/2014/main" val="2148456150"/>
                    </a:ext>
                  </a:extLst>
                </a:gridCol>
                <a:gridCol w="1460984">
                  <a:extLst>
                    <a:ext uri="{9D8B030D-6E8A-4147-A177-3AD203B41FA5}">
                      <a16:colId xmlns:a16="http://schemas.microsoft.com/office/drawing/2014/main" val="1677787700"/>
                    </a:ext>
                  </a:extLst>
                </a:gridCol>
                <a:gridCol w="1321806">
                  <a:extLst>
                    <a:ext uri="{9D8B030D-6E8A-4147-A177-3AD203B41FA5}">
                      <a16:colId xmlns:a16="http://schemas.microsoft.com/office/drawing/2014/main" val="69518909"/>
                    </a:ext>
                  </a:extLst>
                </a:gridCol>
                <a:gridCol w="1339913">
                  <a:extLst>
                    <a:ext uri="{9D8B030D-6E8A-4147-A177-3AD203B41FA5}">
                      <a16:colId xmlns:a16="http://schemas.microsoft.com/office/drawing/2014/main" val="3352217303"/>
                    </a:ext>
                  </a:extLst>
                </a:gridCol>
                <a:gridCol w="1222217">
                  <a:extLst>
                    <a:ext uri="{9D8B030D-6E8A-4147-A177-3AD203B41FA5}">
                      <a16:colId xmlns:a16="http://schemas.microsoft.com/office/drawing/2014/main" val="2948301457"/>
                    </a:ext>
                  </a:extLst>
                </a:gridCol>
                <a:gridCol w="1511911">
                  <a:extLst>
                    <a:ext uri="{9D8B030D-6E8A-4147-A177-3AD203B41FA5}">
                      <a16:colId xmlns:a16="http://schemas.microsoft.com/office/drawing/2014/main" val="1995382532"/>
                    </a:ext>
                  </a:extLst>
                </a:gridCol>
              </a:tblGrid>
              <a:tr h="538847">
                <a:tc>
                  <a:txBody>
                    <a:bodyPr/>
                    <a:lstStyle/>
                    <a:p>
                      <a:r>
                        <a:rPr lang="en-US" sz="1600" dirty="0"/>
                        <a:t>Occupation</a:t>
                      </a:r>
                    </a:p>
                  </a:txBody>
                  <a:tcPr/>
                </a:tc>
                <a:tc>
                  <a:txBody>
                    <a:bodyPr/>
                    <a:lstStyle/>
                    <a:p>
                      <a:r>
                        <a:rPr lang="en-US" sz="1600" dirty="0"/>
                        <a:t>Emp</a:t>
                      </a:r>
                    </a:p>
                  </a:txBody>
                  <a:tcPr/>
                </a:tc>
                <a:tc>
                  <a:txBody>
                    <a:bodyPr/>
                    <a:lstStyle/>
                    <a:p>
                      <a:r>
                        <a:rPr lang="en-US" sz="1600" dirty="0"/>
                        <a:t>Pct</a:t>
                      </a:r>
                    </a:p>
                    <a:p>
                      <a:r>
                        <a:rPr lang="en-US" sz="1600" dirty="0"/>
                        <a:t>Emp</a:t>
                      </a:r>
                    </a:p>
                  </a:txBody>
                  <a:tcPr/>
                </a:tc>
                <a:tc>
                  <a:txBody>
                    <a:bodyPr/>
                    <a:lstStyle/>
                    <a:p>
                      <a:r>
                        <a:rPr lang="en-US" sz="1600" dirty="0"/>
                        <a:t>Emp</a:t>
                      </a:r>
                    </a:p>
                  </a:txBody>
                  <a:tcPr/>
                </a:tc>
                <a:tc>
                  <a:txBody>
                    <a:bodyPr/>
                    <a:lstStyle/>
                    <a:p>
                      <a:r>
                        <a:rPr lang="en-US" sz="1600" dirty="0"/>
                        <a:t>Pct</a:t>
                      </a:r>
                    </a:p>
                    <a:p>
                      <a:r>
                        <a:rPr lang="en-US" sz="1600" dirty="0"/>
                        <a:t>Emp</a:t>
                      </a:r>
                    </a:p>
                  </a:txBody>
                  <a:tcPr/>
                </a:tc>
                <a:tc>
                  <a:txBody>
                    <a:bodyPr/>
                    <a:lstStyle/>
                    <a:p>
                      <a:r>
                        <a:rPr lang="en-US" sz="1600" dirty="0"/>
                        <a:t>Region vs U.S. Difference</a:t>
                      </a:r>
                    </a:p>
                  </a:txBody>
                  <a:tcPr/>
                </a:tc>
                <a:extLst>
                  <a:ext uri="{0D108BD9-81ED-4DB2-BD59-A6C34878D82A}">
                    <a16:rowId xmlns:a16="http://schemas.microsoft.com/office/drawing/2014/main" val="3247479414"/>
                  </a:ext>
                </a:extLst>
              </a:tr>
              <a:tr h="283604">
                <a:tc>
                  <a:txBody>
                    <a:bodyPr/>
                    <a:lstStyle/>
                    <a:p>
                      <a:pPr marL="0" algn="l" defTabSz="914400" rtl="0" eaLnBrk="1" fontAlgn="ctr" latinLnBrk="0" hangingPunct="1"/>
                      <a:r>
                        <a:rPr lang="en-US" sz="1200" kern="1200">
                          <a:solidFill>
                            <a:schemeClr val="dk1"/>
                          </a:solidFill>
                          <a:latin typeface="+mn-lt"/>
                          <a:ea typeface="+mn-ea"/>
                          <a:cs typeface="+mn-cs"/>
                        </a:rPr>
                        <a:t>Management, professional, &amp; related</a:t>
                      </a:r>
                    </a:p>
                  </a:txBody>
                  <a:tcPr marL="114300" marR="9525" marT="9525" marB="0" anchor="ctr"/>
                </a:tc>
                <a:tc>
                  <a:txBody>
                    <a:bodyPr/>
                    <a:lstStyle/>
                    <a:p>
                      <a:pPr algn="l" fontAlgn="ctr"/>
                      <a:r>
                        <a:rPr lang="en-US" sz="1400" kern="1200" dirty="0">
                          <a:solidFill>
                            <a:schemeClr val="dk1"/>
                          </a:solidFill>
                          <a:latin typeface="+mn-lt"/>
                          <a:ea typeface="+mn-ea"/>
                          <a:cs typeface="+mn-cs"/>
                        </a:rPr>
                        <a:t>10,840</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30.7%</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65,164,340</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41.0%</a:t>
                      </a:r>
                    </a:p>
                  </a:txBody>
                  <a:tcPr marL="9525" marR="9525" marT="9525" marB="0" anchor="ctr"/>
                </a:tc>
                <a:tc>
                  <a:txBody>
                    <a:bodyPr/>
                    <a:lstStyle/>
                    <a:p>
                      <a:pPr marL="0" algn="l" defTabSz="914400" rtl="0" eaLnBrk="1" fontAlgn="ctr" latinLnBrk="0" hangingPunct="1"/>
                      <a:r>
                        <a:rPr lang="en-US" sz="1400" b="1" kern="1200" dirty="0">
                          <a:solidFill>
                            <a:schemeClr val="dk1"/>
                          </a:solidFill>
                          <a:latin typeface="+mn-lt"/>
                          <a:ea typeface="+mn-ea"/>
                          <a:cs typeface="+mn-cs"/>
                        </a:rPr>
                        <a:t>-</a:t>
                      </a:r>
                      <a:r>
                        <a:rPr lang="en-US" sz="1400" b="0" kern="1200" dirty="0">
                          <a:solidFill>
                            <a:schemeClr val="dk1"/>
                          </a:solidFill>
                          <a:latin typeface="+mn-lt"/>
                          <a:ea typeface="+mn-ea"/>
                          <a:cs typeface="+mn-cs"/>
                        </a:rPr>
                        <a:t>10.3%</a:t>
                      </a:r>
                    </a:p>
                  </a:txBody>
                  <a:tcPr marL="9525" marR="9525" marT="9525" marB="0" anchor="ctr"/>
                </a:tc>
                <a:extLst>
                  <a:ext uri="{0D108BD9-81ED-4DB2-BD59-A6C34878D82A}">
                    <a16:rowId xmlns:a16="http://schemas.microsoft.com/office/drawing/2014/main" val="3134250648"/>
                  </a:ext>
                </a:extLst>
              </a:tr>
              <a:tr h="283604">
                <a:tc>
                  <a:txBody>
                    <a:bodyPr/>
                    <a:lstStyle/>
                    <a:p>
                      <a:pPr marL="0" algn="l" defTabSz="914400" rtl="0" eaLnBrk="1" fontAlgn="ctr" latinLnBrk="0" hangingPunct="1"/>
                      <a:r>
                        <a:rPr lang="en-US" sz="1200" kern="1200">
                          <a:solidFill>
                            <a:schemeClr val="dk1"/>
                          </a:solidFill>
                          <a:latin typeface="+mn-lt"/>
                          <a:ea typeface="+mn-ea"/>
                          <a:cs typeface="+mn-cs"/>
                        </a:rPr>
                        <a:t>Service</a:t>
                      </a:r>
                    </a:p>
                  </a:txBody>
                  <a:tcPr marL="114300" marR="9525" marT="9525" marB="0" anchor="ctr"/>
                </a:tc>
                <a:tc>
                  <a:txBody>
                    <a:bodyPr/>
                    <a:lstStyle/>
                    <a:p>
                      <a:pPr algn="l" fontAlgn="ctr"/>
                      <a:r>
                        <a:rPr lang="en-US" sz="1400" kern="1200" dirty="0">
                          <a:solidFill>
                            <a:schemeClr val="dk1"/>
                          </a:solidFill>
                          <a:latin typeface="+mn-lt"/>
                          <a:ea typeface="+mn-ea"/>
                          <a:cs typeface="+mn-cs"/>
                        </a:rPr>
                        <a:t>7,750</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22.0%</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26,632,838</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16.8%</a:t>
                      </a:r>
                    </a:p>
                  </a:txBody>
                  <a:tcPr marL="9525" marR="9525" marT="9525" marB="0" anchor="ctr"/>
                </a:tc>
                <a:tc>
                  <a:txBody>
                    <a:bodyPr/>
                    <a:lstStyle/>
                    <a:p>
                      <a:pPr marL="0" algn="l" defTabSz="914400" rtl="0" eaLnBrk="1" fontAlgn="ctr" latinLnBrk="0" hangingPunct="1"/>
                      <a:r>
                        <a:rPr lang="en-US" sz="1400" b="1" kern="1200" dirty="0">
                          <a:solidFill>
                            <a:schemeClr val="dk1"/>
                          </a:solidFill>
                          <a:latin typeface="+mn-lt"/>
                          <a:ea typeface="+mn-ea"/>
                          <a:cs typeface="+mn-cs"/>
                        </a:rPr>
                        <a:t>+5.2%</a:t>
                      </a:r>
                    </a:p>
                  </a:txBody>
                  <a:tcPr marL="9525" marR="9525" marT="9525" marB="0" anchor="ctr"/>
                </a:tc>
                <a:extLst>
                  <a:ext uri="{0D108BD9-81ED-4DB2-BD59-A6C34878D82A}">
                    <a16:rowId xmlns:a16="http://schemas.microsoft.com/office/drawing/2014/main" val="876307644"/>
                  </a:ext>
                </a:extLst>
              </a:tr>
              <a:tr h="283604">
                <a:tc>
                  <a:txBody>
                    <a:bodyPr/>
                    <a:lstStyle/>
                    <a:p>
                      <a:pPr marL="0" algn="l" defTabSz="914400" rtl="0" eaLnBrk="1" fontAlgn="ctr" latinLnBrk="0" hangingPunct="1"/>
                      <a:r>
                        <a:rPr lang="en-US" sz="1200" kern="1200">
                          <a:solidFill>
                            <a:schemeClr val="dk1"/>
                          </a:solidFill>
                          <a:latin typeface="+mn-lt"/>
                          <a:ea typeface="+mn-ea"/>
                          <a:cs typeface="+mn-cs"/>
                        </a:rPr>
                        <a:t>Sales and office </a:t>
                      </a:r>
                    </a:p>
                  </a:txBody>
                  <a:tcPr marL="114300" marR="9525" marT="9525" marB="0" anchor="ctr"/>
                </a:tc>
                <a:tc>
                  <a:txBody>
                    <a:bodyPr/>
                    <a:lstStyle/>
                    <a:p>
                      <a:pPr algn="l" fontAlgn="ctr"/>
                      <a:r>
                        <a:rPr lang="en-US" sz="1400" kern="1200" dirty="0">
                          <a:solidFill>
                            <a:schemeClr val="dk1"/>
                          </a:solidFill>
                          <a:latin typeface="+mn-lt"/>
                          <a:ea typeface="+mn-ea"/>
                          <a:cs typeface="+mn-cs"/>
                        </a:rPr>
                        <a:t>6,823</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19.3%</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32,500,088</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20.5%</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-1.2%</a:t>
                      </a:r>
                    </a:p>
                  </a:txBody>
                  <a:tcPr marL="9525" marR="9525" marT="9525" marB="0" anchor="ctr"/>
                </a:tc>
                <a:extLst>
                  <a:ext uri="{0D108BD9-81ED-4DB2-BD59-A6C34878D82A}">
                    <a16:rowId xmlns:a16="http://schemas.microsoft.com/office/drawing/2014/main" val="2327318212"/>
                  </a:ext>
                </a:extLst>
              </a:tr>
              <a:tr h="283604">
                <a:tc>
                  <a:txBody>
                    <a:bodyPr/>
                    <a:lstStyle/>
                    <a:p>
                      <a:pPr marL="0" algn="l" defTabSz="914400" rtl="0" eaLnBrk="1" fontAlgn="ctr" latinLnBrk="0" hangingPunct="1"/>
                      <a:r>
                        <a:rPr lang="en-US" sz="1200" kern="1200">
                          <a:solidFill>
                            <a:schemeClr val="dk1"/>
                          </a:solidFill>
                          <a:latin typeface="+mn-lt"/>
                          <a:ea typeface="+mn-ea"/>
                          <a:cs typeface="+mn-cs"/>
                        </a:rPr>
                        <a:t>Farming, fishing, and forestry</a:t>
                      </a:r>
                    </a:p>
                  </a:txBody>
                  <a:tcPr marL="114300" marR="9525" marT="9525" marB="0" anchor="ctr"/>
                </a:tc>
                <a:tc>
                  <a:txBody>
                    <a:bodyPr/>
                    <a:lstStyle/>
                    <a:p>
                      <a:pPr algn="l" fontAlgn="ctr"/>
                      <a:r>
                        <a:rPr lang="en-US" sz="1400" kern="1200" dirty="0">
                          <a:solidFill>
                            <a:schemeClr val="dk1"/>
                          </a:solidFill>
                          <a:latin typeface="+mn-lt"/>
                          <a:ea typeface="+mn-ea"/>
                          <a:cs typeface="+mn-cs"/>
                        </a:rPr>
                        <a:t>445</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1.3%</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962,303</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0.6%</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+0.7%</a:t>
                      </a:r>
                    </a:p>
                  </a:txBody>
                  <a:tcPr marL="9525" marR="9525" marT="9525" marB="0" anchor="ctr"/>
                </a:tc>
                <a:extLst>
                  <a:ext uri="{0D108BD9-81ED-4DB2-BD59-A6C34878D82A}">
                    <a16:rowId xmlns:a16="http://schemas.microsoft.com/office/drawing/2014/main" val="2084070706"/>
                  </a:ext>
                </a:extLst>
              </a:tr>
              <a:tr h="283604">
                <a:tc>
                  <a:txBody>
                    <a:bodyPr/>
                    <a:lstStyle/>
                    <a:p>
                      <a:pPr marL="0" algn="l" defTabSz="914400" rtl="0" eaLnBrk="1" fontAlgn="ctr" latinLnBrk="0" hangingPunct="1"/>
                      <a:r>
                        <a:rPr lang="en-US" sz="1200" kern="1200">
                          <a:solidFill>
                            <a:schemeClr val="dk1"/>
                          </a:solidFill>
                          <a:latin typeface="+mn-lt"/>
                          <a:ea typeface="+mn-ea"/>
                          <a:cs typeface="+mn-cs"/>
                        </a:rPr>
                        <a:t>Construction, extract, maint, &amp; repair</a:t>
                      </a:r>
                    </a:p>
                  </a:txBody>
                  <a:tcPr marL="114300" marR="9525" marT="9525" marB="0" anchor="ctr"/>
                </a:tc>
                <a:tc>
                  <a:txBody>
                    <a:bodyPr/>
                    <a:lstStyle/>
                    <a:p>
                      <a:pPr algn="l" fontAlgn="ctr"/>
                      <a:r>
                        <a:rPr lang="en-US" sz="1400" kern="1200" dirty="0">
                          <a:solidFill>
                            <a:schemeClr val="dk1"/>
                          </a:solidFill>
                          <a:latin typeface="+mn-lt"/>
                          <a:ea typeface="+mn-ea"/>
                          <a:cs typeface="+mn-cs"/>
                        </a:rPr>
                        <a:t>2,408</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6.8%</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7,936,170</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5.0%</a:t>
                      </a:r>
                    </a:p>
                  </a:txBody>
                  <a:tcPr marL="9525" marR="9525" marT="9525" marB="0" anchor="ctr"/>
                </a:tc>
                <a:tc>
                  <a:txBody>
                    <a:bodyPr/>
                    <a:lstStyle/>
                    <a:p>
                      <a:pPr marL="0" algn="l" defTabSz="914400" rtl="0" eaLnBrk="1" fontAlgn="ctr" latinLnBrk="0" hangingPunct="1"/>
                      <a:r>
                        <a:rPr lang="en-US" sz="1400" b="1" kern="1200" dirty="0">
                          <a:solidFill>
                            <a:schemeClr val="dk1"/>
                          </a:solidFill>
                          <a:latin typeface="+mn-lt"/>
                          <a:ea typeface="+mn-ea"/>
                          <a:cs typeface="+mn-cs"/>
                        </a:rPr>
                        <a:t>+1.8%</a:t>
                      </a:r>
                    </a:p>
                  </a:txBody>
                  <a:tcPr marL="9525" marR="9525" marT="9525" marB="0" anchor="ctr"/>
                </a:tc>
                <a:extLst>
                  <a:ext uri="{0D108BD9-81ED-4DB2-BD59-A6C34878D82A}">
                    <a16:rowId xmlns:a16="http://schemas.microsoft.com/office/drawing/2014/main" val="3135763591"/>
                  </a:ext>
                </a:extLst>
              </a:tr>
              <a:tr h="283604">
                <a:tc>
                  <a:txBody>
                    <a:bodyPr/>
                    <a:lstStyle/>
                    <a:p>
                      <a:pPr marL="0" algn="l" defTabSz="914400" rtl="0" eaLnBrk="1" fontAlgn="ctr" latinLnBrk="0" hangingPunct="1"/>
                      <a:r>
                        <a:rPr lang="en-US" sz="1200" kern="1200" dirty="0">
                          <a:solidFill>
                            <a:schemeClr val="dk1"/>
                          </a:solidFill>
                          <a:latin typeface="+mn-lt"/>
                          <a:ea typeface="+mn-ea"/>
                          <a:cs typeface="+mn-cs"/>
                        </a:rPr>
                        <a:t>Production, transportation</a:t>
                      </a:r>
                    </a:p>
                  </a:txBody>
                  <a:tcPr marL="114300" marR="9525" marT="9525" marB="0" anchor="ctr"/>
                </a:tc>
                <a:tc>
                  <a:txBody>
                    <a:bodyPr/>
                    <a:lstStyle/>
                    <a:p>
                      <a:pPr algn="l" fontAlgn="ctr"/>
                      <a:r>
                        <a:rPr lang="en-US" sz="1400" kern="1200" dirty="0">
                          <a:solidFill>
                            <a:schemeClr val="dk1"/>
                          </a:solidFill>
                          <a:latin typeface="+mn-lt"/>
                          <a:ea typeface="+mn-ea"/>
                          <a:cs typeface="+mn-cs"/>
                        </a:rPr>
                        <a:t>5,768</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16.3%</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20,842,673</a:t>
                      </a:r>
                    </a:p>
                  </a:txBody>
                  <a:tcPr marL="9525" marR="9525" marT="9525" marB="0" anchor="ctr"/>
                </a:tc>
                <a:tc>
                  <a:txBody>
                    <a:bodyPr/>
                    <a:lstStyle/>
                    <a:p>
                      <a:pPr marL="0" algn="l" defTabSz="914400" rtl="0" eaLnBrk="1" fontAlgn="ctr" latinLnBrk="0" hangingPunct="1"/>
                      <a:r>
                        <a:rPr lang="en-US" sz="1400" kern="1200" dirty="0">
                          <a:solidFill>
                            <a:schemeClr val="dk1"/>
                          </a:solidFill>
                          <a:latin typeface="+mn-lt"/>
                          <a:ea typeface="+mn-ea"/>
                          <a:cs typeface="+mn-cs"/>
                        </a:rPr>
                        <a:t>13.1%</a:t>
                      </a:r>
                    </a:p>
                  </a:txBody>
                  <a:tcPr marL="9525" marR="9525" marT="9525" marB="0" anchor="ctr"/>
                </a:tc>
                <a:tc>
                  <a:txBody>
                    <a:bodyPr/>
                    <a:lstStyle/>
                    <a:p>
                      <a:pPr marL="0" algn="l" defTabSz="914400" rtl="0" eaLnBrk="1" fontAlgn="ctr" latinLnBrk="0" hangingPunct="1"/>
                      <a:r>
                        <a:rPr lang="en-US" sz="1400" b="1" kern="1200" dirty="0">
                          <a:solidFill>
                            <a:schemeClr val="dk1"/>
                          </a:solidFill>
                          <a:latin typeface="+mn-lt"/>
                          <a:ea typeface="+mn-ea"/>
                          <a:cs typeface="+mn-cs"/>
                        </a:rPr>
                        <a:t>+3.2%</a:t>
                      </a:r>
                    </a:p>
                  </a:txBody>
                  <a:tcPr marL="9525" marR="9525" marT="9525" marB="0" anchor="ctr"/>
                </a:tc>
                <a:extLst>
                  <a:ext uri="{0D108BD9-81ED-4DB2-BD59-A6C34878D82A}">
                    <a16:rowId xmlns:a16="http://schemas.microsoft.com/office/drawing/2014/main" val="1346007924"/>
                  </a:ext>
                </a:extLst>
              </a:tr>
            </a:tbl>
          </a:graphicData>
        </a:graphic>
      </p:graphicFrame>
      <p:sp>
        <p:nvSpPr>
          <p:cNvPr id="9" name="TextBox 8">
            <a:extLst>
              <a:ext uri="{FF2B5EF4-FFF2-40B4-BE49-F238E27FC236}">
                <a16:creationId xmlns:a16="http://schemas.microsoft.com/office/drawing/2014/main" id="{E20DF69E-628F-F85F-71D2-CEB7CF1975E5}"/>
              </a:ext>
            </a:extLst>
          </p:cNvPr>
          <p:cNvSpPr txBox="1"/>
          <p:nvPr/>
        </p:nvSpPr>
        <p:spPr>
          <a:xfrm>
            <a:off x="4931806" y="1478758"/>
            <a:ext cx="22180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 Shawnee Region</a:t>
            </a:r>
          </a:p>
        </p:txBody>
      </p:sp>
      <p:sp>
        <p:nvSpPr>
          <p:cNvPr id="10" name="TextBox 9">
            <a:extLst>
              <a:ext uri="{FF2B5EF4-FFF2-40B4-BE49-F238E27FC236}">
                <a16:creationId xmlns:a16="http://schemas.microsoft.com/office/drawing/2014/main" id="{9C0E1F35-A40F-F7CE-3EEB-0A9740B46040}"/>
              </a:ext>
            </a:extLst>
          </p:cNvPr>
          <p:cNvSpPr txBox="1"/>
          <p:nvPr/>
        </p:nvSpPr>
        <p:spPr>
          <a:xfrm>
            <a:off x="7934754" y="1486468"/>
            <a:ext cx="18158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United States</a:t>
            </a:r>
          </a:p>
        </p:txBody>
      </p:sp>
      <p:sp>
        <p:nvSpPr>
          <p:cNvPr id="11" name="TextBox 10">
            <a:extLst>
              <a:ext uri="{FF2B5EF4-FFF2-40B4-BE49-F238E27FC236}">
                <a16:creationId xmlns:a16="http://schemas.microsoft.com/office/drawing/2014/main" id="{B6474597-AD79-6024-3FAD-54876613C76A}"/>
              </a:ext>
            </a:extLst>
          </p:cNvPr>
          <p:cNvSpPr txBox="1"/>
          <p:nvPr/>
        </p:nvSpPr>
        <p:spPr>
          <a:xfrm>
            <a:off x="6718249" y="4081774"/>
            <a:ext cx="463537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Source: U.S. Census Bureau, 2022 American Community Survey 5-yr Estimates</a:t>
            </a:r>
          </a:p>
        </p:txBody>
      </p:sp>
      <p:sp>
        <p:nvSpPr>
          <p:cNvPr id="12" name="TextBox 11">
            <a:extLst>
              <a:ext uri="{FF2B5EF4-FFF2-40B4-BE49-F238E27FC236}">
                <a16:creationId xmlns:a16="http://schemas.microsoft.com/office/drawing/2014/main" id="{6A160457-70A4-6667-49C1-F12596789FFE}"/>
              </a:ext>
            </a:extLst>
          </p:cNvPr>
          <p:cNvSpPr txBox="1"/>
          <p:nvPr/>
        </p:nvSpPr>
        <p:spPr>
          <a:xfrm>
            <a:off x="649143" y="352018"/>
            <a:ext cx="8684979" cy="58477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552E"/>
                </a:solidFill>
                <a:effectLst/>
                <a:uLnTx/>
                <a:uFillTx/>
                <a:latin typeface="Calibri" panose="020F0502020204030204"/>
                <a:ea typeface="+mn-ea"/>
                <a:cs typeface="+mn-cs"/>
              </a:rPr>
              <a:t>Regional vs National Employment by Occupation</a:t>
            </a:r>
          </a:p>
        </p:txBody>
      </p:sp>
    </p:spTree>
    <p:extLst>
      <p:ext uri="{BB962C8B-B14F-4D97-AF65-F5344CB8AC3E}">
        <p14:creationId xmlns:p14="http://schemas.microsoft.com/office/powerpoint/2010/main" val="3874851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031" y="6208079"/>
            <a:ext cx="774985" cy="463351"/>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map of the united states&#10;&#10;Description automatically generated">
            <a:extLst>
              <a:ext uri="{FF2B5EF4-FFF2-40B4-BE49-F238E27FC236}">
                <a16:creationId xmlns:a16="http://schemas.microsoft.com/office/drawing/2014/main" id="{CD74C920-1695-F526-1306-2DEB856FEA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4444"/>
            <a:ext cx="9273411" cy="7165818"/>
          </a:xfrm>
          <a:prstGeom prst="rect">
            <a:avLst/>
          </a:prstGeom>
        </p:spPr>
      </p:pic>
      <p:sp>
        <p:nvSpPr>
          <p:cNvPr id="14" name="TextBox 13">
            <a:extLst>
              <a:ext uri="{FF2B5EF4-FFF2-40B4-BE49-F238E27FC236}">
                <a16:creationId xmlns:a16="http://schemas.microsoft.com/office/drawing/2014/main" id="{2463EAF8-3593-55C0-63CD-E4EA163830EB}"/>
              </a:ext>
            </a:extLst>
          </p:cNvPr>
          <p:cNvSpPr txBox="1"/>
          <p:nvPr/>
        </p:nvSpPr>
        <p:spPr>
          <a:xfrm>
            <a:off x="4986811" y="540524"/>
            <a:ext cx="1930038"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Saline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 in County..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69.1%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 out of County.. 30.9%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Avg. Commute.. 22.2 mins </a:t>
            </a:r>
          </a:p>
        </p:txBody>
      </p:sp>
      <p:sp>
        <p:nvSpPr>
          <p:cNvPr id="15" name="TextBox 14">
            <a:extLst>
              <a:ext uri="{FF2B5EF4-FFF2-40B4-BE49-F238E27FC236}">
                <a16:creationId xmlns:a16="http://schemas.microsoft.com/office/drawing/2014/main" id="{CCCF0BF4-BD2A-C59A-E185-A563AD18A000}"/>
              </a:ext>
            </a:extLst>
          </p:cNvPr>
          <p:cNvSpPr txBox="1"/>
          <p:nvPr/>
        </p:nvSpPr>
        <p:spPr>
          <a:xfrm>
            <a:off x="6853469" y="543208"/>
            <a:ext cx="1888819" cy="10464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Gallatin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 in County.. 33.8%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 out of County.. 66.2%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Avg. Commute..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25.8 mins </a:t>
            </a:r>
          </a:p>
        </p:txBody>
      </p:sp>
      <p:sp>
        <p:nvSpPr>
          <p:cNvPr id="16" name="TextBox 15">
            <a:extLst>
              <a:ext uri="{FF2B5EF4-FFF2-40B4-BE49-F238E27FC236}">
                <a16:creationId xmlns:a16="http://schemas.microsoft.com/office/drawing/2014/main" id="{ED7619CA-605A-E3C0-BD31-AD0055F46722}"/>
              </a:ext>
            </a:extLst>
          </p:cNvPr>
          <p:cNvSpPr txBox="1"/>
          <p:nvPr/>
        </p:nvSpPr>
        <p:spPr>
          <a:xfrm>
            <a:off x="1116657" y="2558299"/>
            <a:ext cx="1930037"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Union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 in County..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62.9%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 out of County.. 37.1%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Avg. Commute.. 24.4 mins </a:t>
            </a:r>
          </a:p>
        </p:txBody>
      </p:sp>
      <p:sp>
        <p:nvSpPr>
          <p:cNvPr id="17" name="TextBox 16">
            <a:extLst>
              <a:ext uri="{FF2B5EF4-FFF2-40B4-BE49-F238E27FC236}">
                <a16:creationId xmlns:a16="http://schemas.microsoft.com/office/drawing/2014/main" id="{EF82B03B-C0A4-896D-3CD5-FCB9EBC91C7F}"/>
              </a:ext>
            </a:extLst>
          </p:cNvPr>
          <p:cNvSpPr txBox="1"/>
          <p:nvPr/>
        </p:nvSpPr>
        <p:spPr>
          <a:xfrm>
            <a:off x="3138271" y="2529909"/>
            <a:ext cx="1930037"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Johnson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 in County.. 40.1%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 out of County.. 59.9%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Avg. Commute.. 24.9 mins </a:t>
            </a:r>
          </a:p>
        </p:txBody>
      </p:sp>
      <p:sp>
        <p:nvSpPr>
          <p:cNvPr id="18" name="TextBox 17">
            <a:extLst>
              <a:ext uri="{FF2B5EF4-FFF2-40B4-BE49-F238E27FC236}">
                <a16:creationId xmlns:a16="http://schemas.microsoft.com/office/drawing/2014/main" id="{23B7A891-E478-A304-4929-2CE3E84270BF}"/>
              </a:ext>
            </a:extLst>
          </p:cNvPr>
          <p:cNvSpPr txBox="1"/>
          <p:nvPr/>
        </p:nvSpPr>
        <p:spPr>
          <a:xfrm>
            <a:off x="4986810" y="2499130"/>
            <a:ext cx="1815363" cy="10464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Pope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 in County.. 29.1%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 out of County..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70.9%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Avg. Commute.. 29 mins </a:t>
            </a:r>
          </a:p>
        </p:txBody>
      </p:sp>
      <p:sp>
        <p:nvSpPr>
          <p:cNvPr id="19" name="TextBox 18">
            <a:extLst>
              <a:ext uri="{FF2B5EF4-FFF2-40B4-BE49-F238E27FC236}">
                <a16:creationId xmlns:a16="http://schemas.microsoft.com/office/drawing/2014/main" id="{F60637CA-1600-CFF2-6C59-FBE3A5B42313}"/>
              </a:ext>
            </a:extLst>
          </p:cNvPr>
          <p:cNvSpPr txBox="1"/>
          <p:nvPr/>
        </p:nvSpPr>
        <p:spPr>
          <a:xfrm>
            <a:off x="6615821" y="2373341"/>
            <a:ext cx="212646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Hardin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 in County.. 42.2%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 out of County.. 57.8%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Avg. Commute.. 32 mins </a:t>
            </a:r>
          </a:p>
        </p:txBody>
      </p:sp>
      <p:sp>
        <p:nvSpPr>
          <p:cNvPr id="21" name="TextBox 20">
            <a:extLst>
              <a:ext uri="{FF2B5EF4-FFF2-40B4-BE49-F238E27FC236}">
                <a16:creationId xmlns:a16="http://schemas.microsoft.com/office/drawing/2014/main" id="{E8D0E21B-307C-6820-7B01-D1B97B6A4653}"/>
              </a:ext>
            </a:extLst>
          </p:cNvPr>
          <p:cNvSpPr txBox="1"/>
          <p:nvPr/>
        </p:nvSpPr>
        <p:spPr>
          <a:xfrm>
            <a:off x="625639" y="4008758"/>
            <a:ext cx="174779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Alexander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 in County.. 35.6%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 out of County..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64.4%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Avg. Commute..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26.7 mins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02A71881-4339-E041-702B-6065B9775C87}"/>
              </a:ext>
            </a:extLst>
          </p:cNvPr>
          <p:cNvSpPr txBox="1"/>
          <p:nvPr/>
        </p:nvSpPr>
        <p:spPr>
          <a:xfrm>
            <a:off x="1964894" y="4311066"/>
            <a:ext cx="198747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Pulaski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 in County.. 38.0%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 out of County..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Avg. Commute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26.3 mins </a:t>
            </a:r>
          </a:p>
        </p:txBody>
      </p:sp>
      <p:sp>
        <p:nvSpPr>
          <p:cNvPr id="23" name="TextBox 22">
            <a:extLst>
              <a:ext uri="{FF2B5EF4-FFF2-40B4-BE49-F238E27FC236}">
                <a16:creationId xmlns:a16="http://schemas.microsoft.com/office/drawing/2014/main" id="{77EDAB11-5040-D377-7E70-1D1725FA922F}"/>
              </a:ext>
            </a:extLst>
          </p:cNvPr>
          <p:cNvSpPr txBox="1"/>
          <p:nvPr/>
        </p:nvSpPr>
        <p:spPr>
          <a:xfrm>
            <a:off x="3748895" y="4111449"/>
            <a:ext cx="198747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Massac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 in County..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52.4%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 out of County..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47.6%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Avg. Commute..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21.4 mins </a:t>
            </a:r>
          </a:p>
        </p:txBody>
      </p:sp>
      <p:sp>
        <p:nvSpPr>
          <p:cNvPr id="24" name="TextBox 23">
            <a:extLst>
              <a:ext uri="{FF2B5EF4-FFF2-40B4-BE49-F238E27FC236}">
                <a16:creationId xmlns:a16="http://schemas.microsoft.com/office/drawing/2014/main" id="{B59FFC9A-7842-5E71-DD10-DEE13E8EF970}"/>
              </a:ext>
            </a:extLst>
          </p:cNvPr>
          <p:cNvSpPr txBox="1"/>
          <p:nvPr/>
        </p:nvSpPr>
        <p:spPr>
          <a:xfrm>
            <a:off x="649143" y="352018"/>
            <a:ext cx="1930037" cy="52322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552E"/>
                </a:solidFill>
                <a:effectLst/>
                <a:uLnTx/>
                <a:uFillTx/>
                <a:latin typeface="Calibri" panose="020F0502020204030204"/>
                <a:ea typeface="+mn-ea"/>
                <a:cs typeface="+mn-cs"/>
              </a:rPr>
              <a:t>Commuting</a:t>
            </a:r>
          </a:p>
        </p:txBody>
      </p:sp>
      <p:sp>
        <p:nvSpPr>
          <p:cNvPr id="26" name="TextBox 25">
            <a:extLst>
              <a:ext uri="{FF2B5EF4-FFF2-40B4-BE49-F238E27FC236}">
                <a16:creationId xmlns:a16="http://schemas.microsoft.com/office/drawing/2014/main" id="{B3FE0BED-603F-801D-9BBA-4A35B5A18E58}"/>
              </a:ext>
            </a:extLst>
          </p:cNvPr>
          <p:cNvSpPr txBox="1"/>
          <p:nvPr/>
        </p:nvSpPr>
        <p:spPr>
          <a:xfrm>
            <a:off x="2620564" y="6077274"/>
            <a:ext cx="62170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Source: U.S. Census Bureau, 2010 &amp; 2022 American Community Survey 5-yr Estimates</a:t>
            </a:r>
          </a:p>
        </p:txBody>
      </p:sp>
      <p:pic>
        <p:nvPicPr>
          <p:cNvPr id="3" name="Picture 2">
            <a:extLst>
              <a:ext uri="{FF2B5EF4-FFF2-40B4-BE49-F238E27FC236}">
                <a16:creationId xmlns:a16="http://schemas.microsoft.com/office/drawing/2014/main" id="{B82BB944-2931-4F64-3971-C6D4F7F668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9980" y="5865406"/>
            <a:ext cx="2006010" cy="733360"/>
          </a:xfrm>
          <a:prstGeom prst="rect">
            <a:avLst/>
          </a:prstGeom>
        </p:spPr>
      </p:pic>
      <p:sp>
        <p:nvSpPr>
          <p:cNvPr id="5" name="Rectangle 4">
            <a:extLst>
              <a:ext uri="{FF2B5EF4-FFF2-40B4-BE49-F238E27FC236}">
                <a16:creationId xmlns:a16="http://schemas.microsoft.com/office/drawing/2014/main" id="{26995308-0A07-1F79-9FDB-9E5C61EFEB3D}"/>
              </a:ext>
            </a:extLst>
          </p:cNvPr>
          <p:cNvSpPr/>
          <p:nvPr/>
        </p:nvSpPr>
        <p:spPr>
          <a:xfrm>
            <a:off x="9654240" y="6462104"/>
            <a:ext cx="1699382" cy="339369"/>
          </a:xfrm>
          <a:prstGeom prst="rect">
            <a:avLst/>
          </a:prstGeom>
          <a:solidFill>
            <a:srgbClr val="F2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Shape&#10;&#10;Description automatically generated with medium confidence">
            <a:extLst>
              <a:ext uri="{FF2B5EF4-FFF2-40B4-BE49-F238E27FC236}">
                <a16:creationId xmlns:a16="http://schemas.microsoft.com/office/drawing/2014/main" id="{77677F66-D9A1-934E-E9C3-F838F37779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2813" y="6489263"/>
            <a:ext cx="1580343" cy="284461"/>
          </a:xfrm>
          <a:prstGeom prst="rect">
            <a:avLst/>
          </a:prstGeom>
        </p:spPr>
      </p:pic>
    </p:spTree>
    <p:extLst>
      <p:ext uri="{BB962C8B-B14F-4D97-AF65-F5344CB8AC3E}">
        <p14:creationId xmlns:p14="http://schemas.microsoft.com/office/powerpoint/2010/main" val="1273157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031" y="6208079"/>
            <a:ext cx="774985" cy="463351"/>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map of the united states&#10;&#10;Description automatically generated">
            <a:extLst>
              <a:ext uri="{FF2B5EF4-FFF2-40B4-BE49-F238E27FC236}">
                <a16:creationId xmlns:a16="http://schemas.microsoft.com/office/drawing/2014/main" id="{CD74C920-1695-F526-1306-2DEB856FEA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4444"/>
            <a:ext cx="9273411" cy="7165818"/>
          </a:xfrm>
          <a:prstGeom prst="rect">
            <a:avLst/>
          </a:prstGeom>
        </p:spPr>
      </p:pic>
      <p:sp>
        <p:nvSpPr>
          <p:cNvPr id="14" name="TextBox 13">
            <a:extLst>
              <a:ext uri="{FF2B5EF4-FFF2-40B4-BE49-F238E27FC236}">
                <a16:creationId xmlns:a16="http://schemas.microsoft.com/office/drawing/2014/main" id="{2463EAF8-3593-55C0-63CD-E4EA163830EB}"/>
              </a:ext>
            </a:extLst>
          </p:cNvPr>
          <p:cNvSpPr txBox="1"/>
          <p:nvPr/>
        </p:nvSpPr>
        <p:spPr>
          <a:xfrm>
            <a:off x="5074764" y="540524"/>
            <a:ext cx="186018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Saline Co.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Median HH Income: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$51,710</a:t>
            </a:r>
          </a:p>
        </p:txBody>
      </p:sp>
      <p:sp>
        <p:nvSpPr>
          <p:cNvPr id="15" name="TextBox 14">
            <a:extLst>
              <a:ext uri="{FF2B5EF4-FFF2-40B4-BE49-F238E27FC236}">
                <a16:creationId xmlns:a16="http://schemas.microsoft.com/office/drawing/2014/main" id="{CCCF0BF4-BD2A-C59A-E185-A563AD18A000}"/>
              </a:ext>
            </a:extLst>
          </p:cNvPr>
          <p:cNvSpPr txBox="1"/>
          <p:nvPr/>
        </p:nvSpPr>
        <p:spPr>
          <a:xfrm>
            <a:off x="6853470" y="543208"/>
            <a:ext cx="1756376"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Gallatin Co.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Median HH Income: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$51,868</a:t>
            </a:r>
          </a:p>
        </p:txBody>
      </p:sp>
      <p:sp>
        <p:nvSpPr>
          <p:cNvPr id="16" name="TextBox 15">
            <a:extLst>
              <a:ext uri="{FF2B5EF4-FFF2-40B4-BE49-F238E27FC236}">
                <a16:creationId xmlns:a16="http://schemas.microsoft.com/office/drawing/2014/main" id="{ED7619CA-605A-E3C0-BD31-AD0055F46722}"/>
              </a:ext>
            </a:extLst>
          </p:cNvPr>
          <p:cNvSpPr txBox="1"/>
          <p:nvPr/>
        </p:nvSpPr>
        <p:spPr>
          <a:xfrm>
            <a:off x="1298903" y="2558299"/>
            <a:ext cx="1747791"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Union Co.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Median HH Income: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$54,090</a:t>
            </a:r>
          </a:p>
        </p:txBody>
      </p:sp>
      <p:sp>
        <p:nvSpPr>
          <p:cNvPr id="17" name="TextBox 16">
            <a:extLst>
              <a:ext uri="{FF2B5EF4-FFF2-40B4-BE49-F238E27FC236}">
                <a16:creationId xmlns:a16="http://schemas.microsoft.com/office/drawing/2014/main" id="{EF82B03B-C0A4-896D-3CD5-FCB9EBC91C7F}"/>
              </a:ext>
            </a:extLst>
          </p:cNvPr>
          <p:cNvSpPr txBox="1"/>
          <p:nvPr/>
        </p:nvSpPr>
        <p:spPr>
          <a:xfrm>
            <a:off x="3182235" y="2580398"/>
            <a:ext cx="1747791"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Johnson Co.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Median HH Income: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$63,295</a:t>
            </a:r>
          </a:p>
        </p:txBody>
      </p:sp>
      <p:sp>
        <p:nvSpPr>
          <p:cNvPr id="18" name="TextBox 17">
            <a:extLst>
              <a:ext uri="{FF2B5EF4-FFF2-40B4-BE49-F238E27FC236}">
                <a16:creationId xmlns:a16="http://schemas.microsoft.com/office/drawing/2014/main" id="{23B7A891-E478-A304-4929-2CE3E84270BF}"/>
              </a:ext>
            </a:extLst>
          </p:cNvPr>
          <p:cNvSpPr txBox="1"/>
          <p:nvPr/>
        </p:nvSpPr>
        <p:spPr>
          <a:xfrm>
            <a:off x="4896700" y="2580398"/>
            <a:ext cx="1860188"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Pope Co.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Median HH Income: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$57,582</a:t>
            </a:r>
          </a:p>
        </p:txBody>
      </p:sp>
      <p:sp>
        <p:nvSpPr>
          <p:cNvPr id="19" name="TextBox 18">
            <a:extLst>
              <a:ext uri="{FF2B5EF4-FFF2-40B4-BE49-F238E27FC236}">
                <a16:creationId xmlns:a16="http://schemas.microsoft.com/office/drawing/2014/main" id="{F60637CA-1600-CFF2-6C59-FBE3A5B42313}"/>
              </a:ext>
            </a:extLst>
          </p:cNvPr>
          <p:cNvSpPr txBox="1"/>
          <p:nvPr/>
        </p:nvSpPr>
        <p:spPr>
          <a:xfrm>
            <a:off x="6711142" y="2502311"/>
            <a:ext cx="1650319"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Hardin Co.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Median HH Income: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$53,026</a:t>
            </a:r>
          </a:p>
        </p:txBody>
      </p:sp>
      <p:sp>
        <p:nvSpPr>
          <p:cNvPr id="21" name="TextBox 20">
            <a:extLst>
              <a:ext uri="{FF2B5EF4-FFF2-40B4-BE49-F238E27FC236}">
                <a16:creationId xmlns:a16="http://schemas.microsoft.com/office/drawing/2014/main" id="{E8D0E21B-307C-6820-7B01-D1B97B6A4653}"/>
              </a:ext>
            </a:extLst>
          </p:cNvPr>
          <p:cNvSpPr txBox="1"/>
          <p:nvPr/>
        </p:nvSpPr>
        <p:spPr>
          <a:xfrm>
            <a:off x="599671" y="4134335"/>
            <a:ext cx="158334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Alexander Co.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Median HH Income: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$40,365</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02A71881-4339-E041-702B-6065B9775C87}"/>
              </a:ext>
            </a:extLst>
          </p:cNvPr>
          <p:cNvSpPr txBox="1"/>
          <p:nvPr/>
        </p:nvSpPr>
        <p:spPr>
          <a:xfrm>
            <a:off x="2023211" y="4266362"/>
            <a:ext cx="16498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Pulaski Co.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Median HH Income: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$41,038</a:t>
            </a:r>
          </a:p>
        </p:txBody>
      </p:sp>
      <p:sp>
        <p:nvSpPr>
          <p:cNvPr id="23" name="TextBox 22">
            <a:extLst>
              <a:ext uri="{FF2B5EF4-FFF2-40B4-BE49-F238E27FC236}">
                <a16:creationId xmlns:a16="http://schemas.microsoft.com/office/drawing/2014/main" id="{77EDAB11-5040-D377-7E70-1D1725FA922F}"/>
              </a:ext>
            </a:extLst>
          </p:cNvPr>
          <p:cNvSpPr txBox="1"/>
          <p:nvPr/>
        </p:nvSpPr>
        <p:spPr>
          <a:xfrm>
            <a:off x="3832651" y="4266361"/>
            <a:ext cx="15833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Massac Co.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Median HH Income: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$57,365</a:t>
            </a:r>
          </a:p>
        </p:txBody>
      </p:sp>
      <p:sp>
        <p:nvSpPr>
          <p:cNvPr id="24" name="TextBox 23">
            <a:extLst>
              <a:ext uri="{FF2B5EF4-FFF2-40B4-BE49-F238E27FC236}">
                <a16:creationId xmlns:a16="http://schemas.microsoft.com/office/drawing/2014/main" id="{B59FFC9A-7842-5E71-DD10-DEE13E8EF970}"/>
              </a:ext>
            </a:extLst>
          </p:cNvPr>
          <p:cNvSpPr txBox="1"/>
          <p:nvPr/>
        </p:nvSpPr>
        <p:spPr>
          <a:xfrm>
            <a:off x="649143" y="352018"/>
            <a:ext cx="3117099" cy="52322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552E"/>
                </a:solidFill>
                <a:effectLst/>
                <a:uLnTx/>
                <a:uFillTx/>
                <a:latin typeface="Calibri" panose="020F0502020204030204"/>
                <a:ea typeface="+mn-ea"/>
                <a:cs typeface="+mn-cs"/>
              </a:rPr>
              <a:t>Household Incomes</a:t>
            </a:r>
          </a:p>
        </p:txBody>
      </p:sp>
      <p:sp>
        <p:nvSpPr>
          <p:cNvPr id="26" name="TextBox 25">
            <a:extLst>
              <a:ext uri="{FF2B5EF4-FFF2-40B4-BE49-F238E27FC236}">
                <a16:creationId xmlns:a16="http://schemas.microsoft.com/office/drawing/2014/main" id="{B3FE0BED-603F-801D-9BBA-4A35B5A18E58}"/>
              </a:ext>
            </a:extLst>
          </p:cNvPr>
          <p:cNvSpPr txBox="1"/>
          <p:nvPr/>
        </p:nvSpPr>
        <p:spPr>
          <a:xfrm>
            <a:off x="2620564" y="6077274"/>
            <a:ext cx="62170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Source: U.S. Census Bureau, 2010 &amp; 2022 American Community Survey 5-yr Estimates</a:t>
            </a:r>
          </a:p>
        </p:txBody>
      </p:sp>
      <p:graphicFrame>
        <p:nvGraphicFramePr>
          <p:cNvPr id="2" name="Table 1">
            <a:extLst>
              <a:ext uri="{FF2B5EF4-FFF2-40B4-BE49-F238E27FC236}">
                <a16:creationId xmlns:a16="http://schemas.microsoft.com/office/drawing/2014/main" id="{C54EE4D5-C30E-F2D3-67EC-9D27B19EE222}"/>
              </a:ext>
            </a:extLst>
          </p:cNvPr>
          <p:cNvGraphicFramePr>
            <a:graphicFrameLocks noGrp="1"/>
          </p:cNvGraphicFramePr>
          <p:nvPr/>
        </p:nvGraphicFramePr>
        <p:xfrm>
          <a:off x="8609846" y="1279188"/>
          <a:ext cx="3416063" cy="4531360"/>
        </p:xfrm>
        <a:graphic>
          <a:graphicData uri="http://schemas.openxmlformats.org/drawingml/2006/table">
            <a:tbl>
              <a:tblPr firstRow="1" bandRow="1">
                <a:tableStyleId>{5C22544A-7EE6-4342-B048-85BDC9FD1C3A}</a:tableStyleId>
              </a:tblPr>
              <a:tblGrid>
                <a:gridCol w="1611516">
                  <a:extLst>
                    <a:ext uri="{9D8B030D-6E8A-4147-A177-3AD203B41FA5}">
                      <a16:colId xmlns:a16="http://schemas.microsoft.com/office/drawing/2014/main" val="2148456150"/>
                    </a:ext>
                  </a:extLst>
                </a:gridCol>
                <a:gridCol w="1004935">
                  <a:extLst>
                    <a:ext uri="{9D8B030D-6E8A-4147-A177-3AD203B41FA5}">
                      <a16:colId xmlns:a16="http://schemas.microsoft.com/office/drawing/2014/main" val="1677787700"/>
                    </a:ext>
                  </a:extLst>
                </a:gridCol>
                <a:gridCol w="799612">
                  <a:extLst>
                    <a:ext uri="{9D8B030D-6E8A-4147-A177-3AD203B41FA5}">
                      <a16:colId xmlns:a16="http://schemas.microsoft.com/office/drawing/2014/main" val="69518909"/>
                    </a:ext>
                  </a:extLst>
                </a:gridCol>
              </a:tblGrid>
              <a:tr h="317836">
                <a:tc>
                  <a:txBody>
                    <a:bodyPr/>
                    <a:lstStyle/>
                    <a:p>
                      <a:r>
                        <a:rPr lang="en-US" sz="1600" dirty="0"/>
                        <a:t>Household Income</a:t>
                      </a:r>
                    </a:p>
                  </a:txBody>
                  <a:tcPr anchor="b"/>
                </a:tc>
                <a:tc>
                  <a:txBody>
                    <a:bodyPr/>
                    <a:lstStyle/>
                    <a:p>
                      <a:r>
                        <a:rPr lang="en-US" sz="1600" dirty="0"/>
                        <a:t>One Shawnee Region</a:t>
                      </a:r>
                    </a:p>
                  </a:txBody>
                  <a:tcPr anchor="b"/>
                </a:tc>
                <a:tc>
                  <a:txBody>
                    <a:bodyPr/>
                    <a:lstStyle/>
                    <a:p>
                      <a:r>
                        <a:rPr lang="en-US" sz="1600" dirty="0"/>
                        <a:t>United States</a:t>
                      </a:r>
                    </a:p>
                  </a:txBody>
                  <a:tcPr anchor="b"/>
                </a:tc>
                <a:extLst>
                  <a:ext uri="{0D108BD9-81ED-4DB2-BD59-A6C34878D82A}">
                    <a16:rowId xmlns:a16="http://schemas.microsoft.com/office/drawing/2014/main" val="3247479414"/>
                  </a:ext>
                </a:extLst>
              </a:tr>
              <a:tr h="370840">
                <a:tc>
                  <a:txBody>
                    <a:bodyPr/>
                    <a:lstStyle/>
                    <a:p>
                      <a:pPr algn="l" fontAlgn="ctr"/>
                      <a:r>
                        <a:rPr lang="en-US" sz="1200" kern="1200" dirty="0">
                          <a:solidFill>
                            <a:schemeClr val="dk1"/>
                          </a:solidFill>
                          <a:latin typeface="+mn-lt"/>
                          <a:ea typeface="+mn-ea"/>
                          <a:cs typeface="+mn-cs"/>
                        </a:rPr>
                        <a:t>Less than $10,000</a:t>
                      </a:r>
                    </a:p>
                  </a:txBody>
                  <a:tcPr marL="114300" marR="9525" marT="9525" marB="0" anchor="ctr"/>
                </a:tc>
                <a:tc>
                  <a:txBody>
                    <a:bodyPr/>
                    <a:lstStyle/>
                    <a:p>
                      <a:pPr algn="r" fontAlgn="ctr"/>
                      <a:r>
                        <a:rPr lang="en-US" sz="1200" kern="1200" dirty="0">
                          <a:solidFill>
                            <a:schemeClr val="dk1"/>
                          </a:solidFill>
                          <a:latin typeface="+mn-lt"/>
                          <a:ea typeface="+mn-ea"/>
                          <a:cs typeface="+mn-cs"/>
                        </a:rPr>
                        <a:t>5.9%</a:t>
                      </a:r>
                    </a:p>
                  </a:txBody>
                  <a:tcPr marL="9525" marR="9525" marT="9525" marB="0" anchor="ctr"/>
                </a:tc>
                <a:tc>
                  <a:txBody>
                    <a:bodyPr/>
                    <a:lstStyle/>
                    <a:p>
                      <a:pPr algn="r" fontAlgn="ctr"/>
                      <a:r>
                        <a:rPr lang="en-US" sz="1200" kern="1200" dirty="0">
                          <a:solidFill>
                            <a:schemeClr val="dk1"/>
                          </a:solidFill>
                          <a:latin typeface="+mn-lt"/>
                          <a:ea typeface="+mn-ea"/>
                          <a:cs typeface="+mn-cs"/>
                        </a:rPr>
                        <a:t>4.9%</a:t>
                      </a:r>
                    </a:p>
                  </a:txBody>
                  <a:tcPr marL="9525" marR="9525" marT="9525" marB="0" anchor="ctr"/>
                </a:tc>
                <a:extLst>
                  <a:ext uri="{0D108BD9-81ED-4DB2-BD59-A6C34878D82A}">
                    <a16:rowId xmlns:a16="http://schemas.microsoft.com/office/drawing/2014/main" val="3134250648"/>
                  </a:ext>
                </a:extLst>
              </a:tr>
              <a:tr h="370840">
                <a:tc>
                  <a:txBody>
                    <a:bodyPr/>
                    <a:lstStyle/>
                    <a:p>
                      <a:pPr algn="l" fontAlgn="ctr"/>
                      <a:r>
                        <a:rPr lang="en-US" sz="1200" kern="1200" dirty="0">
                          <a:solidFill>
                            <a:schemeClr val="dk1"/>
                          </a:solidFill>
                          <a:latin typeface="+mn-lt"/>
                          <a:ea typeface="+mn-ea"/>
                          <a:cs typeface="+mn-cs"/>
                        </a:rPr>
                        <a:t>$10,000 to $14,999</a:t>
                      </a:r>
                    </a:p>
                  </a:txBody>
                  <a:tcPr marL="114300" marR="9525" marT="9525" marB="0" anchor="ctr"/>
                </a:tc>
                <a:tc>
                  <a:txBody>
                    <a:bodyPr/>
                    <a:lstStyle/>
                    <a:p>
                      <a:pPr algn="r" fontAlgn="ctr"/>
                      <a:r>
                        <a:rPr lang="en-US" sz="1200" kern="1200" dirty="0">
                          <a:solidFill>
                            <a:schemeClr val="dk1"/>
                          </a:solidFill>
                          <a:latin typeface="+mn-lt"/>
                          <a:ea typeface="+mn-ea"/>
                          <a:cs typeface="+mn-cs"/>
                        </a:rPr>
                        <a:t>7.5%</a:t>
                      </a:r>
                    </a:p>
                  </a:txBody>
                  <a:tcPr marL="9525" marR="9525" marT="9525" marB="0" anchor="ctr"/>
                </a:tc>
                <a:tc>
                  <a:txBody>
                    <a:bodyPr/>
                    <a:lstStyle/>
                    <a:p>
                      <a:pPr algn="r" fontAlgn="ctr"/>
                      <a:r>
                        <a:rPr lang="en-US" sz="1200" kern="1200">
                          <a:solidFill>
                            <a:schemeClr val="dk1"/>
                          </a:solidFill>
                          <a:latin typeface="+mn-lt"/>
                          <a:ea typeface="+mn-ea"/>
                          <a:cs typeface="+mn-cs"/>
                        </a:rPr>
                        <a:t>3.8%</a:t>
                      </a:r>
                    </a:p>
                  </a:txBody>
                  <a:tcPr marL="9525" marR="9525" marT="9525" marB="0" anchor="ctr"/>
                </a:tc>
                <a:extLst>
                  <a:ext uri="{0D108BD9-81ED-4DB2-BD59-A6C34878D82A}">
                    <a16:rowId xmlns:a16="http://schemas.microsoft.com/office/drawing/2014/main" val="876307644"/>
                  </a:ext>
                </a:extLst>
              </a:tr>
              <a:tr h="370840">
                <a:tc>
                  <a:txBody>
                    <a:bodyPr/>
                    <a:lstStyle/>
                    <a:p>
                      <a:pPr algn="l" fontAlgn="ctr"/>
                      <a:r>
                        <a:rPr lang="en-US" sz="1200" kern="1200" dirty="0">
                          <a:solidFill>
                            <a:schemeClr val="dk1"/>
                          </a:solidFill>
                          <a:latin typeface="+mn-lt"/>
                          <a:ea typeface="+mn-ea"/>
                          <a:cs typeface="+mn-cs"/>
                        </a:rPr>
                        <a:t>$15,000 to $24,999</a:t>
                      </a:r>
                    </a:p>
                  </a:txBody>
                  <a:tcPr marL="114300" marR="9525" marT="9525" marB="0" anchor="ctr"/>
                </a:tc>
                <a:tc>
                  <a:txBody>
                    <a:bodyPr/>
                    <a:lstStyle/>
                    <a:p>
                      <a:pPr algn="r" fontAlgn="ctr"/>
                      <a:r>
                        <a:rPr lang="en-US" sz="1200" kern="1200" dirty="0">
                          <a:solidFill>
                            <a:schemeClr val="dk1"/>
                          </a:solidFill>
                          <a:latin typeface="+mn-lt"/>
                          <a:ea typeface="+mn-ea"/>
                          <a:cs typeface="+mn-cs"/>
                        </a:rPr>
                        <a:t>10.0%</a:t>
                      </a:r>
                    </a:p>
                  </a:txBody>
                  <a:tcPr marL="9525" marR="9525" marT="9525" marB="0" anchor="ctr"/>
                </a:tc>
                <a:tc>
                  <a:txBody>
                    <a:bodyPr/>
                    <a:lstStyle/>
                    <a:p>
                      <a:pPr algn="r" fontAlgn="ctr"/>
                      <a:r>
                        <a:rPr lang="en-US" sz="1200" kern="1200">
                          <a:solidFill>
                            <a:schemeClr val="dk1"/>
                          </a:solidFill>
                          <a:latin typeface="+mn-lt"/>
                          <a:ea typeface="+mn-ea"/>
                          <a:cs typeface="+mn-cs"/>
                        </a:rPr>
                        <a:t>7.0%</a:t>
                      </a:r>
                    </a:p>
                  </a:txBody>
                  <a:tcPr marL="9525" marR="9525" marT="9525" marB="0" anchor="ctr"/>
                </a:tc>
                <a:extLst>
                  <a:ext uri="{0D108BD9-81ED-4DB2-BD59-A6C34878D82A}">
                    <a16:rowId xmlns:a16="http://schemas.microsoft.com/office/drawing/2014/main" val="2327318212"/>
                  </a:ext>
                </a:extLst>
              </a:tr>
              <a:tr h="370840">
                <a:tc>
                  <a:txBody>
                    <a:bodyPr/>
                    <a:lstStyle/>
                    <a:p>
                      <a:pPr algn="l" fontAlgn="ctr"/>
                      <a:r>
                        <a:rPr lang="en-US" sz="1200" kern="1200" dirty="0">
                          <a:solidFill>
                            <a:schemeClr val="dk1"/>
                          </a:solidFill>
                          <a:latin typeface="+mn-lt"/>
                          <a:ea typeface="+mn-ea"/>
                          <a:cs typeface="+mn-cs"/>
                        </a:rPr>
                        <a:t>$25,000 to $34,999</a:t>
                      </a:r>
                    </a:p>
                  </a:txBody>
                  <a:tcPr marL="114300" marR="9525" marT="9525" marB="0" anchor="ctr"/>
                </a:tc>
                <a:tc>
                  <a:txBody>
                    <a:bodyPr/>
                    <a:lstStyle/>
                    <a:p>
                      <a:pPr algn="r" fontAlgn="ctr"/>
                      <a:r>
                        <a:rPr lang="en-US" sz="1200" kern="1200" dirty="0">
                          <a:solidFill>
                            <a:schemeClr val="dk1"/>
                          </a:solidFill>
                          <a:latin typeface="+mn-lt"/>
                          <a:ea typeface="+mn-ea"/>
                          <a:cs typeface="+mn-cs"/>
                        </a:rPr>
                        <a:t>10.7%</a:t>
                      </a:r>
                    </a:p>
                  </a:txBody>
                  <a:tcPr marL="9525" marR="9525" marT="9525" marB="0" anchor="ctr"/>
                </a:tc>
                <a:tc>
                  <a:txBody>
                    <a:bodyPr/>
                    <a:lstStyle/>
                    <a:p>
                      <a:pPr algn="r" fontAlgn="ctr"/>
                      <a:r>
                        <a:rPr lang="en-US" sz="1200" kern="1200">
                          <a:solidFill>
                            <a:schemeClr val="dk1"/>
                          </a:solidFill>
                          <a:latin typeface="+mn-lt"/>
                          <a:ea typeface="+mn-ea"/>
                          <a:cs typeface="+mn-cs"/>
                        </a:rPr>
                        <a:t>7.4%</a:t>
                      </a:r>
                    </a:p>
                  </a:txBody>
                  <a:tcPr marL="9525" marR="9525" marT="9525" marB="0" anchor="ctr"/>
                </a:tc>
                <a:extLst>
                  <a:ext uri="{0D108BD9-81ED-4DB2-BD59-A6C34878D82A}">
                    <a16:rowId xmlns:a16="http://schemas.microsoft.com/office/drawing/2014/main" val="2084070706"/>
                  </a:ext>
                </a:extLst>
              </a:tr>
              <a:tr h="370840">
                <a:tc>
                  <a:txBody>
                    <a:bodyPr/>
                    <a:lstStyle/>
                    <a:p>
                      <a:pPr algn="l" fontAlgn="ctr"/>
                      <a:r>
                        <a:rPr lang="en-US" sz="1200" kern="1200" dirty="0">
                          <a:solidFill>
                            <a:schemeClr val="dk1"/>
                          </a:solidFill>
                          <a:latin typeface="+mn-lt"/>
                          <a:ea typeface="+mn-ea"/>
                          <a:cs typeface="+mn-cs"/>
                        </a:rPr>
                        <a:t>$35,000 to $49,999</a:t>
                      </a:r>
                    </a:p>
                  </a:txBody>
                  <a:tcPr marL="114300" marR="9525" marT="9525" marB="0" anchor="ctr"/>
                </a:tc>
                <a:tc>
                  <a:txBody>
                    <a:bodyPr/>
                    <a:lstStyle/>
                    <a:p>
                      <a:pPr algn="r" fontAlgn="ctr"/>
                      <a:r>
                        <a:rPr lang="en-US" sz="1200" kern="1200" dirty="0">
                          <a:solidFill>
                            <a:schemeClr val="dk1"/>
                          </a:solidFill>
                          <a:latin typeface="+mn-lt"/>
                          <a:ea typeface="+mn-ea"/>
                          <a:cs typeface="+mn-cs"/>
                        </a:rPr>
                        <a:t>12.7%</a:t>
                      </a:r>
                    </a:p>
                  </a:txBody>
                  <a:tcPr marL="9525" marR="9525" marT="9525" marB="0" anchor="ctr"/>
                </a:tc>
                <a:tc>
                  <a:txBody>
                    <a:bodyPr/>
                    <a:lstStyle/>
                    <a:p>
                      <a:pPr algn="r" fontAlgn="ctr"/>
                      <a:r>
                        <a:rPr lang="en-US" sz="1200" kern="1200">
                          <a:solidFill>
                            <a:schemeClr val="dk1"/>
                          </a:solidFill>
                          <a:latin typeface="+mn-lt"/>
                          <a:ea typeface="+mn-ea"/>
                          <a:cs typeface="+mn-cs"/>
                        </a:rPr>
                        <a:t>10.7%</a:t>
                      </a:r>
                    </a:p>
                  </a:txBody>
                  <a:tcPr marL="9525" marR="9525" marT="9525" marB="0" anchor="ctr"/>
                </a:tc>
                <a:extLst>
                  <a:ext uri="{0D108BD9-81ED-4DB2-BD59-A6C34878D82A}">
                    <a16:rowId xmlns:a16="http://schemas.microsoft.com/office/drawing/2014/main" val="3135763591"/>
                  </a:ext>
                </a:extLst>
              </a:tr>
              <a:tr h="370840">
                <a:tc>
                  <a:txBody>
                    <a:bodyPr/>
                    <a:lstStyle/>
                    <a:p>
                      <a:pPr algn="l" fontAlgn="ctr"/>
                      <a:r>
                        <a:rPr lang="en-US" sz="1200" kern="1200" dirty="0">
                          <a:solidFill>
                            <a:schemeClr val="dk1"/>
                          </a:solidFill>
                          <a:latin typeface="+mn-lt"/>
                          <a:ea typeface="+mn-ea"/>
                          <a:cs typeface="+mn-cs"/>
                        </a:rPr>
                        <a:t>$50,000 to $74,999</a:t>
                      </a:r>
                    </a:p>
                  </a:txBody>
                  <a:tcPr marL="114300" marR="9525" marT="9525" marB="0" anchor="ctr"/>
                </a:tc>
                <a:tc>
                  <a:txBody>
                    <a:bodyPr/>
                    <a:lstStyle/>
                    <a:p>
                      <a:pPr algn="r" fontAlgn="ctr"/>
                      <a:r>
                        <a:rPr lang="en-US" sz="1200" b="1" kern="1200" dirty="0">
                          <a:solidFill>
                            <a:schemeClr val="dk1"/>
                          </a:solidFill>
                          <a:latin typeface="+mn-lt"/>
                          <a:ea typeface="+mn-ea"/>
                          <a:cs typeface="+mn-cs"/>
                        </a:rPr>
                        <a:t>17.9%</a:t>
                      </a:r>
                    </a:p>
                  </a:txBody>
                  <a:tcPr marL="9525" marR="9525" marT="9525" marB="0" anchor="ctr"/>
                </a:tc>
                <a:tc>
                  <a:txBody>
                    <a:bodyPr/>
                    <a:lstStyle/>
                    <a:p>
                      <a:pPr algn="r" fontAlgn="ctr"/>
                      <a:r>
                        <a:rPr lang="en-US" sz="1200" kern="1200" dirty="0">
                          <a:solidFill>
                            <a:schemeClr val="dk1"/>
                          </a:solidFill>
                          <a:latin typeface="+mn-lt"/>
                          <a:ea typeface="+mn-ea"/>
                          <a:cs typeface="+mn-cs"/>
                        </a:rPr>
                        <a:t>16.1%</a:t>
                      </a:r>
                    </a:p>
                  </a:txBody>
                  <a:tcPr marL="9525" marR="9525" marT="9525" marB="0" anchor="ctr"/>
                </a:tc>
                <a:extLst>
                  <a:ext uri="{0D108BD9-81ED-4DB2-BD59-A6C34878D82A}">
                    <a16:rowId xmlns:a16="http://schemas.microsoft.com/office/drawing/2014/main" val="1346007924"/>
                  </a:ext>
                </a:extLst>
              </a:tr>
              <a:tr h="370840">
                <a:tc>
                  <a:txBody>
                    <a:bodyPr/>
                    <a:lstStyle/>
                    <a:p>
                      <a:pPr algn="l" fontAlgn="ctr"/>
                      <a:r>
                        <a:rPr lang="en-US" sz="1200" kern="1200" dirty="0">
                          <a:solidFill>
                            <a:schemeClr val="dk1"/>
                          </a:solidFill>
                          <a:latin typeface="+mn-lt"/>
                          <a:ea typeface="+mn-ea"/>
                          <a:cs typeface="+mn-cs"/>
                        </a:rPr>
                        <a:t>$75,000 to $99,999</a:t>
                      </a:r>
                    </a:p>
                  </a:txBody>
                  <a:tcPr marL="114300" marR="9525" marT="9525" marB="0" anchor="ctr"/>
                </a:tc>
                <a:tc>
                  <a:txBody>
                    <a:bodyPr/>
                    <a:lstStyle/>
                    <a:p>
                      <a:pPr algn="r" fontAlgn="ctr"/>
                      <a:r>
                        <a:rPr lang="en-US" sz="1200" kern="1200">
                          <a:solidFill>
                            <a:schemeClr val="dk1"/>
                          </a:solidFill>
                          <a:latin typeface="+mn-lt"/>
                          <a:ea typeface="+mn-ea"/>
                          <a:cs typeface="+mn-cs"/>
                        </a:rPr>
                        <a:t>12.2%</a:t>
                      </a:r>
                    </a:p>
                  </a:txBody>
                  <a:tcPr marL="9525" marR="9525" marT="9525" marB="0" anchor="ctr"/>
                </a:tc>
                <a:tc>
                  <a:txBody>
                    <a:bodyPr/>
                    <a:lstStyle/>
                    <a:p>
                      <a:pPr algn="r" fontAlgn="ctr"/>
                      <a:r>
                        <a:rPr lang="en-US" sz="1200" kern="1200" dirty="0">
                          <a:solidFill>
                            <a:schemeClr val="dk1"/>
                          </a:solidFill>
                          <a:latin typeface="+mn-lt"/>
                          <a:ea typeface="+mn-ea"/>
                          <a:cs typeface="+mn-cs"/>
                        </a:rPr>
                        <a:t>12.8%</a:t>
                      </a:r>
                    </a:p>
                  </a:txBody>
                  <a:tcPr marL="9525" marR="9525" marT="9525" marB="0" anchor="ctr"/>
                </a:tc>
                <a:extLst>
                  <a:ext uri="{0D108BD9-81ED-4DB2-BD59-A6C34878D82A}">
                    <a16:rowId xmlns:a16="http://schemas.microsoft.com/office/drawing/2014/main" val="4294340929"/>
                  </a:ext>
                </a:extLst>
              </a:tr>
              <a:tr h="370840">
                <a:tc>
                  <a:txBody>
                    <a:bodyPr/>
                    <a:lstStyle/>
                    <a:p>
                      <a:pPr algn="l" fontAlgn="ctr"/>
                      <a:r>
                        <a:rPr lang="en-US" sz="1200" kern="1200" dirty="0">
                          <a:solidFill>
                            <a:schemeClr val="dk1"/>
                          </a:solidFill>
                          <a:latin typeface="+mn-lt"/>
                          <a:ea typeface="+mn-ea"/>
                          <a:cs typeface="+mn-cs"/>
                        </a:rPr>
                        <a:t>$100,000 to $149,999</a:t>
                      </a:r>
                    </a:p>
                  </a:txBody>
                  <a:tcPr marL="114300" marR="9525" marT="9525" marB="0" anchor="ctr"/>
                </a:tc>
                <a:tc>
                  <a:txBody>
                    <a:bodyPr/>
                    <a:lstStyle/>
                    <a:p>
                      <a:pPr algn="r" fontAlgn="ctr"/>
                      <a:r>
                        <a:rPr lang="en-US" sz="1200" kern="1200">
                          <a:solidFill>
                            <a:schemeClr val="dk1"/>
                          </a:solidFill>
                          <a:latin typeface="+mn-lt"/>
                          <a:ea typeface="+mn-ea"/>
                          <a:cs typeface="+mn-cs"/>
                        </a:rPr>
                        <a:t>13.8%</a:t>
                      </a:r>
                    </a:p>
                  </a:txBody>
                  <a:tcPr marL="9525" marR="9525" marT="9525" marB="0" anchor="ctr"/>
                </a:tc>
                <a:tc>
                  <a:txBody>
                    <a:bodyPr/>
                    <a:lstStyle/>
                    <a:p>
                      <a:pPr algn="r" fontAlgn="ctr"/>
                      <a:r>
                        <a:rPr lang="en-US" sz="1200" b="1" kern="1200" dirty="0">
                          <a:solidFill>
                            <a:schemeClr val="dk1"/>
                          </a:solidFill>
                          <a:latin typeface="+mn-lt"/>
                          <a:ea typeface="+mn-ea"/>
                          <a:cs typeface="+mn-cs"/>
                        </a:rPr>
                        <a:t>17.1%</a:t>
                      </a:r>
                    </a:p>
                  </a:txBody>
                  <a:tcPr marL="9525" marR="9525" marT="9525" marB="0" anchor="ctr"/>
                </a:tc>
                <a:extLst>
                  <a:ext uri="{0D108BD9-81ED-4DB2-BD59-A6C34878D82A}">
                    <a16:rowId xmlns:a16="http://schemas.microsoft.com/office/drawing/2014/main" val="2189824472"/>
                  </a:ext>
                </a:extLst>
              </a:tr>
              <a:tr h="370840">
                <a:tc>
                  <a:txBody>
                    <a:bodyPr/>
                    <a:lstStyle/>
                    <a:p>
                      <a:pPr algn="l" fontAlgn="ctr"/>
                      <a:r>
                        <a:rPr lang="en-US" sz="1200" kern="1200" dirty="0">
                          <a:solidFill>
                            <a:schemeClr val="dk1"/>
                          </a:solidFill>
                          <a:latin typeface="+mn-lt"/>
                          <a:ea typeface="+mn-ea"/>
                          <a:cs typeface="+mn-cs"/>
                        </a:rPr>
                        <a:t>$150,000 to $199,999</a:t>
                      </a:r>
                    </a:p>
                  </a:txBody>
                  <a:tcPr marL="114300" marR="9525" marT="9525" marB="0" anchor="ctr"/>
                </a:tc>
                <a:tc>
                  <a:txBody>
                    <a:bodyPr/>
                    <a:lstStyle/>
                    <a:p>
                      <a:pPr algn="r" fontAlgn="ctr"/>
                      <a:r>
                        <a:rPr lang="en-US" sz="1200" kern="1200">
                          <a:solidFill>
                            <a:schemeClr val="dk1"/>
                          </a:solidFill>
                          <a:latin typeface="+mn-lt"/>
                          <a:ea typeface="+mn-ea"/>
                          <a:cs typeface="+mn-cs"/>
                        </a:rPr>
                        <a:t>5.5%</a:t>
                      </a:r>
                    </a:p>
                  </a:txBody>
                  <a:tcPr marL="9525" marR="9525" marT="9525" marB="0" anchor="ctr"/>
                </a:tc>
                <a:tc>
                  <a:txBody>
                    <a:bodyPr/>
                    <a:lstStyle/>
                    <a:p>
                      <a:pPr algn="r" fontAlgn="ctr"/>
                      <a:r>
                        <a:rPr lang="en-US" sz="1200" kern="1200" dirty="0">
                          <a:solidFill>
                            <a:schemeClr val="dk1"/>
                          </a:solidFill>
                          <a:latin typeface="+mn-lt"/>
                          <a:ea typeface="+mn-ea"/>
                          <a:cs typeface="+mn-cs"/>
                        </a:rPr>
                        <a:t>8.8%</a:t>
                      </a:r>
                    </a:p>
                  </a:txBody>
                  <a:tcPr marL="9525" marR="9525" marT="9525" marB="0" anchor="ctr"/>
                </a:tc>
                <a:extLst>
                  <a:ext uri="{0D108BD9-81ED-4DB2-BD59-A6C34878D82A}">
                    <a16:rowId xmlns:a16="http://schemas.microsoft.com/office/drawing/2014/main" val="4095457057"/>
                  </a:ext>
                </a:extLst>
              </a:tr>
              <a:tr h="370840">
                <a:tc>
                  <a:txBody>
                    <a:bodyPr/>
                    <a:lstStyle/>
                    <a:p>
                      <a:pPr algn="l" fontAlgn="ctr"/>
                      <a:r>
                        <a:rPr lang="en-US" sz="1200" kern="1200" dirty="0">
                          <a:solidFill>
                            <a:schemeClr val="dk1"/>
                          </a:solidFill>
                          <a:latin typeface="+mn-lt"/>
                          <a:ea typeface="+mn-ea"/>
                          <a:cs typeface="+mn-cs"/>
                        </a:rPr>
                        <a:t>$200,000 or more</a:t>
                      </a:r>
                    </a:p>
                  </a:txBody>
                  <a:tcPr marL="114300" marR="9525" marT="9525" marB="0" anchor="ctr"/>
                </a:tc>
                <a:tc>
                  <a:txBody>
                    <a:bodyPr/>
                    <a:lstStyle/>
                    <a:p>
                      <a:pPr algn="r" fontAlgn="ctr"/>
                      <a:r>
                        <a:rPr lang="en-US" sz="1200" kern="1200" dirty="0">
                          <a:solidFill>
                            <a:schemeClr val="dk1"/>
                          </a:solidFill>
                          <a:latin typeface="+mn-lt"/>
                          <a:ea typeface="+mn-ea"/>
                          <a:cs typeface="+mn-cs"/>
                        </a:rPr>
                        <a:t>4.0%</a:t>
                      </a:r>
                    </a:p>
                  </a:txBody>
                  <a:tcPr marL="9525" marR="9525" marT="9525" marB="0" anchor="ctr"/>
                </a:tc>
                <a:tc>
                  <a:txBody>
                    <a:bodyPr/>
                    <a:lstStyle/>
                    <a:p>
                      <a:pPr algn="r" fontAlgn="ctr"/>
                      <a:r>
                        <a:rPr lang="en-US" sz="1200" kern="1200" dirty="0">
                          <a:solidFill>
                            <a:schemeClr val="dk1"/>
                          </a:solidFill>
                          <a:latin typeface="+mn-lt"/>
                          <a:ea typeface="+mn-ea"/>
                          <a:cs typeface="+mn-cs"/>
                        </a:rPr>
                        <a:t>11.4%</a:t>
                      </a:r>
                    </a:p>
                  </a:txBody>
                  <a:tcPr marL="9525" marR="9525" marT="9525" marB="0" anchor="ctr"/>
                </a:tc>
                <a:extLst>
                  <a:ext uri="{0D108BD9-81ED-4DB2-BD59-A6C34878D82A}">
                    <a16:rowId xmlns:a16="http://schemas.microsoft.com/office/drawing/2014/main" val="1432032190"/>
                  </a:ext>
                </a:extLst>
              </a:tr>
            </a:tbl>
          </a:graphicData>
        </a:graphic>
      </p:graphicFrame>
      <p:pic>
        <p:nvPicPr>
          <p:cNvPr id="3" name="Picture 2">
            <a:extLst>
              <a:ext uri="{FF2B5EF4-FFF2-40B4-BE49-F238E27FC236}">
                <a16:creationId xmlns:a16="http://schemas.microsoft.com/office/drawing/2014/main" id="{B82BB944-2931-4F64-3971-C6D4F7F668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9980" y="5865406"/>
            <a:ext cx="2006010" cy="733360"/>
          </a:xfrm>
          <a:prstGeom prst="rect">
            <a:avLst/>
          </a:prstGeom>
        </p:spPr>
      </p:pic>
      <p:sp>
        <p:nvSpPr>
          <p:cNvPr id="5" name="Rectangle 4">
            <a:extLst>
              <a:ext uri="{FF2B5EF4-FFF2-40B4-BE49-F238E27FC236}">
                <a16:creationId xmlns:a16="http://schemas.microsoft.com/office/drawing/2014/main" id="{26995308-0A07-1F79-9FDB-9E5C61EFEB3D}"/>
              </a:ext>
            </a:extLst>
          </p:cNvPr>
          <p:cNvSpPr/>
          <p:nvPr/>
        </p:nvSpPr>
        <p:spPr>
          <a:xfrm>
            <a:off x="9654240" y="6462104"/>
            <a:ext cx="1699382" cy="339369"/>
          </a:xfrm>
          <a:prstGeom prst="rect">
            <a:avLst/>
          </a:prstGeom>
          <a:solidFill>
            <a:srgbClr val="F2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Shape&#10;&#10;Description automatically generated with medium confidence">
            <a:extLst>
              <a:ext uri="{FF2B5EF4-FFF2-40B4-BE49-F238E27FC236}">
                <a16:creationId xmlns:a16="http://schemas.microsoft.com/office/drawing/2014/main" id="{77677F66-D9A1-934E-E9C3-F838F37779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2813" y="6489263"/>
            <a:ext cx="1580343" cy="284461"/>
          </a:xfrm>
          <a:prstGeom prst="rect">
            <a:avLst/>
          </a:prstGeom>
        </p:spPr>
      </p:pic>
      <p:sp>
        <p:nvSpPr>
          <p:cNvPr id="9" name="Oval 8">
            <a:extLst>
              <a:ext uri="{FF2B5EF4-FFF2-40B4-BE49-F238E27FC236}">
                <a16:creationId xmlns:a16="http://schemas.microsoft.com/office/drawing/2014/main" id="{B16D965F-8F43-6A54-433F-2BB71CC73ABA}"/>
              </a:ext>
            </a:extLst>
          </p:cNvPr>
          <p:cNvSpPr/>
          <p:nvPr/>
        </p:nvSpPr>
        <p:spPr>
          <a:xfrm>
            <a:off x="6844413" y="4634392"/>
            <a:ext cx="1665496" cy="101566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42ED472-6525-C320-C117-E8E342DBA5FA}"/>
              </a:ext>
            </a:extLst>
          </p:cNvPr>
          <p:cNvSpPr txBox="1"/>
          <p:nvPr/>
        </p:nvSpPr>
        <p:spPr>
          <a:xfrm>
            <a:off x="7065631" y="4680559"/>
            <a:ext cx="132994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 Median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HH Income: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$75,149</a:t>
            </a:r>
          </a:p>
        </p:txBody>
      </p:sp>
    </p:spTree>
    <p:extLst>
      <p:ext uri="{BB962C8B-B14F-4D97-AF65-F5344CB8AC3E}">
        <p14:creationId xmlns:p14="http://schemas.microsoft.com/office/powerpoint/2010/main" val="3367252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031" y="6208079"/>
            <a:ext cx="774985" cy="463351"/>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map of the united states&#10;&#10;Description automatically generated">
            <a:extLst>
              <a:ext uri="{FF2B5EF4-FFF2-40B4-BE49-F238E27FC236}">
                <a16:creationId xmlns:a16="http://schemas.microsoft.com/office/drawing/2014/main" id="{CD74C920-1695-F526-1306-2DEB856FEA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4444"/>
            <a:ext cx="9273411" cy="7165818"/>
          </a:xfrm>
          <a:prstGeom prst="rect">
            <a:avLst/>
          </a:prstGeom>
        </p:spPr>
      </p:pic>
      <p:sp>
        <p:nvSpPr>
          <p:cNvPr id="14" name="TextBox 13">
            <a:extLst>
              <a:ext uri="{FF2B5EF4-FFF2-40B4-BE49-F238E27FC236}">
                <a16:creationId xmlns:a16="http://schemas.microsoft.com/office/drawing/2014/main" id="{2463EAF8-3593-55C0-63CD-E4EA163830EB}"/>
              </a:ext>
            </a:extLst>
          </p:cNvPr>
          <p:cNvSpPr txBox="1"/>
          <p:nvPr/>
        </p:nvSpPr>
        <p:spPr>
          <a:xfrm>
            <a:off x="5061940" y="602080"/>
            <a:ext cx="2068119"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Saline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People in Poverty.. 18.0%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Families in Poverty.. 14.2%</a:t>
            </a:r>
          </a:p>
        </p:txBody>
      </p:sp>
      <p:sp>
        <p:nvSpPr>
          <p:cNvPr id="15" name="TextBox 14">
            <a:extLst>
              <a:ext uri="{FF2B5EF4-FFF2-40B4-BE49-F238E27FC236}">
                <a16:creationId xmlns:a16="http://schemas.microsoft.com/office/drawing/2014/main" id="{CCCF0BF4-BD2A-C59A-E185-A563AD18A000}"/>
              </a:ext>
            </a:extLst>
          </p:cNvPr>
          <p:cNvSpPr txBox="1"/>
          <p:nvPr/>
        </p:nvSpPr>
        <p:spPr>
          <a:xfrm>
            <a:off x="6859777" y="602080"/>
            <a:ext cx="198414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Gallatin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People in Poverty.. 19.2%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Families in Poverty.. 13.4%</a:t>
            </a:r>
          </a:p>
        </p:txBody>
      </p:sp>
      <p:sp>
        <p:nvSpPr>
          <p:cNvPr id="16" name="TextBox 15">
            <a:extLst>
              <a:ext uri="{FF2B5EF4-FFF2-40B4-BE49-F238E27FC236}">
                <a16:creationId xmlns:a16="http://schemas.microsoft.com/office/drawing/2014/main" id="{ED7619CA-605A-E3C0-BD31-AD0055F46722}"/>
              </a:ext>
            </a:extLst>
          </p:cNvPr>
          <p:cNvSpPr txBox="1"/>
          <p:nvPr/>
        </p:nvSpPr>
        <p:spPr>
          <a:xfrm>
            <a:off x="1186507" y="2558299"/>
            <a:ext cx="1860187"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Union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People in Poverty.. 20.1%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Families in Poverty.. 13.5%</a:t>
            </a:r>
          </a:p>
        </p:txBody>
      </p:sp>
      <p:sp>
        <p:nvSpPr>
          <p:cNvPr id="17" name="TextBox 16">
            <a:extLst>
              <a:ext uri="{FF2B5EF4-FFF2-40B4-BE49-F238E27FC236}">
                <a16:creationId xmlns:a16="http://schemas.microsoft.com/office/drawing/2014/main" id="{EF82B03B-C0A4-896D-3CD5-FCB9EBC91C7F}"/>
              </a:ext>
            </a:extLst>
          </p:cNvPr>
          <p:cNvSpPr txBox="1"/>
          <p:nvPr/>
        </p:nvSpPr>
        <p:spPr>
          <a:xfrm>
            <a:off x="3146631" y="2580398"/>
            <a:ext cx="1860187"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Johnson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People in Poverty.. 16.5%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Families in Poverty.. 10.4%</a:t>
            </a:r>
          </a:p>
        </p:txBody>
      </p:sp>
      <p:sp>
        <p:nvSpPr>
          <p:cNvPr id="18" name="TextBox 17">
            <a:extLst>
              <a:ext uri="{FF2B5EF4-FFF2-40B4-BE49-F238E27FC236}">
                <a16:creationId xmlns:a16="http://schemas.microsoft.com/office/drawing/2014/main" id="{23B7A891-E478-A304-4929-2CE3E84270BF}"/>
              </a:ext>
            </a:extLst>
          </p:cNvPr>
          <p:cNvSpPr txBox="1"/>
          <p:nvPr/>
        </p:nvSpPr>
        <p:spPr>
          <a:xfrm>
            <a:off x="4937496" y="2558299"/>
            <a:ext cx="1860188"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Pope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People in Poverty.. 18.7%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Families in Poverty..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9.6%</a:t>
            </a:r>
          </a:p>
        </p:txBody>
      </p:sp>
      <p:sp>
        <p:nvSpPr>
          <p:cNvPr id="19" name="TextBox 18">
            <a:extLst>
              <a:ext uri="{FF2B5EF4-FFF2-40B4-BE49-F238E27FC236}">
                <a16:creationId xmlns:a16="http://schemas.microsoft.com/office/drawing/2014/main" id="{F60637CA-1600-CFF2-6C59-FBE3A5B42313}"/>
              </a:ext>
            </a:extLst>
          </p:cNvPr>
          <p:cNvSpPr txBox="1"/>
          <p:nvPr/>
        </p:nvSpPr>
        <p:spPr>
          <a:xfrm>
            <a:off x="6683983" y="2502311"/>
            <a:ext cx="1798767"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Hardin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People in Poverty.. 11.5%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Families in Poverty.. 6.3%</a:t>
            </a:r>
          </a:p>
        </p:txBody>
      </p:sp>
      <p:sp>
        <p:nvSpPr>
          <p:cNvPr id="21" name="TextBox 20">
            <a:extLst>
              <a:ext uri="{FF2B5EF4-FFF2-40B4-BE49-F238E27FC236}">
                <a16:creationId xmlns:a16="http://schemas.microsoft.com/office/drawing/2014/main" id="{E8D0E21B-307C-6820-7B01-D1B97B6A4653}"/>
              </a:ext>
            </a:extLst>
          </p:cNvPr>
          <p:cNvSpPr txBox="1"/>
          <p:nvPr/>
        </p:nvSpPr>
        <p:spPr>
          <a:xfrm>
            <a:off x="708693" y="4051436"/>
            <a:ext cx="158334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Alexander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People in Poverty.. 21.4%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Families 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Poverty.. 15.1%</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02A71881-4339-E041-702B-6065B9775C87}"/>
              </a:ext>
            </a:extLst>
          </p:cNvPr>
          <p:cNvSpPr txBox="1"/>
          <p:nvPr/>
        </p:nvSpPr>
        <p:spPr>
          <a:xfrm>
            <a:off x="2002391" y="4412552"/>
            <a:ext cx="164982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Pulaski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People in Poverty.. 25.0%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Families 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Poverty..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15.2%</a:t>
            </a:r>
          </a:p>
        </p:txBody>
      </p:sp>
      <p:sp>
        <p:nvSpPr>
          <p:cNvPr id="23" name="TextBox 22">
            <a:extLst>
              <a:ext uri="{FF2B5EF4-FFF2-40B4-BE49-F238E27FC236}">
                <a16:creationId xmlns:a16="http://schemas.microsoft.com/office/drawing/2014/main" id="{77EDAB11-5040-D377-7E70-1D1725FA922F}"/>
              </a:ext>
            </a:extLst>
          </p:cNvPr>
          <p:cNvSpPr txBox="1"/>
          <p:nvPr/>
        </p:nvSpPr>
        <p:spPr>
          <a:xfrm>
            <a:off x="3752153" y="4267529"/>
            <a:ext cx="186018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Massac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People in Poverty.. 13.8%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Families in Poverty.. 8.7%</a:t>
            </a:r>
          </a:p>
        </p:txBody>
      </p:sp>
      <p:sp>
        <p:nvSpPr>
          <p:cNvPr id="24" name="TextBox 23">
            <a:extLst>
              <a:ext uri="{FF2B5EF4-FFF2-40B4-BE49-F238E27FC236}">
                <a16:creationId xmlns:a16="http://schemas.microsoft.com/office/drawing/2014/main" id="{B59FFC9A-7842-5E71-DD10-DEE13E8EF970}"/>
              </a:ext>
            </a:extLst>
          </p:cNvPr>
          <p:cNvSpPr txBox="1"/>
          <p:nvPr/>
        </p:nvSpPr>
        <p:spPr>
          <a:xfrm>
            <a:off x="649143" y="352018"/>
            <a:ext cx="3023893" cy="52322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552E"/>
                </a:solidFill>
                <a:effectLst/>
                <a:uLnTx/>
                <a:uFillTx/>
                <a:latin typeface="Calibri" panose="020F0502020204030204"/>
                <a:ea typeface="+mn-ea"/>
                <a:cs typeface="+mn-cs"/>
              </a:rPr>
              <a:t>Poverty Prevalence</a:t>
            </a:r>
          </a:p>
        </p:txBody>
      </p:sp>
      <p:sp>
        <p:nvSpPr>
          <p:cNvPr id="26" name="TextBox 25">
            <a:extLst>
              <a:ext uri="{FF2B5EF4-FFF2-40B4-BE49-F238E27FC236}">
                <a16:creationId xmlns:a16="http://schemas.microsoft.com/office/drawing/2014/main" id="{B3FE0BED-603F-801D-9BBA-4A35B5A18E58}"/>
              </a:ext>
            </a:extLst>
          </p:cNvPr>
          <p:cNvSpPr txBox="1"/>
          <p:nvPr/>
        </p:nvSpPr>
        <p:spPr>
          <a:xfrm>
            <a:off x="2620564" y="6077274"/>
            <a:ext cx="62170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Source: U.S. Census Bureau, 2010 &amp; 2022 American Community Survey 5-yr Estimates</a:t>
            </a:r>
          </a:p>
        </p:txBody>
      </p:sp>
      <p:graphicFrame>
        <p:nvGraphicFramePr>
          <p:cNvPr id="2" name="Table 1">
            <a:extLst>
              <a:ext uri="{FF2B5EF4-FFF2-40B4-BE49-F238E27FC236}">
                <a16:creationId xmlns:a16="http://schemas.microsoft.com/office/drawing/2014/main" id="{C54EE4D5-C30E-F2D3-67EC-9D27B19EE222}"/>
              </a:ext>
            </a:extLst>
          </p:cNvPr>
          <p:cNvGraphicFramePr>
            <a:graphicFrameLocks noGrp="1"/>
          </p:cNvGraphicFramePr>
          <p:nvPr/>
        </p:nvGraphicFramePr>
        <p:xfrm>
          <a:off x="8703976" y="2646680"/>
          <a:ext cx="3416063" cy="1564640"/>
        </p:xfrm>
        <a:graphic>
          <a:graphicData uri="http://schemas.openxmlformats.org/drawingml/2006/table">
            <a:tbl>
              <a:tblPr firstRow="1" bandRow="1">
                <a:tableStyleId>{5C22544A-7EE6-4342-B048-85BDC9FD1C3A}</a:tableStyleId>
              </a:tblPr>
              <a:tblGrid>
                <a:gridCol w="1611516">
                  <a:extLst>
                    <a:ext uri="{9D8B030D-6E8A-4147-A177-3AD203B41FA5}">
                      <a16:colId xmlns:a16="http://schemas.microsoft.com/office/drawing/2014/main" val="2148456150"/>
                    </a:ext>
                  </a:extLst>
                </a:gridCol>
                <a:gridCol w="1004935">
                  <a:extLst>
                    <a:ext uri="{9D8B030D-6E8A-4147-A177-3AD203B41FA5}">
                      <a16:colId xmlns:a16="http://schemas.microsoft.com/office/drawing/2014/main" val="1677787700"/>
                    </a:ext>
                  </a:extLst>
                </a:gridCol>
                <a:gridCol w="799612">
                  <a:extLst>
                    <a:ext uri="{9D8B030D-6E8A-4147-A177-3AD203B41FA5}">
                      <a16:colId xmlns:a16="http://schemas.microsoft.com/office/drawing/2014/main" val="69518909"/>
                    </a:ext>
                  </a:extLst>
                </a:gridCol>
              </a:tblGrid>
              <a:tr h="0">
                <a:tc>
                  <a:txBody>
                    <a:bodyPr/>
                    <a:lstStyle/>
                    <a:p>
                      <a:r>
                        <a:rPr lang="en-US" sz="1600" dirty="0"/>
                        <a:t>Poverty Prevalence</a:t>
                      </a:r>
                    </a:p>
                  </a:txBody>
                  <a:tcPr anchor="b"/>
                </a:tc>
                <a:tc>
                  <a:txBody>
                    <a:bodyPr/>
                    <a:lstStyle/>
                    <a:p>
                      <a:r>
                        <a:rPr lang="en-US" sz="1600" dirty="0"/>
                        <a:t>One Shawnee Region</a:t>
                      </a:r>
                    </a:p>
                  </a:txBody>
                  <a:tcPr anchor="b"/>
                </a:tc>
                <a:tc>
                  <a:txBody>
                    <a:bodyPr/>
                    <a:lstStyle/>
                    <a:p>
                      <a:r>
                        <a:rPr lang="en-US" sz="1600" dirty="0"/>
                        <a:t>United States</a:t>
                      </a:r>
                    </a:p>
                  </a:txBody>
                  <a:tcPr anchor="b"/>
                </a:tc>
                <a:extLst>
                  <a:ext uri="{0D108BD9-81ED-4DB2-BD59-A6C34878D82A}">
                    <a16:rowId xmlns:a16="http://schemas.microsoft.com/office/drawing/2014/main" val="3247479414"/>
                  </a:ext>
                </a:extLst>
              </a:tr>
              <a:tr h="370840">
                <a:tc>
                  <a:txBody>
                    <a:bodyPr/>
                    <a:lstStyle/>
                    <a:p>
                      <a:pPr algn="l" fontAlgn="ctr"/>
                      <a:r>
                        <a:rPr lang="en-US" sz="1200" kern="1200" dirty="0">
                          <a:solidFill>
                            <a:schemeClr val="dk1"/>
                          </a:solidFill>
                          <a:latin typeface="+mn-lt"/>
                          <a:ea typeface="+mn-ea"/>
                          <a:cs typeface="+mn-cs"/>
                        </a:rPr>
                        <a:t>People below poverty</a:t>
                      </a:r>
                    </a:p>
                  </a:txBody>
                  <a:tcPr marL="114300" marR="9525" marT="9525" marB="0" anchor="ctr"/>
                </a:tc>
                <a:tc>
                  <a:txBody>
                    <a:bodyPr/>
                    <a:lstStyle/>
                    <a:p>
                      <a:pPr algn="r" fontAlgn="ctr"/>
                      <a:r>
                        <a:rPr lang="en-US" sz="1200" kern="1200" dirty="0">
                          <a:solidFill>
                            <a:schemeClr val="dk1"/>
                          </a:solidFill>
                          <a:latin typeface="+mn-lt"/>
                          <a:ea typeface="+mn-ea"/>
                          <a:cs typeface="+mn-cs"/>
                        </a:rPr>
                        <a:t>18.0%</a:t>
                      </a:r>
                    </a:p>
                  </a:txBody>
                  <a:tcPr marL="9525" marR="9525" marT="9525" marB="0" anchor="ctr"/>
                </a:tc>
                <a:tc>
                  <a:txBody>
                    <a:bodyPr/>
                    <a:lstStyle/>
                    <a:p>
                      <a:pPr algn="r" fontAlgn="ctr"/>
                      <a:r>
                        <a:rPr lang="en-US" sz="1200" kern="1200" dirty="0">
                          <a:solidFill>
                            <a:schemeClr val="dk1"/>
                          </a:solidFill>
                          <a:latin typeface="+mn-lt"/>
                          <a:ea typeface="+mn-ea"/>
                          <a:cs typeface="+mn-cs"/>
                        </a:rPr>
                        <a:t>12.5%</a:t>
                      </a:r>
                    </a:p>
                  </a:txBody>
                  <a:tcPr marL="9525" marR="9525" marT="9525" marB="0" anchor="ctr"/>
                </a:tc>
                <a:extLst>
                  <a:ext uri="{0D108BD9-81ED-4DB2-BD59-A6C34878D82A}">
                    <a16:rowId xmlns:a16="http://schemas.microsoft.com/office/drawing/2014/main" val="3134250648"/>
                  </a:ext>
                </a:extLst>
              </a:tr>
              <a:tr h="370840">
                <a:tc>
                  <a:txBody>
                    <a:bodyPr/>
                    <a:lstStyle/>
                    <a:p>
                      <a:pPr algn="l" fontAlgn="ctr"/>
                      <a:r>
                        <a:rPr lang="en-US" sz="1200" kern="1200" dirty="0">
                          <a:solidFill>
                            <a:schemeClr val="dk1"/>
                          </a:solidFill>
                          <a:latin typeface="+mn-lt"/>
                          <a:ea typeface="+mn-ea"/>
                          <a:cs typeface="+mn-cs"/>
                        </a:rPr>
                        <a:t>Families below poverty</a:t>
                      </a:r>
                    </a:p>
                  </a:txBody>
                  <a:tcPr marL="114300" marR="9525" marT="9525" marB="0" anchor="ctr"/>
                </a:tc>
                <a:tc>
                  <a:txBody>
                    <a:bodyPr/>
                    <a:lstStyle/>
                    <a:p>
                      <a:pPr algn="r" fontAlgn="ctr"/>
                      <a:r>
                        <a:rPr lang="en-US" sz="1200" kern="1200" dirty="0">
                          <a:solidFill>
                            <a:schemeClr val="dk1"/>
                          </a:solidFill>
                          <a:latin typeface="+mn-lt"/>
                          <a:ea typeface="+mn-ea"/>
                          <a:cs typeface="+mn-cs"/>
                        </a:rPr>
                        <a:t>12.2%</a:t>
                      </a:r>
                    </a:p>
                  </a:txBody>
                  <a:tcPr marL="9525" marR="9525" marT="9525" marB="0" anchor="ctr"/>
                </a:tc>
                <a:tc>
                  <a:txBody>
                    <a:bodyPr/>
                    <a:lstStyle/>
                    <a:p>
                      <a:pPr algn="r" fontAlgn="ctr"/>
                      <a:r>
                        <a:rPr lang="en-US" sz="1200" kern="1200" dirty="0">
                          <a:solidFill>
                            <a:schemeClr val="dk1"/>
                          </a:solidFill>
                          <a:latin typeface="+mn-lt"/>
                          <a:ea typeface="+mn-ea"/>
                          <a:cs typeface="+mn-cs"/>
                        </a:rPr>
                        <a:t>8.8%</a:t>
                      </a:r>
                    </a:p>
                  </a:txBody>
                  <a:tcPr marL="9525" marR="9525" marT="9525" marB="0" anchor="ctr"/>
                </a:tc>
                <a:extLst>
                  <a:ext uri="{0D108BD9-81ED-4DB2-BD59-A6C34878D82A}">
                    <a16:rowId xmlns:a16="http://schemas.microsoft.com/office/drawing/2014/main" val="876307644"/>
                  </a:ext>
                </a:extLst>
              </a:tr>
            </a:tbl>
          </a:graphicData>
        </a:graphic>
      </p:graphicFrame>
      <p:pic>
        <p:nvPicPr>
          <p:cNvPr id="3" name="Picture 2">
            <a:extLst>
              <a:ext uri="{FF2B5EF4-FFF2-40B4-BE49-F238E27FC236}">
                <a16:creationId xmlns:a16="http://schemas.microsoft.com/office/drawing/2014/main" id="{B82BB944-2931-4F64-3971-C6D4F7F668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9980" y="5865406"/>
            <a:ext cx="2006010" cy="733360"/>
          </a:xfrm>
          <a:prstGeom prst="rect">
            <a:avLst/>
          </a:prstGeom>
        </p:spPr>
      </p:pic>
      <p:sp>
        <p:nvSpPr>
          <p:cNvPr id="5" name="Rectangle 4">
            <a:extLst>
              <a:ext uri="{FF2B5EF4-FFF2-40B4-BE49-F238E27FC236}">
                <a16:creationId xmlns:a16="http://schemas.microsoft.com/office/drawing/2014/main" id="{26995308-0A07-1F79-9FDB-9E5C61EFEB3D}"/>
              </a:ext>
            </a:extLst>
          </p:cNvPr>
          <p:cNvSpPr/>
          <p:nvPr/>
        </p:nvSpPr>
        <p:spPr>
          <a:xfrm>
            <a:off x="9654240" y="6462104"/>
            <a:ext cx="1699382" cy="339369"/>
          </a:xfrm>
          <a:prstGeom prst="rect">
            <a:avLst/>
          </a:prstGeom>
          <a:solidFill>
            <a:srgbClr val="F2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Shape&#10;&#10;Description automatically generated with medium confidence">
            <a:extLst>
              <a:ext uri="{FF2B5EF4-FFF2-40B4-BE49-F238E27FC236}">
                <a16:creationId xmlns:a16="http://schemas.microsoft.com/office/drawing/2014/main" id="{77677F66-D9A1-934E-E9C3-F838F37779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2813" y="6489263"/>
            <a:ext cx="1580343" cy="284461"/>
          </a:xfrm>
          <a:prstGeom prst="rect">
            <a:avLst/>
          </a:prstGeom>
        </p:spPr>
      </p:pic>
    </p:spTree>
    <p:extLst>
      <p:ext uri="{BB962C8B-B14F-4D97-AF65-F5344CB8AC3E}">
        <p14:creationId xmlns:p14="http://schemas.microsoft.com/office/powerpoint/2010/main" val="3029993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031" y="6208079"/>
            <a:ext cx="774985" cy="463351"/>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map of the united states&#10;&#10;Description automatically generated">
            <a:extLst>
              <a:ext uri="{FF2B5EF4-FFF2-40B4-BE49-F238E27FC236}">
                <a16:creationId xmlns:a16="http://schemas.microsoft.com/office/drawing/2014/main" id="{CD74C920-1695-F526-1306-2DEB856FEA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4444"/>
            <a:ext cx="9273411" cy="7165818"/>
          </a:xfrm>
          <a:prstGeom prst="rect">
            <a:avLst/>
          </a:prstGeom>
        </p:spPr>
      </p:pic>
      <p:sp>
        <p:nvSpPr>
          <p:cNvPr id="14" name="TextBox 13">
            <a:extLst>
              <a:ext uri="{FF2B5EF4-FFF2-40B4-BE49-F238E27FC236}">
                <a16:creationId xmlns:a16="http://schemas.microsoft.com/office/drawing/2014/main" id="{2463EAF8-3593-55C0-63CD-E4EA163830EB}"/>
              </a:ext>
            </a:extLst>
          </p:cNvPr>
          <p:cNvSpPr txBox="1"/>
          <p:nvPr/>
        </p:nvSpPr>
        <p:spPr>
          <a:xfrm>
            <a:off x="5006818" y="608941"/>
            <a:ext cx="2068119"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Saline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Labor Earnings.. 67.1%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Social Security.. 39.9%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Retirement Income.. 25.6%</a:t>
            </a:r>
          </a:p>
        </p:txBody>
      </p:sp>
      <p:sp>
        <p:nvSpPr>
          <p:cNvPr id="15" name="TextBox 14">
            <a:extLst>
              <a:ext uri="{FF2B5EF4-FFF2-40B4-BE49-F238E27FC236}">
                <a16:creationId xmlns:a16="http://schemas.microsoft.com/office/drawing/2014/main" id="{CCCF0BF4-BD2A-C59A-E185-A563AD18A000}"/>
              </a:ext>
            </a:extLst>
          </p:cNvPr>
          <p:cNvSpPr txBox="1"/>
          <p:nvPr/>
        </p:nvSpPr>
        <p:spPr>
          <a:xfrm>
            <a:off x="6843240" y="595255"/>
            <a:ext cx="1984140" cy="10464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Gallatin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Labor Earnings.. 63.5%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Social Security.. 43.0%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Retirement Income..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24.7%</a:t>
            </a:r>
          </a:p>
        </p:txBody>
      </p:sp>
      <p:sp>
        <p:nvSpPr>
          <p:cNvPr id="16" name="TextBox 15">
            <a:extLst>
              <a:ext uri="{FF2B5EF4-FFF2-40B4-BE49-F238E27FC236}">
                <a16:creationId xmlns:a16="http://schemas.microsoft.com/office/drawing/2014/main" id="{ED7619CA-605A-E3C0-BD31-AD0055F46722}"/>
              </a:ext>
            </a:extLst>
          </p:cNvPr>
          <p:cNvSpPr txBox="1"/>
          <p:nvPr/>
        </p:nvSpPr>
        <p:spPr>
          <a:xfrm>
            <a:off x="1186507" y="2558299"/>
            <a:ext cx="196012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Union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Labor Earnings.. 60.6%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Social Security.. 44.2%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Retirement Income.. 31.1%</a:t>
            </a:r>
          </a:p>
        </p:txBody>
      </p:sp>
      <p:sp>
        <p:nvSpPr>
          <p:cNvPr id="17" name="TextBox 16">
            <a:extLst>
              <a:ext uri="{FF2B5EF4-FFF2-40B4-BE49-F238E27FC236}">
                <a16:creationId xmlns:a16="http://schemas.microsoft.com/office/drawing/2014/main" id="{EF82B03B-C0A4-896D-3CD5-FCB9EBC91C7F}"/>
              </a:ext>
            </a:extLst>
          </p:cNvPr>
          <p:cNvSpPr txBox="1"/>
          <p:nvPr/>
        </p:nvSpPr>
        <p:spPr>
          <a:xfrm>
            <a:off x="3146631" y="2580398"/>
            <a:ext cx="196012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Johnson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Labor Earnings.. 62.4%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Social Security.. 44.5%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Retirement Income.. 36.3%</a:t>
            </a:r>
          </a:p>
        </p:txBody>
      </p:sp>
      <p:sp>
        <p:nvSpPr>
          <p:cNvPr id="18" name="TextBox 17">
            <a:extLst>
              <a:ext uri="{FF2B5EF4-FFF2-40B4-BE49-F238E27FC236}">
                <a16:creationId xmlns:a16="http://schemas.microsoft.com/office/drawing/2014/main" id="{23B7A891-E478-A304-4929-2CE3E84270BF}"/>
              </a:ext>
            </a:extLst>
          </p:cNvPr>
          <p:cNvSpPr txBox="1"/>
          <p:nvPr/>
        </p:nvSpPr>
        <p:spPr>
          <a:xfrm>
            <a:off x="4995986" y="2580398"/>
            <a:ext cx="1798767" cy="10464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Pope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Labor Earnings.. 56.6%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Social Security.. 47.8%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Retirement Income.. 38.5%</a:t>
            </a:r>
          </a:p>
        </p:txBody>
      </p:sp>
      <p:sp>
        <p:nvSpPr>
          <p:cNvPr id="19" name="TextBox 18">
            <a:extLst>
              <a:ext uri="{FF2B5EF4-FFF2-40B4-BE49-F238E27FC236}">
                <a16:creationId xmlns:a16="http://schemas.microsoft.com/office/drawing/2014/main" id="{F60637CA-1600-CFF2-6C59-FBE3A5B42313}"/>
              </a:ext>
            </a:extLst>
          </p:cNvPr>
          <p:cNvSpPr txBox="1"/>
          <p:nvPr/>
        </p:nvSpPr>
        <p:spPr>
          <a:xfrm>
            <a:off x="6620609" y="2339554"/>
            <a:ext cx="1798767" cy="10464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Hardin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Labor Earnings.. 53.7%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Social Security.. 48.7%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Retirement Income.. 36.8%</a:t>
            </a:r>
          </a:p>
        </p:txBody>
      </p:sp>
      <p:sp>
        <p:nvSpPr>
          <p:cNvPr id="21" name="TextBox 20">
            <a:extLst>
              <a:ext uri="{FF2B5EF4-FFF2-40B4-BE49-F238E27FC236}">
                <a16:creationId xmlns:a16="http://schemas.microsoft.com/office/drawing/2014/main" id="{E8D0E21B-307C-6820-7B01-D1B97B6A4653}"/>
              </a:ext>
            </a:extLst>
          </p:cNvPr>
          <p:cNvSpPr txBox="1"/>
          <p:nvPr/>
        </p:nvSpPr>
        <p:spPr>
          <a:xfrm>
            <a:off x="708693" y="4051436"/>
            <a:ext cx="1583341"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Alexander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Labor Earnings.. 58.4%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Social Security..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52.8%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Retirement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Income.. 27.3%</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02A71881-4339-E041-702B-6065B9775C87}"/>
              </a:ext>
            </a:extLst>
          </p:cNvPr>
          <p:cNvSpPr txBox="1"/>
          <p:nvPr/>
        </p:nvSpPr>
        <p:spPr>
          <a:xfrm>
            <a:off x="2002391" y="4412552"/>
            <a:ext cx="1649825"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Pulaski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Labor Earnings.. 53.1%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Social Security..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47.5%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Retirement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Income..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28.8%</a:t>
            </a:r>
          </a:p>
        </p:txBody>
      </p:sp>
      <p:sp>
        <p:nvSpPr>
          <p:cNvPr id="23" name="TextBox 22">
            <a:extLst>
              <a:ext uri="{FF2B5EF4-FFF2-40B4-BE49-F238E27FC236}">
                <a16:creationId xmlns:a16="http://schemas.microsoft.com/office/drawing/2014/main" id="{77EDAB11-5040-D377-7E70-1D1725FA922F}"/>
              </a:ext>
            </a:extLst>
          </p:cNvPr>
          <p:cNvSpPr txBox="1"/>
          <p:nvPr/>
        </p:nvSpPr>
        <p:spPr>
          <a:xfrm>
            <a:off x="3752153" y="4267529"/>
            <a:ext cx="196012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Massac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Labor Earnings.. 67.7%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Social Security.. 45.2%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Retirement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Income.. 30.0%</a:t>
            </a:r>
          </a:p>
        </p:txBody>
      </p:sp>
      <p:sp>
        <p:nvSpPr>
          <p:cNvPr id="24" name="TextBox 23">
            <a:extLst>
              <a:ext uri="{FF2B5EF4-FFF2-40B4-BE49-F238E27FC236}">
                <a16:creationId xmlns:a16="http://schemas.microsoft.com/office/drawing/2014/main" id="{B59FFC9A-7842-5E71-DD10-DEE13E8EF970}"/>
              </a:ext>
            </a:extLst>
          </p:cNvPr>
          <p:cNvSpPr txBox="1"/>
          <p:nvPr/>
        </p:nvSpPr>
        <p:spPr>
          <a:xfrm>
            <a:off x="649143" y="352018"/>
            <a:ext cx="3171419" cy="954107"/>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552E"/>
                </a:solidFill>
                <a:effectLst/>
                <a:uLnTx/>
                <a:uFillTx/>
                <a:latin typeface="Calibri" panose="020F0502020204030204"/>
                <a:ea typeface="+mn-ea"/>
                <a:cs typeface="+mn-cs"/>
              </a:rPr>
              <a:t>Household Earnings Sources</a:t>
            </a:r>
          </a:p>
        </p:txBody>
      </p:sp>
      <p:sp>
        <p:nvSpPr>
          <p:cNvPr id="26" name="TextBox 25">
            <a:extLst>
              <a:ext uri="{FF2B5EF4-FFF2-40B4-BE49-F238E27FC236}">
                <a16:creationId xmlns:a16="http://schemas.microsoft.com/office/drawing/2014/main" id="{B3FE0BED-603F-801D-9BBA-4A35B5A18E58}"/>
              </a:ext>
            </a:extLst>
          </p:cNvPr>
          <p:cNvSpPr txBox="1"/>
          <p:nvPr/>
        </p:nvSpPr>
        <p:spPr>
          <a:xfrm>
            <a:off x="2620564" y="6077274"/>
            <a:ext cx="62170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Source: U.S. Census Bureau, 2010 &amp; 2022 American Community Survey 5-yr Estimates</a:t>
            </a:r>
          </a:p>
        </p:txBody>
      </p:sp>
      <p:graphicFrame>
        <p:nvGraphicFramePr>
          <p:cNvPr id="2" name="Table 1">
            <a:extLst>
              <a:ext uri="{FF2B5EF4-FFF2-40B4-BE49-F238E27FC236}">
                <a16:creationId xmlns:a16="http://schemas.microsoft.com/office/drawing/2014/main" id="{C54EE4D5-C30E-F2D3-67EC-9D27B19EE222}"/>
              </a:ext>
            </a:extLst>
          </p:cNvPr>
          <p:cNvGraphicFramePr>
            <a:graphicFrameLocks noGrp="1"/>
          </p:cNvGraphicFramePr>
          <p:nvPr/>
        </p:nvGraphicFramePr>
        <p:xfrm>
          <a:off x="8751635" y="1351775"/>
          <a:ext cx="3416063" cy="3052445"/>
        </p:xfrm>
        <a:graphic>
          <a:graphicData uri="http://schemas.openxmlformats.org/drawingml/2006/table">
            <a:tbl>
              <a:tblPr firstRow="1" bandRow="1">
                <a:tableStyleId>{5C22544A-7EE6-4342-B048-85BDC9FD1C3A}</a:tableStyleId>
              </a:tblPr>
              <a:tblGrid>
                <a:gridCol w="1611516">
                  <a:extLst>
                    <a:ext uri="{9D8B030D-6E8A-4147-A177-3AD203B41FA5}">
                      <a16:colId xmlns:a16="http://schemas.microsoft.com/office/drawing/2014/main" val="2148456150"/>
                    </a:ext>
                  </a:extLst>
                </a:gridCol>
                <a:gridCol w="1004935">
                  <a:extLst>
                    <a:ext uri="{9D8B030D-6E8A-4147-A177-3AD203B41FA5}">
                      <a16:colId xmlns:a16="http://schemas.microsoft.com/office/drawing/2014/main" val="1677787700"/>
                    </a:ext>
                  </a:extLst>
                </a:gridCol>
                <a:gridCol w="799612">
                  <a:extLst>
                    <a:ext uri="{9D8B030D-6E8A-4147-A177-3AD203B41FA5}">
                      <a16:colId xmlns:a16="http://schemas.microsoft.com/office/drawing/2014/main" val="69518909"/>
                    </a:ext>
                  </a:extLst>
                </a:gridCol>
              </a:tblGrid>
              <a:tr h="0">
                <a:tc>
                  <a:txBody>
                    <a:bodyPr/>
                    <a:lstStyle/>
                    <a:p>
                      <a:r>
                        <a:rPr lang="en-US" sz="1600" dirty="0"/>
                        <a:t>Household Earnings Sources</a:t>
                      </a:r>
                    </a:p>
                  </a:txBody>
                  <a:tcPr anchor="b"/>
                </a:tc>
                <a:tc>
                  <a:txBody>
                    <a:bodyPr/>
                    <a:lstStyle/>
                    <a:p>
                      <a:r>
                        <a:rPr lang="en-US" sz="1600" dirty="0"/>
                        <a:t>One Shawnee Region</a:t>
                      </a:r>
                    </a:p>
                  </a:txBody>
                  <a:tcPr anchor="b"/>
                </a:tc>
                <a:tc>
                  <a:txBody>
                    <a:bodyPr/>
                    <a:lstStyle/>
                    <a:p>
                      <a:r>
                        <a:rPr lang="en-US" sz="1600" dirty="0"/>
                        <a:t>United States</a:t>
                      </a:r>
                    </a:p>
                  </a:txBody>
                  <a:tcPr anchor="b"/>
                </a:tc>
                <a:extLst>
                  <a:ext uri="{0D108BD9-81ED-4DB2-BD59-A6C34878D82A}">
                    <a16:rowId xmlns:a16="http://schemas.microsoft.com/office/drawing/2014/main" val="3247479414"/>
                  </a:ext>
                </a:extLst>
              </a:tr>
              <a:tr h="370840">
                <a:tc>
                  <a:txBody>
                    <a:bodyPr/>
                    <a:lstStyle/>
                    <a:p>
                      <a:pPr algn="l" fontAlgn="ctr"/>
                      <a:r>
                        <a:rPr lang="en-US" sz="1200" kern="1200" dirty="0">
                          <a:solidFill>
                            <a:schemeClr val="dk1"/>
                          </a:solidFill>
                          <a:latin typeface="+mn-lt"/>
                          <a:ea typeface="+mn-ea"/>
                          <a:cs typeface="+mn-cs"/>
                        </a:rPr>
                        <a:t>Labor Earnings</a:t>
                      </a:r>
                    </a:p>
                  </a:txBody>
                  <a:tcPr marL="114300" marR="9525" marT="9525" marB="0" anchor="ctr"/>
                </a:tc>
                <a:tc>
                  <a:txBody>
                    <a:bodyPr/>
                    <a:lstStyle/>
                    <a:p>
                      <a:pPr algn="r" fontAlgn="ctr"/>
                      <a:r>
                        <a:rPr lang="en-US" sz="1200" kern="1200" dirty="0">
                          <a:solidFill>
                            <a:schemeClr val="dk1"/>
                          </a:solidFill>
                          <a:latin typeface="+mn-lt"/>
                          <a:ea typeface="+mn-ea"/>
                          <a:cs typeface="+mn-cs"/>
                        </a:rPr>
                        <a:t>63.0%</a:t>
                      </a:r>
                    </a:p>
                  </a:txBody>
                  <a:tcPr marL="7620" marR="7620" marT="7620" marB="0" anchor="ctr"/>
                </a:tc>
                <a:tc>
                  <a:txBody>
                    <a:bodyPr/>
                    <a:lstStyle/>
                    <a:p>
                      <a:pPr marL="0" algn="r" defTabSz="914400" rtl="0" eaLnBrk="1" fontAlgn="ctr" latinLnBrk="0" hangingPunct="1"/>
                      <a:r>
                        <a:rPr lang="en-US" sz="1200" kern="1200" dirty="0">
                          <a:solidFill>
                            <a:schemeClr val="dk1"/>
                          </a:solidFill>
                          <a:latin typeface="+mn-lt"/>
                          <a:ea typeface="+mn-ea"/>
                          <a:cs typeface="+mn-cs"/>
                        </a:rPr>
                        <a:t>77.6%</a:t>
                      </a:r>
                    </a:p>
                  </a:txBody>
                  <a:tcPr marL="7620" marR="7620" marT="7620" marB="0" anchor="ctr"/>
                </a:tc>
                <a:extLst>
                  <a:ext uri="{0D108BD9-81ED-4DB2-BD59-A6C34878D82A}">
                    <a16:rowId xmlns:a16="http://schemas.microsoft.com/office/drawing/2014/main" val="3134250648"/>
                  </a:ext>
                </a:extLst>
              </a:tr>
              <a:tr h="370840">
                <a:tc>
                  <a:txBody>
                    <a:bodyPr/>
                    <a:lstStyle/>
                    <a:p>
                      <a:pPr algn="l" fontAlgn="ctr"/>
                      <a:r>
                        <a:rPr lang="en-US" sz="1200" kern="1200" dirty="0">
                          <a:solidFill>
                            <a:schemeClr val="dk1"/>
                          </a:solidFill>
                          <a:latin typeface="+mn-lt"/>
                          <a:ea typeface="+mn-ea"/>
                          <a:cs typeface="+mn-cs"/>
                        </a:rPr>
                        <a:t>Social Security</a:t>
                      </a:r>
                    </a:p>
                  </a:txBody>
                  <a:tcPr marL="114300" marR="9525" marT="9525" marB="0" anchor="ctr"/>
                </a:tc>
                <a:tc>
                  <a:txBody>
                    <a:bodyPr/>
                    <a:lstStyle/>
                    <a:p>
                      <a:pPr algn="r" fontAlgn="ctr"/>
                      <a:r>
                        <a:rPr lang="en-US" sz="1200" kern="1200" dirty="0">
                          <a:solidFill>
                            <a:schemeClr val="dk1"/>
                          </a:solidFill>
                          <a:latin typeface="+mn-lt"/>
                          <a:ea typeface="+mn-ea"/>
                          <a:cs typeface="+mn-cs"/>
                        </a:rPr>
                        <a:t>44.0%</a:t>
                      </a:r>
                    </a:p>
                  </a:txBody>
                  <a:tcPr marL="7620" marR="7620" marT="7620" marB="0" anchor="ctr"/>
                </a:tc>
                <a:tc>
                  <a:txBody>
                    <a:bodyPr/>
                    <a:lstStyle/>
                    <a:p>
                      <a:pPr marL="0" algn="r" defTabSz="914400" rtl="0" eaLnBrk="1" fontAlgn="ctr" latinLnBrk="0" hangingPunct="1"/>
                      <a:r>
                        <a:rPr lang="en-US" sz="1200" kern="1200" dirty="0">
                          <a:solidFill>
                            <a:schemeClr val="dk1"/>
                          </a:solidFill>
                          <a:latin typeface="+mn-lt"/>
                          <a:ea typeface="+mn-ea"/>
                          <a:cs typeface="+mn-cs"/>
                        </a:rPr>
                        <a:t>31.2%</a:t>
                      </a:r>
                    </a:p>
                  </a:txBody>
                  <a:tcPr marL="7620" marR="7620" marT="7620" marB="0" anchor="ctr"/>
                </a:tc>
                <a:extLst>
                  <a:ext uri="{0D108BD9-81ED-4DB2-BD59-A6C34878D82A}">
                    <a16:rowId xmlns:a16="http://schemas.microsoft.com/office/drawing/2014/main" val="876307644"/>
                  </a:ext>
                </a:extLst>
              </a:tr>
              <a:tr h="370840">
                <a:tc>
                  <a:txBody>
                    <a:bodyPr/>
                    <a:lstStyle/>
                    <a:p>
                      <a:pPr algn="l" fontAlgn="ctr"/>
                      <a:r>
                        <a:rPr lang="en-US" sz="1200" kern="1200" dirty="0">
                          <a:solidFill>
                            <a:schemeClr val="dk1"/>
                          </a:solidFill>
                          <a:latin typeface="+mn-lt"/>
                          <a:ea typeface="+mn-ea"/>
                          <a:cs typeface="+mn-cs"/>
                        </a:rPr>
                        <a:t>Retirement Income</a:t>
                      </a:r>
                    </a:p>
                  </a:txBody>
                  <a:tcPr marL="114300" marR="9525" marT="9525" marB="0" anchor="ctr"/>
                </a:tc>
                <a:tc>
                  <a:txBody>
                    <a:bodyPr/>
                    <a:lstStyle/>
                    <a:p>
                      <a:pPr algn="r" fontAlgn="ctr"/>
                      <a:r>
                        <a:rPr lang="en-US" sz="1200" kern="1200" dirty="0">
                          <a:solidFill>
                            <a:schemeClr val="dk1"/>
                          </a:solidFill>
                          <a:latin typeface="+mn-lt"/>
                          <a:ea typeface="+mn-ea"/>
                          <a:cs typeface="+mn-cs"/>
                        </a:rPr>
                        <a:t>29.8%</a:t>
                      </a:r>
                    </a:p>
                  </a:txBody>
                  <a:tcPr marL="7620" marR="7620" marT="7620" marB="0" anchor="ctr"/>
                </a:tc>
                <a:tc>
                  <a:txBody>
                    <a:bodyPr/>
                    <a:lstStyle/>
                    <a:p>
                      <a:pPr marL="0" algn="r" defTabSz="914400" rtl="0" eaLnBrk="1" fontAlgn="ctr" latinLnBrk="0" hangingPunct="1"/>
                      <a:r>
                        <a:rPr lang="en-US" sz="1200" kern="1200" dirty="0">
                          <a:solidFill>
                            <a:schemeClr val="dk1"/>
                          </a:solidFill>
                          <a:latin typeface="+mn-lt"/>
                          <a:ea typeface="+mn-ea"/>
                          <a:cs typeface="+mn-cs"/>
                        </a:rPr>
                        <a:t>23.1%</a:t>
                      </a:r>
                    </a:p>
                  </a:txBody>
                  <a:tcPr marL="7620" marR="7620" marT="7620" marB="0" anchor="ctr"/>
                </a:tc>
                <a:extLst>
                  <a:ext uri="{0D108BD9-81ED-4DB2-BD59-A6C34878D82A}">
                    <a16:rowId xmlns:a16="http://schemas.microsoft.com/office/drawing/2014/main" val="2186617099"/>
                  </a:ext>
                </a:extLst>
              </a:tr>
              <a:tr h="370840">
                <a:tc>
                  <a:txBody>
                    <a:bodyPr/>
                    <a:lstStyle/>
                    <a:p>
                      <a:pPr algn="l" fontAlgn="ctr"/>
                      <a:r>
                        <a:rPr lang="en-US" sz="1200" kern="1200" dirty="0">
                          <a:solidFill>
                            <a:schemeClr val="dk1"/>
                          </a:solidFill>
                          <a:latin typeface="+mn-lt"/>
                          <a:ea typeface="+mn-ea"/>
                          <a:cs typeface="+mn-cs"/>
                        </a:rPr>
                        <a:t>Supplemental Security Income (SSI)</a:t>
                      </a:r>
                    </a:p>
                  </a:txBody>
                  <a:tcPr marL="114300" marR="9525" marT="9525" marB="0" anchor="ctr"/>
                </a:tc>
                <a:tc>
                  <a:txBody>
                    <a:bodyPr/>
                    <a:lstStyle/>
                    <a:p>
                      <a:pPr algn="r" fontAlgn="ctr"/>
                      <a:r>
                        <a:rPr lang="en-US" sz="1200" kern="1200" dirty="0">
                          <a:solidFill>
                            <a:schemeClr val="dk1"/>
                          </a:solidFill>
                          <a:latin typeface="+mn-lt"/>
                          <a:ea typeface="+mn-ea"/>
                          <a:cs typeface="+mn-cs"/>
                        </a:rPr>
                        <a:t>7.6%</a:t>
                      </a:r>
                    </a:p>
                  </a:txBody>
                  <a:tcPr marL="7620" marR="7620" marT="7620" marB="0" anchor="ctr"/>
                </a:tc>
                <a:tc>
                  <a:txBody>
                    <a:bodyPr/>
                    <a:lstStyle/>
                    <a:p>
                      <a:pPr marL="0" algn="r" defTabSz="914400" rtl="0" eaLnBrk="1" fontAlgn="ctr" latinLnBrk="0" hangingPunct="1"/>
                      <a:r>
                        <a:rPr lang="en-US" sz="1200" kern="1200" dirty="0">
                          <a:solidFill>
                            <a:schemeClr val="dk1"/>
                          </a:solidFill>
                          <a:latin typeface="+mn-lt"/>
                          <a:ea typeface="+mn-ea"/>
                          <a:cs typeface="+mn-cs"/>
                        </a:rPr>
                        <a:t>5.1%</a:t>
                      </a:r>
                    </a:p>
                  </a:txBody>
                  <a:tcPr marL="7620" marR="7620" marT="7620" marB="0" anchor="ctr"/>
                </a:tc>
                <a:extLst>
                  <a:ext uri="{0D108BD9-81ED-4DB2-BD59-A6C34878D82A}">
                    <a16:rowId xmlns:a16="http://schemas.microsoft.com/office/drawing/2014/main" val="2124838450"/>
                  </a:ext>
                </a:extLst>
              </a:tr>
              <a:tr h="370840">
                <a:tc>
                  <a:txBody>
                    <a:bodyPr/>
                    <a:lstStyle/>
                    <a:p>
                      <a:pPr algn="l" fontAlgn="ctr"/>
                      <a:r>
                        <a:rPr lang="en-US" sz="1200" kern="1200" dirty="0">
                          <a:solidFill>
                            <a:schemeClr val="dk1"/>
                          </a:solidFill>
                          <a:latin typeface="+mn-lt"/>
                          <a:ea typeface="+mn-ea"/>
                          <a:cs typeface="+mn-cs"/>
                        </a:rPr>
                        <a:t>Cash Public Assistance</a:t>
                      </a:r>
                    </a:p>
                  </a:txBody>
                  <a:tcPr marL="114300" marR="9525" marT="9525" marB="0" anchor="ctr"/>
                </a:tc>
                <a:tc>
                  <a:txBody>
                    <a:bodyPr/>
                    <a:lstStyle/>
                    <a:p>
                      <a:pPr algn="r" fontAlgn="ctr"/>
                      <a:r>
                        <a:rPr lang="en-US" sz="1200" kern="1200" dirty="0">
                          <a:solidFill>
                            <a:schemeClr val="dk1"/>
                          </a:solidFill>
                          <a:latin typeface="+mn-lt"/>
                          <a:ea typeface="+mn-ea"/>
                          <a:cs typeface="+mn-cs"/>
                        </a:rPr>
                        <a:t>4.4%</a:t>
                      </a:r>
                    </a:p>
                  </a:txBody>
                  <a:tcPr marL="7620" marR="7620" marT="7620" marB="0" anchor="ctr"/>
                </a:tc>
                <a:tc>
                  <a:txBody>
                    <a:bodyPr/>
                    <a:lstStyle/>
                    <a:p>
                      <a:pPr marL="0" algn="r" defTabSz="914400" rtl="0" eaLnBrk="1" fontAlgn="ctr" latinLnBrk="0" hangingPunct="1"/>
                      <a:r>
                        <a:rPr lang="en-US" sz="1200" kern="1200" dirty="0">
                          <a:solidFill>
                            <a:schemeClr val="dk1"/>
                          </a:solidFill>
                          <a:latin typeface="+mn-lt"/>
                          <a:ea typeface="+mn-ea"/>
                          <a:cs typeface="+mn-cs"/>
                        </a:rPr>
                        <a:t>2.7%</a:t>
                      </a:r>
                    </a:p>
                  </a:txBody>
                  <a:tcPr marL="7620" marR="7620" marT="7620" marB="0" anchor="ctr"/>
                </a:tc>
                <a:extLst>
                  <a:ext uri="{0D108BD9-81ED-4DB2-BD59-A6C34878D82A}">
                    <a16:rowId xmlns:a16="http://schemas.microsoft.com/office/drawing/2014/main" val="3637487359"/>
                  </a:ext>
                </a:extLst>
              </a:tr>
              <a:tr h="370840">
                <a:tc>
                  <a:txBody>
                    <a:bodyPr/>
                    <a:lstStyle/>
                    <a:p>
                      <a:pPr algn="l" fontAlgn="ctr"/>
                      <a:r>
                        <a:rPr lang="en-US" sz="1200" kern="1200" dirty="0">
                          <a:solidFill>
                            <a:schemeClr val="dk1"/>
                          </a:solidFill>
                          <a:latin typeface="+mn-lt"/>
                          <a:ea typeface="+mn-ea"/>
                          <a:cs typeface="+mn-cs"/>
                        </a:rPr>
                        <a:t>SNAP</a:t>
                      </a:r>
                    </a:p>
                  </a:txBody>
                  <a:tcPr marL="114300" marR="9525" marT="9525" marB="0" anchor="ctr"/>
                </a:tc>
                <a:tc>
                  <a:txBody>
                    <a:bodyPr/>
                    <a:lstStyle/>
                    <a:p>
                      <a:pPr algn="r" fontAlgn="ctr"/>
                      <a:r>
                        <a:rPr lang="en-US" sz="1200" kern="1200" dirty="0">
                          <a:solidFill>
                            <a:schemeClr val="dk1"/>
                          </a:solidFill>
                          <a:latin typeface="+mn-lt"/>
                          <a:ea typeface="+mn-ea"/>
                          <a:cs typeface="+mn-cs"/>
                        </a:rPr>
                        <a:t>19.1%</a:t>
                      </a:r>
                    </a:p>
                  </a:txBody>
                  <a:tcPr marL="7620" marR="7620" marT="7620" marB="0" anchor="ctr"/>
                </a:tc>
                <a:tc>
                  <a:txBody>
                    <a:bodyPr/>
                    <a:lstStyle/>
                    <a:p>
                      <a:pPr marL="0" algn="r" defTabSz="914400" rtl="0" eaLnBrk="1" fontAlgn="ctr" latinLnBrk="0" hangingPunct="1"/>
                      <a:r>
                        <a:rPr lang="en-US" sz="1200" kern="1200" dirty="0">
                          <a:solidFill>
                            <a:schemeClr val="dk1"/>
                          </a:solidFill>
                          <a:latin typeface="+mn-lt"/>
                          <a:ea typeface="+mn-ea"/>
                          <a:cs typeface="+mn-cs"/>
                        </a:rPr>
                        <a:t>11.5%</a:t>
                      </a:r>
                    </a:p>
                  </a:txBody>
                  <a:tcPr marL="7620" marR="7620" marT="7620" marB="0" anchor="ctr"/>
                </a:tc>
                <a:extLst>
                  <a:ext uri="{0D108BD9-81ED-4DB2-BD59-A6C34878D82A}">
                    <a16:rowId xmlns:a16="http://schemas.microsoft.com/office/drawing/2014/main" val="1176137946"/>
                  </a:ext>
                </a:extLst>
              </a:tr>
            </a:tbl>
          </a:graphicData>
        </a:graphic>
      </p:graphicFrame>
      <p:pic>
        <p:nvPicPr>
          <p:cNvPr id="3" name="Picture 2">
            <a:extLst>
              <a:ext uri="{FF2B5EF4-FFF2-40B4-BE49-F238E27FC236}">
                <a16:creationId xmlns:a16="http://schemas.microsoft.com/office/drawing/2014/main" id="{B82BB944-2931-4F64-3971-C6D4F7F668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9980" y="5865406"/>
            <a:ext cx="2006010" cy="733360"/>
          </a:xfrm>
          <a:prstGeom prst="rect">
            <a:avLst/>
          </a:prstGeom>
        </p:spPr>
      </p:pic>
      <p:sp>
        <p:nvSpPr>
          <p:cNvPr id="5" name="Rectangle 4">
            <a:extLst>
              <a:ext uri="{FF2B5EF4-FFF2-40B4-BE49-F238E27FC236}">
                <a16:creationId xmlns:a16="http://schemas.microsoft.com/office/drawing/2014/main" id="{26995308-0A07-1F79-9FDB-9E5C61EFEB3D}"/>
              </a:ext>
            </a:extLst>
          </p:cNvPr>
          <p:cNvSpPr/>
          <p:nvPr/>
        </p:nvSpPr>
        <p:spPr>
          <a:xfrm>
            <a:off x="9654240" y="6462104"/>
            <a:ext cx="1699382" cy="339369"/>
          </a:xfrm>
          <a:prstGeom prst="rect">
            <a:avLst/>
          </a:prstGeom>
          <a:solidFill>
            <a:srgbClr val="F2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Shape&#10;&#10;Description automatically generated with medium confidence">
            <a:extLst>
              <a:ext uri="{FF2B5EF4-FFF2-40B4-BE49-F238E27FC236}">
                <a16:creationId xmlns:a16="http://schemas.microsoft.com/office/drawing/2014/main" id="{77677F66-D9A1-934E-E9C3-F838F37779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2813" y="6489263"/>
            <a:ext cx="1580343" cy="284461"/>
          </a:xfrm>
          <a:prstGeom prst="rect">
            <a:avLst/>
          </a:prstGeom>
        </p:spPr>
      </p:pic>
    </p:spTree>
    <p:extLst>
      <p:ext uri="{BB962C8B-B14F-4D97-AF65-F5344CB8AC3E}">
        <p14:creationId xmlns:p14="http://schemas.microsoft.com/office/powerpoint/2010/main" val="2458748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031" y="6208079"/>
            <a:ext cx="774985" cy="463351"/>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map of the united states&#10;&#10;Description automatically generated">
            <a:extLst>
              <a:ext uri="{FF2B5EF4-FFF2-40B4-BE49-F238E27FC236}">
                <a16:creationId xmlns:a16="http://schemas.microsoft.com/office/drawing/2014/main" id="{CD74C920-1695-F526-1306-2DEB856FEA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4444"/>
            <a:ext cx="9273411" cy="7165818"/>
          </a:xfrm>
          <a:prstGeom prst="rect">
            <a:avLst/>
          </a:prstGeom>
        </p:spPr>
      </p:pic>
      <p:sp>
        <p:nvSpPr>
          <p:cNvPr id="14" name="TextBox 13">
            <a:extLst>
              <a:ext uri="{FF2B5EF4-FFF2-40B4-BE49-F238E27FC236}">
                <a16:creationId xmlns:a16="http://schemas.microsoft.com/office/drawing/2014/main" id="{2463EAF8-3593-55C0-63CD-E4EA163830EB}"/>
              </a:ext>
            </a:extLst>
          </p:cNvPr>
          <p:cNvSpPr txBox="1"/>
          <p:nvPr/>
        </p:nvSpPr>
        <p:spPr>
          <a:xfrm>
            <a:off x="5006818" y="608941"/>
            <a:ext cx="2068119"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Saline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 H.S. Grad.. 11.8%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Associate’s.. 13.8%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Bachelor’s or higher.. 20.2% </a:t>
            </a:r>
          </a:p>
        </p:txBody>
      </p:sp>
      <p:sp>
        <p:nvSpPr>
          <p:cNvPr id="15" name="TextBox 14">
            <a:extLst>
              <a:ext uri="{FF2B5EF4-FFF2-40B4-BE49-F238E27FC236}">
                <a16:creationId xmlns:a16="http://schemas.microsoft.com/office/drawing/2014/main" id="{CCCF0BF4-BD2A-C59A-E185-A563AD18A000}"/>
              </a:ext>
            </a:extLst>
          </p:cNvPr>
          <p:cNvSpPr txBox="1"/>
          <p:nvPr/>
        </p:nvSpPr>
        <p:spPr>
          <a:xfrm>
            <a:off x="6843240" y="595255"/>
            <a:ext cx="1984140" cy="10464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Gallatin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 H.S. Grad.. 12.8%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Associate’s.. 10.7%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Bachelor’s or higher..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12.4% </a:t>
            </a:r>
          </a:p>
        </p:txBody>
      </p:sp>
      <p:sp>
        <p:nvSpPr>
          <p:cNvPr id="16" name="TextBox 15">
            <a:extLst>
              <a:ext uri="{FF2B5EF4-FFF2-40B4-BE49-F238E27FC236}">
                <a16:creationId xmlns:a16="http://schemas.microsoft.com/office/drawing/2014/main" id="{ED7619CA-605A-E3C0-BD31-AD0055F46722}"/>
              </a:ext>
            </a:extLst>
          </p:cNvPr>
          <p:cNvSpPr txBox="1"/>
          <p:nvPr/>
        </p:nvSpPr>
        <p:spPr>
          <a:xfrm>
            <a:off x="1186507" y="2558299"/>
            <a:ext cx="196012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Union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 H.S. Grad.. 12.0%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Associate’s.. 8.9%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Bachelor’s or higher.. 21.7% </a:t>
            </a:r>
          </a:p>
        </p:txBody>
      </p:sp>
      <p:sp>
        <p:nvSpPr>
          <p:cNvPr id="17" name="TextBox 16">
            <a:extLst>
              <a:ext uri="{FF2B5EF4-FFF2-40B4-BE49-F238E27FC236}">
                <a16:creationId xmlns:a16="http://schemas.microsoft.com/office/drawing/2014/main" id="{EF82B03B-C0A4-896D-3CD5-FCB9EBC91C7F}"/>
              </a:ext>
            </a:extLst>
          </p:cNvPr>
          <p:cNvSpPr txBox="1"/>
          <p:nvPr/>
        </p:nvSpPr>
        <p:spPr>
          <a:xfrm>
            <a:off x="3146631" y="2580398"/>
            <a:ext cx="196012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Johnson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 H.S. Grad.. 15.4%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Associate’s.. 10.6%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Bachelor’s or higher.. 16.6% </a:t>
            </a:r>
          </a:p>
        </p:txBody>
      </p:sp>
      <p:sp>
        <p:nvSpPr>
          <p:cNvPr id="18" name="TextBox 17">
            <a:extLst>
              <a:ext uri="{FF2B5EF4-FFF2-40B4-BE49-F238E27FC236}">
                <a16:creationId xmlns:a16="http://schemas.microsoft.com/office/drawing/2014/main" id="{23B7A891-E478-A304-4929-2CE3E84270BF}"/>
              </a:ext>
            </a:extLst>
          </p:cNvPr>
          <p:cNvSpPr txBox="1"/>
          <p:nvPr/>
        </p:nvSpPr>
        <p:spPr>
          <a:xfrm>
            <a:off x="4949729" y="2583777"/>
            <a:ext cx="1798767" cy="10464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Pope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 H.S. Grad.. 11.8%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Associate’s..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Bachelor’s or higher.. 15.4% </a:t>
            </a:r>
          </a:p>
        </p:txBody>
      </p:sp>
      <p:sp>
        <p:nvSpPr>
          <p:cNvPr id="19" name="TextBox 18">
            <a:extLst>
              <a:ext uri="{FF2B5EF4-FFF2-40B4-BE49-F238E27FC236}">
                <a16:creationId xmlns:a16="http://schemas.microsoft.com/office/drawing/2014/main" id="{F60637CA-1600-CFF2-6C59-FBE3A5B42313}"/>
              </a:ext>
            </a:extLst>
          </p:cNvPr>
          <p:cNvSpPr txBox="1"/>
          <p:nvPr/>
        </p:nvSpPr>
        <p:spPr>
          <a:xfrm>
            <a:off x="6620609" y="2339554"/>
            <a:ext cx="1798767" cy="10464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Hardin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 H.S. Grad.. 12.7%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Associate’s.. 13.9%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Bachelor’s or higher.. 12.0% </a:t>
            </a:r>
          </a:p>
        </p:txBody>
      </p:sp>
      <p:sp>
        <p:nvSpPr>
          <p:cNvPr id="21" name="TextBox 20">
            <a:extLst>
              <a:ext uri="{FF2B5EF4-FFF2-40B4-BE49-F238E27FC236}">
                <a16:creationId xmlns:a16="http://schemas.microsoft.com/office/drawing/2014/main" id="{E8D0E21B-307C-6820-7B01-D1B97B6A4653}"/>
              </a:ext>
            </a:extLst>
          </p:cNvPr>
          <p:cNvSpPr txBox="1"/>
          <p:nvPr/>
        </p:nvSpPr>
        <p:spPr>
          <a:xfrm>
            <a:off x="798495" y="4051436"/>
            <a:ext cx="158334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Alexander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 H.S. Grad.. 13.6%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Associate’s.. 7.5%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Bachelor’s 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higher.. 10.3%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02A71881-4339-E041-702B-6065B9775C87}"/>
              </a:ext>
            </a:extLst>
          </p:cNvPr>
          <p:cNvSpPr txBox="1"/>
          <p:nvPr/>
        </p:nvSpPr>
        <p:spPr>
          <a:xfrm>
            <a:off x="1970995" y="4328434"/>
            <a:ext cx="164982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Pulaski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 H.S. Grad.. 11.9%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Associate’s.. 8.2%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Bachelor’s 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higher.. 14.5% </a:t>
            </a:r>
          </a:p>
        </p:txBody>
      </p:sp>
      <p:sp>
        <p:nvSpPr>
          <p:cNvPr id="23" name="TextBox 22">
            <a:extLst>
              <a:ext uri="{FF2B5EF4-FFF2-40B4-BE49-F238E27FC236}">
                <a16:creationId xmlns:a16="http://schemas.microsoft.com/office/drawing/2014/main" id="{77EDAB11-5040-D377-7E70-1D1725FA922F}"/>
              </a:ext>
            </a:extLst>
          </p:cNvPr>
          <p:cNvSpPr txBox="1"/>
          <p:nvPr/>
        </p:nvSpPr>
        <p:spPr>
          <a:xfrm>
            <a:off x="3752153" y="4267529"/>
            <a:ext cx="196012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Massac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 H.S. Grad.. 12.3%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Associate’s.. 11.7%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Bachelor’s 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higher.. 14.7%</a:t>
            </a:r>
          </a:p>
        </p:txBody>
      </p:sp>
      <p:sp>
        <p:nvSpPr>
          <p:cNvPr id="24" name="TextBox 23">
            <a:extLst>
              <a:ext uri="{FF2B5EF4-FFF2-40B4-BE49-F238E27FC236}">
                <a16:creationId xmlns:a16="http://schemas.microsoft.com/office/drawing/2014/main" id="{B59FFC9A-7842-5E71-DD10-DEE13E8EF970}"/>
              </a:ext>
            </a:extLst>
          </p:cNvPr>
          <p:cNvSpPr txBox="1"/>
          <p:nvPr/>
        </p:nvSpPr>
        <p:spPr>
          <a:xfrm>
            <a:off x="649143" y="352018"/>
            <a:ext cx="3687467" cy="52322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552E"/>
                </a:solidFill>
                <a:effectLst/>
                <a:uLnTx/>
                <a:uFillTx/>
                <a:latin typeface="Calibri" panose="020F0502020204030204"/>
                <a:ea typeface="+mn-ea"/>
                <a:cs typeface="+mn-cs"/>
              </a:rPr>
              <a:t>Educational Attainment</a:t>
            </a:r>
          </a:p>
        </p:txBody>
      </p:sp>
      <p:sp>
        <p:nvSpPr>
          <p:cNvPr id="26" name="TextBox 25">
            <a:extLst>
              <a:ext uri="{FF2B5EF4-FFF2-40B4-BE49-F238E27FC236}">
                <a16:creationId xmlns:a16="http://schemas.microsoft.com/office/drawing/2014/main" id="{B3FE0BED-603F-801D-9BBA-4A35B5A18E58}"/>
              </a:ext>
            </a:extLst>
          </p:cNvPr>
          <p:cNvSpPr txBox="1"/>
          <p:nvPr/>
        </p:nvSpPr>
        <p:spPr>
          <a:xfrm>
            <a:off x="2620564" y="6077274"/>
            <a:ext cx="62170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Source: U.S. Census Bureau, 2010 &amp; 2022 American Community Survey 5-yr Estimates</a:t>
            </a:r>
          </a:p>
        </p:txBody>
      </p:sp>
      <p:graphicFrame>
        <p:nvGraphicFramePr>
          <p:cNvPr id="2" name="Table 1">
            <a:extLst>
              <a:ext uri="{FF2B5EF4-FFF2-40B4-BE49-F238E27FC236}">
                <a16:creationId xmlns:a16="http://schemas.microsoft.com/office/drawing/2014/main" id="{C54EE4D5-C30E-F2D3-67EC-9D27B19EE222}"/>
              </a:ext>
            </a:extLst>
          </p:cNvPr>
          <p:cNvGraphicFramePr>
            <a:graphicFrameLocks noGrp="1"/>
          </p:cNvGraphicFramePr>
          <p:nvPr/>
        </p:nvGraphicFramePr>
        <p:xfrm>
          <a:off x="8683643" y="2394796"/>
          <a:ext cx="3416063" cy="1939925"/>
        </p:xfrm>
        <a:graphic>
          <a:graphicData uri="http://schemas.openxmlformats.org/drawingml/2006/table">
            <a:tbl>
              <a:tblPr firstRow="1" bandRow="1">
                <a:tableStyleId>{5C22544A-7EE6-4342-B048-85BDC9FD1C3A}</a:tableStyleId>
              </a:tblPr>
              <a:tblGrid>
                <a:gridCol w="1611516">
                  <a:extLst>
                    <a:ext uri="{9D8B030D-6E8A-4147-A177-3AD203B41FA5}">
                      <a16:colId xmlns:a16="http://schemas.microsoft.com/office/drawing/2014/main" val="2148456150"/>
                    </a:ext>
                  </a:extLst>
                </a:gridCol>
                <a:gridCol w="1004935">
                  <a:extLst>
                    <a:ext uri="{9D8B030D-6E8A-4147-A177-3AD203B41FA5}">
                      <a16:colId xmlns:a16="http://schemas.microsoft.com/office/drawing/2014/main" val="1677787700"/>
                    </a:ext>
                  </a:extLst>
                </a:gridCol>
                <a:gridCol w="799612">
                  <a:extLst>
                    <a:ext uri="{9D8B030D-6E8A-4147-A177-3AD203B41FA5}">
                      <a16:colId xmlns:a16="http://schemas.microsoft.com/office/drawing/2014/main" val="69518909"/>
                    </a:ext>
                  </a:extLst>
                </a:gridCol>
              </a:tblGrid>
              <a:tr h="0">
                <a:tc>
                  <a:txBody>
                    <a:bodyPr/>
                    <a:lstStyle/>
                    <a:p>
                      <a:r>
                        <a:rPr lang="en-US" sz="1600" dirty="0"/>
                        <a:t>Educational Attainment</a:t>
                      </a:r>
                    </a:p>
                  </a:txBody>
                  <a:tcPr anchor="b"/>
                </a:tc>
                <a:tc>
                  <a:txBody>
                    <a:bodyPr/>
                    <a:lstStyle/>
                    <a:p>
                      <a:r>
                        <a:rPr lang="en-US" sz="1600" dirty="0"/>
                        <a:t>One Shawnee Region</a:t>
                      </a:r>
                    </a:p>
                  </a:txBody>
                  <a:tcPr anchor="b"/>
                </a:tc>
                <a:tc>
                  <a:txBody>
                    <a:bodyPr/>
                    <a:lstStyle/>
                    <a:p>
                      <a:r>
                        <a:rPr lang="en-US" sz="1600" dirty="0"/>
                        <a:t>United States</a:t>
                      </a:r>
                    </a:p>
                  </a:txBody>
                  <a:tcPr anchor="b"/>
                </a:tc>
                <a:extLst>
                  <a:ext uri="{0D108BD9-81ED-4DB2-BD59-A6C34878D82A}">
                    <a16:rowId xmlns:a16="http://schemas.microsoft.com/office/drawing/2014/main" val="3247479414"/>
                  </a:ext>
                </a:extLst>
              </a:tr>
              <a:tr h="370840">
                <a:tc>
                  <a:txBody>
                    <a:bodyPr/>
                    <a:lstStyle/>
                    <a:p>
                      <a:pPr algn="l" fontAlgn="ctr"/>
                      <a:r>
                        <a:rPr lang="en-US" sz="1200" kern="1200" dirty="0">
                          <a:solidFill>
                            <a:schemeClr val="dk1"/>
                          </a:solidFill>
                          <a:latin typeface="+mn-lt"/>
                          <a:ea typeface="+mn-ea"/>
                          <a:cs typeface="+mn-cs"/>
                        </a:rPr>
                        <a:t>No High School Degree</a:t>
                      </a:r>
                    </a:p>
                  </a:txBody>
                  <a:tcPr marL="114300" marR="9525" marT="9525" marB="0" anchor="ctr"/>
                </a:tc>
                <a:tc>
                  <a:txBody>
                    <a:bodyPr/>
                    <a:lstStyle/>
                    <a:p>
                      <a:pPr algn="r" fontAlgn="ctr"/>
                      <a:r>
                        <a:rPr lang="en-US" sz="1200" kern="1200" dirty="0">
                          <a:solidFill>
                            <a:schemeClr val="dk1"/>
                          </a:solidFill>
                          <a:latin typeface="+mn-lt"/>
                          <a:ea typeface="+mn-ea"/>
                          <a:cs typeface="+mn-cs"/>
                        </a:rPr>
                        <a:t>12.6%</a:t>
                      </a:r>
                    </a:p>
                  </a:txBody>
                  <a:tcPr marL="9525" marR="9525" marT="9525" marB="0" anchor="ctr"/>
                </a:tc>
                <a:tc>
                  <a:txBody>
                    <a:bodyPr/>
                    <a:lstStyle/>
                    <a:p>
                      <a:pPr algn="r" fontAlgn="ctr"/>
                      <a:r>
                        <a:rPr lang="en-US" sz="1200" kern="1200" dirty="0">
                          <a:solidFill>
                            <a:schemeClr val="dk1"/>
                          </a:solidFill>
                          <a:latin typeface="+mn-lt"/>
                          <a:ea typeface="+mn-ea"/>
                          <a:cs typeface="+mn-cs"/>
                        </a:rPr>
                        <a:t>10.9%</a:t>
                      </a:r>
                    </a:p>
                  </a:txBody>
                  <a:tcPr marL="9525" marR="9525" marT="9525" marB="0" anchor="ctr"/>
                </a:tc>
                <a:extLst>
                  <a:ext uri="{0D108BD9-81ED-4DB2-BD59-A6C34878D82A}">
                    <a16:rowId xmlns:a16="http://schemas.microsoft.com/office/drawing/2014/main" val="3134250648"/>
                  </a:ext>
                </a:extLst>
              </a:tr>
              <a:tr h="370840">
                <a:tc>
                  <a:txBody>
                    <a:bodyPr/>
                    <a:lstStyle/>
                    <a:p>
                      <a:pPr algn="l" fontAlgn="ctr"/>
                      <a:r>
                        <a:rPr lang="en-US" sz="1200" kern="1200" dirty="0">
                          <a:solidFill>
                            <a:schemeClr val="dk1"/>
                          </a:solidFill>
                          <a:latin typeface="+mn-lt"/>
                          <a:ea typeface="+mn-ea"/>
                          <a:cs typeface="+mn-cs"/>
                        </a:rPr>
                        <a:t>Associate’s Degree</a:t>
                      </a:r>
                    </a:p>
                  </a:txBody>
                  <a:tcPr marL="114300" marR="9525" marT="9525" marB="0" anchor="ctr"/>
                </a:tc>
                <a:tc>
                  <a:txBody>
                    <a:bodyPr/>
                    <a:lstStyle/>
                    <a:p>
                      <a:pPr algn="r" fontAlgn="ctr"/>
                      <a:r>
                        <a:rPr lang="en-US" sz="1200" kern="1200" dirty="0">
                          <a:solidFill>
                            <a:schemeClr val="dk1"/>
                          </a:solidFill>
                          <a:latin typeface="+mn-lt"/>
                          <a:ea typeface="+mn-ea"/>
                          <a:cs typeface="+mn-cs"/>
                        </a:rPr>
                        <a:t>11.1%</a:t>
                      </a:r>
                    </a:p>
                  </a:txBody>
                  <a:tcPr marL="9525" marR="9525" marT="9525" marB="0" anchor="ctr"/>
                </a:tc>
                <a:tc>
                  <a:txBody>
                    <a:bodyPr/>
                    <a:lstStyle/>
                    <a:p>
                      <a:pPr algn="r" fontAlgn="ctr"/>
                      <a:r>
                        <a:rPr lang="en-US" sz="1200" kern="1200" dirty="0">
                          <a:solidFill>
                            <a:schemeClr val="dk1"/>
                          </a:solidFill>
                          <a:latin typeface="+mn-lt"/>
                          <a:ea typeface="+mn-ea"/>
                          <a:cs typeface="+mn-cs"/>
                        </a:rPr>
                        <a:t>8.7%</a:t>
                      </a:r>
                    </a:p>
                  </a:txBody>
                  <a:tcPr marL="9525" marR="9525" marT="9525" marB="0" anchor="ctr"/>
                </a:tc>
                <a:extLst>
                  <a:ext uri="{0D108BD9-81ED-4DB2-BD59-A6C34878D82A}">
                    <a16:rowId xmlns:a16="http://schemas.microsoft.com/office/drawing/2014/main" val="876307644"/>
                  </a:ext>
                </a:extLst>
              </a:tr>
              <a:tr h="370840">
                <a:tc>
                  <a:txBody>
                    <a:bodyPr/>
                    <a:lstStyle/>
                    <a:p>
                      <a:pPr algn="l" fontAlgn="ctr"/>
                      <a:r>
                        <a:rPr lang="en-US" sz="1200" kern="1200" dirty="0">
                          <a:solidFill>
                            <a:schemeClr val="dk1"/>
                          </a:solidFill>
                          <a:latin typeface="+mn-lt"/>
                          <a:ea typeface="+mn-ea"/>
                          <a:cs typeface="+mn-cs"/>
                        </a:rPr>
                        <a:t>Bachelor’s Degree or Higher</a:t>
                      </a:r>
                    </a:p>
                  </a:txBody>
                  <a:tcPr marL="114300" marR="9525" marT="9525" marB="0" anchor="ctr"/>
                </a:tc>
                <a:tc>
                  <a:txBody>
                    <a:bodyPr/>
                    <a:lstStyle/>
                    <a:p>
                      <a:pPr algn="r" fontAlgn="ctr"/>
                      <a:r>
                        <a:rPr lang="en-US" sz="1200" kern="1200" dirty="0">
                          <a:solidFill>
                            <a:schemeClr val="dk1"/>
                          </a:solidFill>
                          <a:latin typeface="+mn-lt"/>
                          <a:ea typeface="+mn-ea"/>
                          <a:cs typeface="+mn-cs"/>
                        </a:rPr>
                        <a:t>17.3%</a:t>
                      </a:r>
                    </a:p>
                  </a:txBody>
                  <a:tcPr marL="9525" marR="9525" marT="9525" marB="0" anchor="ctr"/>
                </a:tc>
                <a:tc>
                  <a:txBody>
                    <a:bodyPr/>
                    <a:lstStyle/>
                    <a:p>
                      <a:pPr algn="r" fontAlgn="ctr"/>
                      <a:r>
                        <a:rPr lang="en-US" sz="1200" kern="1200" dirty="0">
                          <a:solidFill>
                            <a:schemeClr val="dk1"/>
                          </a:solidFill>
                          <a:latin typeface="+mn-lt"/>
                          <a:ea typeface="+mn-ea"/>
                          <a:cs typeface="+mn-cs"/>
                        </a:rPr>
                        <a:t>34.3%</a:t>
                      </a:r>
                    </a:p>
                  </a:txBody>
                  <a:tcPr marL="9525" marR="9525" marT="9525" marB="0" anchor="ctr"/>
                </a:tc>
                <a:extLst>
                  <a:ext uri="{0D108BD9-81ED-4DB2-BD59-A6C34878D82A}">
                    <a16:rowId xmlns:a16="http://schemas.microsoft.com/office/drawing/2014/main" val="1777376492"/>
                  </a:ext>
                </a:extLst>
              </a:tr>
            </a:tbl>
          </a:graphicData>
        </a:graphic>
      </p:graphicFrame>
      <p:pic>
        <p:nvPicPr>
          <p:cNvPr id="3" name="Picture 2">
            <a:extLst>
              <a:ext uri="{FF2B5EF4-FFF2-40B4-BE49-F238E27FC236}">
                <a16:creationId xmlns:a16="http://schemas.microsoft.com/office/drawing/2014/main" id="{B82BB944-2931-4F64-3971-C6D4F7F668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9980" y="5865406"/>
            <a:ext cx="2006010" cy="733360"/>
          </a:xfrm>
          <a:prstGeom prst="rect">
            <a:avLst/>
          </a:prstGeom>
        </p:spPr>
      </p:pic>
      <p:sp>
        <p:nvSpPr>
          <p:cNvPr id="5" name="Rectangle 4">
            <a:extLst>
              <a:ext uri="{FF2B5EF4-FFF2-40B4-BE49-F238E27FC236}">
                <a16:creationId xmlns:a16="http://schemas.microsoft.com/office/drawing/2014/main" id="{26995308-0A07-1F79-9FDB-9E5C61EFEB3D}"/>
              </a:ext>
            </a:extLst>
          </p:cNvPr>
          <p:cNvSpPr/>
          <p:nvPr/>
        </p:nvSpPr>
        <p:spPr>
          <a:xfrm>
            <a:off x="9654240" y="6462104"/>
            <a:ext cx="1699382" cy="339369"/>
          </a:xfrm>
          <a:prstGeom prst="rect">
            <a:avLst/>
          </a:prstGeom>
          <a:solidFill>
            <a:srgbClr val="F2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Shape&#10;&#10;Description automatically generated with medium confidence">
            <a:extLst>
              <a:ext uri="{FF2B5EF4-FFF2-40B4-BE49-F238E27FC236}">
                <a16:creationId xmlns:a16="http://schemas.microsoft.com/office/drawing/2014/main" id="{77677F66-D9A1-934E-E9C3-F838F37779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2813" y="6489263"/>
            <a:ext cx="1580343" cy="284461"/>
          </a:xfrm>
          <a:prstGeom prst="rect">
            <a:avLst/>
          </a:prstGeom>
        </p:spPr>
      </p:pic>
    </p:spTree>
    <p:extLst>
      <p:ext uri="{BB962C8B-B14F-4D97-AF65-F5344CB8AC3E}">
        <p14:creationId xmlns:p14="http://schemas.microsoft.com/office/powerpoint/2010/main" val="2201755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031" y="6208079"/>
            <a:ext cx="774985" cy="463351"/>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30" y="5870678"/>
            <a:ext cx="3113264" cy="1138151"/>
          </a:xfrm>
          <a:prstGeom prst="rect">
            <a:avLst/>
          </a:prstGeom>
        </p:spPr>
      </p:pic>
      <p:sp>
        <p:nvSpPr>
          <p:cNvPr id="2" name="Title 1">
            <a:extLst>
              <a:ext uri="{FF2B5EF4-FFF2-40B4-BE49-F238E27FC236}">
                <a16:creationId xmlns:a16="http://schemas.microsoft.com/office/drawing/2014/main" id="{1C338DE7-4110-6F4E-8A61-7B046B079C62}"/>
              </a:ext>
            </a:extLst>
          </p:cNvPr>
          <p:cNvSpPr>
            <a:spLocks noGrp="1"/>
          </p:cNvSpPr>
          <p:nvPr>
            <p:ph type="title"/>
          </p:nvPr>
        </p:nvSpPr>
        <p:spPr>
          <a:xfrm>
            <a:off x="410308" y="0"/>
            <a:ext cx="11347939" cy="1325563"/>
          </a:xfrm>
        </p:spPr>
        <p:txBody>
          <a:bodyPr>
            <a:normAutofit/>
          </a:bodyPr>
          <a:lstStyle/>
          <a:p>
            <a:pPr algn="ctr"/>
            <a:r>
              <a:rPr lang="en-US" sz="3600" dirty="0">
                <a:latin typeface="Tahoma" panose="020B0604030504040204" pitchFamily="34" charset="0"/>
                <a:ea typeface="Tahoma" panose="020B0604030504040204" pitchFamily="34" charset="0"/>
                <a:cs typeface="Tahoma" panose="020B0604030504040204" pitchFamily="34" charset="0"/>
              </a:rPr>
              <a:t>Declining Birth Rates</a:t>
            </a:r>
          </a:p>
        </p:txBody>
      </p:sp>
      <p:sp>
        <p:nvSpPr>
          <p:cNvPr id="29" name="Rectangle 28">
            <a:extLst>
              <a:ext uri="{FF2B5EF4-FFF2-40B4-BE49-F238E27FC236}">
                <a16:creationId xmlns:a16="http://schemas.microsoft.com/office/drawing/2014/main" id="{AD326B29-4A08-171B-54AE-C9E3FD81A06F}"/>
              </a:ext>
            </a:extLst>
          </p:cNvPr>
          <p:cNvSpPr/>
          <p:nvPr/>
        </p:nvSpPr>
        <p:spPr>
          <a:xfrm>
            <a:off x="9700558" y="6132352"/>
            <a:ext cx="2287310" cy="604008"/>
          </a:xfrm>
          <a:prstGeom prst="rect">
            <a:avLst/>
          </a:prstGeom>
          <a:solidFill>
            <a:srgbClr val="F2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descr="Shape&#10;&#10;Description automatically generated with medium confidence">
            <a:extLst>
              <a:ext uri="{FF2B5EF4-FFF2-40B4-BE49-F238E27FC236}">
                <a16:creationId xmlns:a16="http://schemas.microsoft.com/office/drawing/2014/main" id="{DBBD2A6C-D2A7-3585-A0B6-72A831639B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4322" y="6245440"/>
            <a:ext cx="2159036" cy="388626"/>
          </a:xfrm>
          <a:prstGeom prst="rect">
            <a:avLst/>
          </a:prstGeom>
        </p:spPr>
      </p:pic>
      <p:sp>
        <p:nvSpPr>
          <p:cNvPr id="8" name="TextBox 7">
            <a:extLst>
              <a:ext uri="{FF2B5EF4-FFF2-40B4-BE49-F238E27FC236}">
                <a16:creationId xmlns:a16="http://schemas.microsoft.com/office/drawing/2014/main" id="{3EE2D9D3-A546-E09A-7E7F-414E5AD5AB09}"/>
              </a:ext>
            </a:extLst>
          </p:cNvPr>
          <p:cNvSpPr txBox="1"/>
          <p:nvPr/>
        </p:nvSpPr>
        <p:spPr>
          <a:xfrm>
            <a:off x="433754" y="1325563"/>
            <a:ext cx="6694634" cy="415498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Illinois, like much of the U.S., has seen declining birth rates, leading to a smaller youth population.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This affects school enrollments and future workforce numbers. In the past decade, Illinois has experienced a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7% decrease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in public school enrollments, mirroring birth rate trends.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There are implications of fewer young workers entering the labor market and balancing the needs of an aging population.</a:t>
            </a:r>
          </a:p>
        </p:txBody>
      </p:sp>
      <p:sp>
        <p:nvSpPr>
          <p:cNvPr id="14" name="TextBox 13">
            <a:extLst>
              <a:ext uri="{FF2B5EF4-FFF2-40B4-BE49-F238E27FC236}">
                <a16:creationId xmlns:a16="http://schemas.microsoft.com/office/drawing/2014/main" id="{72A2B9B0-461B-8AE5-F3E5-AF082F3F2D93}"/>
              </a:ext>
            </a:extLst>
          </p:cNvPr>
          <p:cNvSpPr txBox="1"/>
          <p:nvPr/>
        </p:nvSpPr>
        <p:spPr>
          <a:xfrm>
            <a:off x="7482347" y="4850326"/>
            <a:ext cx="346095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Source: U.S. Center for Disease Control, National Health Statistics</a:t>
            </a:r>
          </a:p>
        </p:txBody>
      </p:sp>
      <p:graphicFrame>
        <p:nvGraphicFramePr>
          <p:cNvPr id="3" name="Chart 2">
            <a:extLst>
              <a:ext uri="{FF2B5EF4-FFF2-40B4-BE49-F238E27FC236}">
                <a16:creationId xmlns:a16="http://schemas.microsoft.com/office/drawing/2014/main" id="{3D6BAD88-94E2-A185-A319-2725C035F346}"/>
              </a:ext>
            </a:extLst>
          </p:cNvPr>
          <p:cNvGraphicFramePr>
            <a:graphicFrameLocks/>
          </p:cNvGraphicFramePr>
          <p:nvPr/>
        </p:nvGraphicFramePr>
        <p:xfrm>
          <a:off x="7219104" y="1397448"/>
          <a:ext cx="4291578" cy="33567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0207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031" y="6208079"/>
            <a:ext cx="774985" cy="463351"/>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30" y="5870678"/>
            <a:ext cx="3113264" cy="1138151"/>
          </a:xfrm>
          <a:prstGeom prst="rect">
            <a:avLst/>
          </a:prstGeom>
        </p:spPr>
      </p:pic>
      <p:sp>
        <p:nvSpPr>
          <p:cNvPr id="2" name="Title 1">
            <a:extLst>
              <a:ext uri="{FF2B5EF4-FFF2-40B4-BE49-F238E27FC236}">
                <a16:creationId xmlns:a16="http://schemas.microsoft.com/office/drawing/2014/main" id="{1C338DE7-4110-6F4E-8A61-7B046B079C62}"/>
              </a:ext>
            </a:extLst>
          </p:cNvPr>
          <p:cNvSpPr>
            <a:spLocks noGrp="1"/>
          </p:cNvSpPr>
          <p:nvPr>
            <p:ph type="title"/>
          </p:nvPr>
        </p:nvSpPr>
        <p:spPr>
          <a:xfrm>
            <a:off x="410308" y="0"/>
            <a:ext cx="11347939" cy="1325563"/>
          </a:xfrm>
        </p:spPr>
        <p:txBody>
          <a:bodyPr>
            <a:normAutofit/>
          </a:bodyPr>
          <a:lstStyle/>
          <a:p>
            <a:pPr algn="ctr"/>
            <a:r>
              <a:rPr lang="en-US" sz="3600" dirty="0">
                <a:latin typeface="Tahoma" panose="020B0604030504040204" pitchFamily="34" charset="0"/>
                <a:ea typeface="Tahoma" panose="020B0604030504040204" pitchFamily="34" charset="0"/>
                <a:cs typeface="Tahoma" panose="020B0604030504040204" pitchFamily="34" charset="0"/>
              </a:rPr>
              <a:t>Family Composition – Household Structures</a:t>
            </a:r>
          </a:p>
        </p:txBody>
      </p:sp>
      <p:sp>
        <p:nvSpPr>
          <p:cNvPr id="29" name="Rectangle 28">
            <a:extLst>
              <a:ext uri="{FF2B5EF4-FFF2-40B4-BE49-F238E27FC236}">
                <a16:creationId xmlns:a16="http://schemas.microsoft.com/office/drawing/2014/main" id="{AD326B29-4A08-171B-54AE-C9E3FD81A06F}"/>
              </a:ext>
            </a:extLst>
          </p:cNvPr>
          <p:cNvSpPr/>
          <p:nvPr/>
        </p:nvSpPr>
        <p:spPr>
          <a:xfrm>
            <a:off x="9700558" y="6132352"/>
            <a:ext cx="2287310" cy="604008"/>
          </a:xfrm>
          <a:prstGeom prst="rect">
            <a:avLst/>
          </a:prstGeom>
          <a:solidFill>
            <a:srgbClr val="F2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descr="Shape&#10;&#10;Description automatically generated with medium confidence">
            <a:extLst>
              <a:ext uri="{FF2B5EF4-FFF2-40B4-BE49-F238E27FC236}">
                <a16:creationId xmlns:a16="http://schemas.microsoft.com/office/drawing/2014/main" id="{DBBD2A6C-D2A7-3585-A0B6-72A831639B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4322" y="6245440"/>
            <a:ext cx="2159036" cy="388626"/>
          </a:xfrm>
          <a:prstGeom prst="rect">
            <a:avLst/>
          </a:prstGeom>
        </p:spPr>
      </p:pic>
      <p:sp>
        <p:nvSpPr>
          <p:cNvPr id="3" name="TextBox 2">
            <a:extLst>
              <a:ext uri="{FF2B5EF4-FFF2-40B4-BE49-F238E27FC236}">
                <a16:creationId xmlns:a16="http://schemas.microsoft.com/office/drawing/2014/main" id="{1D696130-EA89-22DA-5F8C-8AB2E3C63E11}"/>
              </a:ext>
            </a:extLst>
          </p:cNvPr>
          <p:cNvSpPr txBox="1"/>
          <p:nvPr/>
        </p:nvSpPr>
        <p:spPr>
          <a:xfrm>
            <a:off x="433754" y="1325563"/>
            <a:ext cx="6694634" cy="230832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Family structures are diversifying: more single-parent households, childless couples, and multigenerational homes.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Shifts in housing demand, social services, and economic behavior.</a:t>
            </a:r>
          </a:p>
        </p:txBody>
      </p:sp>
      <p:graphicFrame>
        <p:nvGraphicFramePr>
          <p:cNvPr id="7" name="Chart 6">
            <a:extLst>
              <a:ext uri="{FF2B5EF4-FFF2-40B4-BE49-F238E27FC236}">
                <a16:creationId xmlns:a16="http://schemas.microsoft.com/office/drawing/2014/main" id="{F70AFE7A-1445-B38C-DB6F-4B37D4858B70}"/>
              </a:ext>
            </a:extLst>
          </p:cNvPr>
          <p:cNvGraphicFramePr>
            <a:graphicFrameLocks/>
          </p:cNvGraphicFramePr>
          <p:nvPr/>
        </p:nvGraphicFramePr>
        <p:xfrm>
          <a:off x="7302996" y="1196125"/>
          <a:ext cx="4280643" cy="3659392"/>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395967C1-20EB-C422-A132-4784B67FFB6A}"/>
              </a:ext>
            </a:extLst>
          </p:cNvPr>
          <p:cNvSpPr txBox="1"/>
          <p:nvPr/>
        </p:nvSpPr>
        <p:spPr>
          <a:xfrm>
            <a:off x="7383258" y="4794271"/>
            <a:ext cx="346095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Source: U.S. Census Bureau, Decennial Census 1990 and 2020</a:t>
            </a:r>
          </a:p>
        </p:txBody>
      </p:sp>
    </p:spTree>
    <p:extLst>
      <p:ext uri="{BB962C8B-B14F-4D97-AF65-F5344CB8AC3E}">
        <p14:creationId xmlns:p14="http://schemas.microsoft.com/office/powerpoint/2010/main" val="609895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031" y="6208079"/>
            <a:ext cx="774985" cy="463351"/>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30" y="5870678"/>
            <a:ext cx="3113264" cy="1138151"/>
          </a:xfrm>
          <a:prstGeom prst="rect">
            <a:avLst/>
          </a:prstGeom>
        </p:spPr>
      </p:pic>
      <p:sp>
        <p:nvSpPr>
          <p:cNvPr id="2" name="Title 1">
            <a:extLst>
              <a:ext uri="{FF2B5EF4-FFF2-40B4-BE49-F238E27FC236}">
                <a16:creationId xmlns:a16="http://schemas.microsoft.com/office/drawing/2014/main" id="{1C338DE7-4110-6F4E-8A61-7B046B079C62}"/>
              </a:ext>
            </a:extLst>
          </p:cNvPr>
          <p:cNvSpPr>
            <a:spLocks noGrp="1"/>
          </p:cNvSpPr>
          <p:nvPr>
            <p:ph type="title"/>
          </p:nvPr>
        </p:nvSpPr>
        <p:spPr>
          <a:xfrm>
            <a:off x="410308" y="0"/>
            <a:ext cx="11347939" cy="1325563"/>
          </a:xfrm>
        </p:spPr>
        <p:txBody>
          <a:bodyPr>
            <a:normAutofit/>
          </a:bodyPr>
          <a:lstStyle/>
          <a:p>
            <a:pPr algn="ctr"/>
            <a:r>
              <a:rPr lang="en-US" sz="3200" dirty="0">
                <a:latin typeface="Tahoma" panose="020B0604030504040204" pitchFamily="34" charset="0"/>
                <a:ea typeface="Tahoma" panose="020B0604030504040204" pitchFamily="34" charset="0"/>
                <a:cs typeface="Tahoma" panose="020B0604030504040204" pitchFamily="34" charset="0"/>
              </a:rPr>
              <a:t>Impacts on Workforce – Labor Force Participation</a:t>
            </a:r>
          </a:p>
        </p:txBody>
      </p:sp>
      <p:sp>
        <p:nvSpPr>
          <p:cNvPr id="29" name="Rectangle 28">
            <a:extLst>
              <a:ext uri="{FF2B5EF4-FFF2-40B4-BE49-F238E27FC236}">
                <a16:creationId xmlns:a16="http://schemas.microsoft.com/office/drawing/2014/main" id="{AD326B29-4A08-171B-54AE-C9E3FD81A06F}"/>
              </a:ext>
            </a:extLst>
          </p:cNvPr>
          <p:cNvSpPr/>
          <p:nvPr/>
        </p:nvSpPr>
        <p:spPr>
          <a:xfrm>
            <a:off x="9700558" y="6132352"/>
            <a:ext cx="2287310" cy="604008"/>
          </a:xfrm>
          <a:prstGeom prst="rect">
            <a:avLst/>
          </a:prstGeom>
          <a:solidFill>
            <a:srgbClr val="F2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descr="Shape&#10;&#10;Description automatically generated with medium confidence">
            <a:extLst>
              <a:ext uri="{FF2B5EF4-FFF2-40B4-BE49-F238E27FC236}">
                <a16:creationId xmlns:a16="http://schemas.microsoft.com/office/drawing/2014/main" id="{DBBD2A6C-D2A7-3585-A0B6-72A831639B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4322" y="6245440"/>
            <a:ext cx="2159036" cy="388626"/>
          </a:xfrm>
          <a:prstGeom prst="rect">
            <a:avLst/>
          </a:prstGeom>
        </p:spPr>
      </p:pic>
      <p:sp>
        <p:nvSpPr>
          <p:cNvPr id="3" name="TextBox 2">
            <a:extLst>
              <a:ext uri="{FF2B5EF4-FFF2-40B4-BE49-F238E27FC236}">
                <a16:creationId xmlns:a16="http://schemas.microsoft.com/office/drawing/2014/main" id="{99D4E3D0-3B1F-4C41-4396-CB3BEAB2AD79}"/>
              </a:ext>
            </a:extLst>
          </p:cNvPr>
          <p:cNvSpPr txBox="1"/>
          <p:nvPr/>
        </p:nvSpPr>
        <p:spPr>
          <a:xfrm>
            <a:off x="457242" y="1325563"/>
            <a:ext cx="6694634" cy="230832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Illinois’ workforce is aging; more people are retiring, shrinking the pool of active workers.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Sectors like healthcare, construction, and education are feeling the impacts as experienced workers leave.</a:t>
            </a:r>
          </a:p>
        </p:txBody>
      </p:sp>
      <p:graphicFrame>
        <p:nvGraphicFramePr>
          <p:cNvPr id="6" name="Chart 5">
            <a:extLst>
              <a:ext uri="{FF2B5EF4-FFF2-40B4-BE49-F238E27FC236}">
                <a16:creationId xmlns:a16="http://schemas.microsoft.com/office/drawing/2014/main" id="{0AB43390-DE42-F5EA-F182-403C13A980A5}"/>
              </a:ext>
            </a:extLst>
          </p:cNvPr>
          <p:cNvGraphicFramePr>
            <a:graphicFrameLocks/>
          </p:cNvGraphicFramePr>
          <p:nvPr/>
        </p:nvGraphicFramePr>
        <p:xfrm>
          <a:off x="7542212" y="1325563"/>
          <a:ext cx="3825699" cy="3449637"/>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19856825-4565-B35B-727A-19E052EB7529}"/>
              </a:ext>
            </a:extLst>
          </p:cNvPr>
          <p:cNvSpPr txBox="1"/>
          <p:nvPr/>
        </p:nvSpPr>
        <p:spPr>
          <a:xfrm>
            <a:off x="7542212" y="4772872"/>
            <a:ext cx="346095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Source: U.S. Bureau of Labor Statistics</a:t>
            </a:r>
          </a:p>
        </p:txBody>
      </p:sp>
    </p:spTree>
    <p:extLst>
      <p:ext uri="{BB962C8B-B14F-4D97-AF65-F5344CB8AC3E}">
        <p14:creationId xmlns:p14="http://schemas.microsoft.com/office/powerpoint/2010/main" val="3943771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ctagon 7">
            <a:extLst>
              <a:ext uri="{FF2B5EF4-FFF2-40B4-BE49-F238E27FC236}">
                <a16:creationId xmlns:a16="http://schemas.microsoft.com/office/drawing/2014/main" id="{9F776F5C-6977-6876-7CB2-C857CC587F59}"/>
              </a:ext>
            </a:extLst>
          </p:cNvPr>
          <p:cNvSpPr/>
          <p:nvPr/>
        </p:nvSpPr>
        <p:spPr>
          <a:xfrm>
            <a:off x="7496124" y="1438651"/>
            <a:ext cx="4262122" cy="3902697"/>
          </a:xfrm>
          <a:prstGeom prst="octagon">
            <a:avLst/>
          </a:prstGeom>
          <a:solidFill>
            <a:srgbClr val="CE8C8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287031" y="6208079"/>
            <a:ext cx="774985" cy="463351"/>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30" y="5870678"/>
            <a:ext cx="3113264" cy="1138151"/>
          </a:xfrm>
          <a:prstGeom prst="rect">
            <a:avLst/>
          </a:prstGeom>
        </p:spPr>
      </p:pic>
      <p:sp>
        <p:nvSpPr>
          <p:cNvPr id="2" name="Title 1">
            <a:extLst>
              <a:ext uri="{FF2B5EF4-FFF2-40B4-BE49-F238E27FC236}">
                <a16:creationId xmlns:a16="http://schemas.microsoft.com/office/drawing/2014/main" id="{1C338DE7-4110-6F4E-8A61-7B046B079C62}"/>
              </a:ext>
            </a:extLst>
          </p:cNvPr>
          <p:cNvSpPr>
            <a:spLocks noGrp="1"/>
          </p:cNvSpPr>
          <p:nvPr>
            <p:ph type="title"/>
          </p:nvPr>
        </p:nvSpPr>
        <p:spPr>
          <a:xfrm>
            <a:off x="410308" y="0"/>
            <a:ext cx="11347939" cy="1325563"/>
          </a:xfrm>
        </p:spPr>
        <p:txBody>
          <a:bodyPr>
            <a:normAutofit/>
          </a:bodyPr>
          <a:lstStyle/>
          <a:p>
            <a:pPr algn="ctr"/>
            <a:r>
              <a:rPr lang="en-US" sz="3200" dirty="0">
                <a:latin typeface="Tahoma" panose="020B0604030504040204" pitchFamily="34" charset="0"/>
                <a:ea typeface="Tahoma" panose="020B0604030504040204" pitchFamily="34" charset="0"/>
                <a:cs typeface="Tahoma" panose="020B0604030504040204" pitchFamily="34" charset="0"/>
              </a:rPr>
              <a:t>Economic Implications – Slowing Economic Growth?</a:t>
            </a:r>
          </a:p>
        </p:txBody>
      </p:sp>
      <p:sp>
        <p:nvSpPr>
          <p:cNvPr id="29" name="Rectangle 28">
            <a:extLst>
              <a:ext uri="{FF2B5EF4-FFF2-40B4-BE49-F238E27FC236}">
                <a16:creationId xmlns:a16="http://schemas.microsoft.com/office/drawing/2014/main" id="{AD326B29-4A08-171B-54AE-C9E3FD81A06F}"/>
              </a:ext>
            </a:extLst>
          </p:cNvPr>
          <p:cNvSpPr/>
          <p:nvPr/>
        </p:nvSpPr>
        <p:spPr>
          <a:xfrm>
            <a:off x="9700558" y="6132352"/>
            <a:ext cx="2287310" cy="604008"/>
          </a:xfrm>
          <a:prstGeom prst="rect">
            <a:avLst/>
          </a:prstGeom>
          <a:solidFill>
            <a:srgbClr val="F2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descr="Shape&#10;&#10;Description automatically generated with medium confidence">
            <a:extLst>
              <a:ext uri="{FF2B5EF4-FFF2-40B4-BE49-F238E27FC236}">
                <a16:creationId xmlns:a16="http://schemas.microsoft.com/office/drawing/2014/main" id="{DBBD2A6C-D2A7-3585-A0B6-72A831639B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4322" y="6245440"/>
            <a:ext cx="2159036" cy="388626"/>
          </a:xfrm>
          <a:prstGeom prst="rect">
            <a:avLst/>
          </a:prstGeom>
        </p:spPr>
      </p:pic>
      <p:sp>
        <p:nvSpPr>
          <p:cNvPr id="3" name="TextBox 2">
            <a:extLst>
              <a:ext uri="{FF2B5EF4-FFF2-40B4-BE49-F238E27FC236}">
                <a16:creationId xmlns:a16="http://schemas.microsoft.com/office/drawing/2014/main" id="{F578D6FC-112F-875A-900E-64FFF0672CB1}"/>
              </a:ext>
            </a:extLst>
          </p:cNvPr>
          <p:cNvSpPr txBox="1"/>
          <p:nvPr/>
        </p:nvSpPr>
        <p:spPr>
          <a:xfrm>
            <a:off x="433754" y="1590629"/>
            <a:ext cx="6694634" cy="304698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With fewer young workers entering the workforce and an aging population, economic growth may slow unless offset by productivity gains.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Older populations tend to consume less  and need more healthcare service shifting economic priorities.</a:t>
            </a:r>
          </a:p>
        </p:txBody>
      </p:sp>
      <p:sp>
        <p:nvSpPr>
          <p:cNvPr id="6" name="TextBox 5">
            <a:extLst>
              <a:ext uri="{FF2B5EF4-FFF2-40B4-BE49-F238E27FC236}">
                <a16:creationId xmlns:a16="http://schemas.microsoft.com/office/drawing/2014/main" id="{E783A71A-26E8-9129-49EB-94CDD7293C3A}"/>
              </a:ext>
            </a:extLst>
          </p:cNvPr>
          <p:cNvSpPr txBox="1"/>
          <p:nvPr/>
        </p:nvSpPr>
        <p:spPr>
          <a:xfrm>
            <a:off x="7890384" y="2026740"/>
            <a:ext cx="3867863"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U.S. GDP grew on average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2.3%</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per year between 2010 and 2020, while Illinois GDP only grew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1.3%</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9" name="TextBox 8">
            <a:extLst>
              <a:ext uri="{FF2B5EF4-FFF2-40B4-BE49-F238E27FC236}">
                <a16:creationId xmlns:a16="http://schemas.microsoft.com/office/drawing/2014/main" id="{730CEE34-9DCF-9C8F-058D-37DEE891CF88}"/>
              </a:ext>
            </a:extLst>
          </p:cNvPr>
          <p:cNvSpPr txBox="1"/>
          <p:nvPr/>
        </p:nvSpPr>
        <p:spPr>
          <a:xfrm>
            <a:off x="7820390" y="5373488"/>
            <a:ext cx="346095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Source: U.S. Bureau of Economic Analysis</a:t>
            </a:r>
          </a:p>
        </p:txBody>
      </p:sp>
    </p:spTree>
    <p:extLst>
      <p:ext uri="{BB962C8B-B14F-4D97-AF65-F5344CB8AC3E}">
        <p14:creationId xmlns:p14="http://schemas.microsoft.com/office/powerpoint/2010/main" val="3310264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FAF83C10-70E2-20DD-4EAD-1D028644C1C3}"/>
              </a:ext>
            </a:extLst>
          </p:cNvPr>
          <p:cNvSpPr>
            <a:spLocks noGrp="1"/>
          </p:cNvSpPr>
          <p:nvPr>
            <p:ph type="title"/>
          </p:nvPr>
        </p:nvSpPr>
        <p:spPr>
          <a:xfrm>
            <a:off x="838048" y="882377"/>
            <a:ext cx="5348148" cy="1608896"/>
          </a:xfrm>
        </p:spPr>
        <p:txBody>
          <a:bodyPr anchor="b">
            <a:normAutofit/>
          </a:bodyPr>
          <a:lstStyle/>
          <a:p>
            <a:r>
              <a:rPr lang="en-US" sz="4800" dirty="0">
                <a:solidFill>
                  <a:srgbClr val="4DA583"/>
                </a:solidFill>
                <a:latin typeface="Avenir Next LT Pro Light" panose="020B0304020202020204" pitchFamily="34" charset="0"/>
              </a:rPr>
              <a:t>One Shawnee</a:t>
            </a:r>
            <a:br>
              <a:rPr lang="en-US" sz="4800" dirty="0">
                <a:solidFill>
                  <a:srgbClr val="4DA583"/>
                </a:solidFill>
                <a:latin typeface="Avenir Next LT Pro Light" panose="020B0304020202020204" pitchFamily="34" charset="0"/>
              </a:rPr>
            </a:br>
            <a:r>
              <a:rPr lang="en-US" sz="4800" dirty="0">
                <a:solidFill>
                  <a:srgbClr val="4DA583"/>
                </a:solidFill>
                <a:latin typeface="Avenir Next LT Pro Light" panose="020B0304020202020204" pitchFamily="34" charset="0"/>
              </a:rPr>
              <a:t>Board of Directors</a:t>
            </a: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1" name="Content Placeholder 20">
            <a:extLst>
              <a:ext uri="{FF2B5EF4-FFF2-40B4-BE49-F238E27FC236}">
                <a16:creationId xmlns:a16="http://schemas.microsoft.com/office/drawing/2014/main" id="{0491F6C3-4F42-DDD9-0DA5-6794A0B2FFCF}"/>
              </a:ext>
            </a:extLst>
          </p:cNvPr>
          <p:cNvGraphicFramePr>
            <a:graphicFrameLocks noGrp="1"/>
          </p:cNvGraphicFramePr>
          <p:nvPr>
            <p:ph idx="1"/>
            <p:extLst>
              <p:ext uri="{D42A27DB-BD31-4B8C-83A1-F6EECF244321}">
                <p14:modId xmlns:p14="http://schemas.microsoft.com/office/powerpoint/2010/main" val="2867171527"/>
              </p:ext>
            </p:extLst>
          </p:nvPr>
        </p:nvGraphicFramePr>
        <p:xfrm>
          <a:off x="838048" y="3104332"/>
          <a:ext cx="10515597" cy="274320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609464447"/>
                    </a:ext>
                  </a:extLst>
                </a:gridCol>
                <a:gridCol w="3505199">
                  <a:extLst>
                    <a:ext uri="{9D8B030D-6E8A-4147-A177-3AD203B41FA5}">
                      <a16:colId xmlns:a16="http://schemas.microsoft.com/office/drawing/2014/main" val="32829355"/>
                    </a:ext>
                  </a:extLst>
                </a:gridCol>
                <a:gridCol w="3505199">
                  <a:extLst>
                    <a:ext uri="{9D8B030D-6E8A-4147-A177-3AD203B41FA5}">
                      <a16:colId xmlns:a16="http://schemas.microsoft.com/office/drawing/2014/main" val="1698867534"/>
                    </a:ext>
                  </a:extLst>
                </a:gridCol>
              </a:tblGrid>
              <a:tr h="370840">
                <a:tc>
                  <a:txBody>
                    <a:bodyPr/>
                    <a:lstStyle/>
                    <a:p>
                      <a:r>
                        <a:rPr lang="en-US" sz="2400" b="0" dirty="0">
                          <a:solidFill>
                            <a:srgbClr val="4DA583"/>
                          </a:solidFill>
                          <a:latin typeface="Avenir Next LT Pro Light" panose="020B0304020202020204" pitchFamily="34" charset="0"/>
                        </a:rPr>
                        <a:t>Patrick Windhorst</a:t>
                      </a:r>
                    </a:p>
                  </a:txBody>
                  <a:tcPr>
                    <a:noFill/>
                  </a:tcPr>
                </a:tc>
                <a:tc>
                  <a:txBody>
                    <a:bodyPr/>
                    <a:lstStyle/>
                    <a:p>
                      <a:r>
                        <a:rPr lang="en-US" sz="2400" b="0" dirty="0">
                          <a:solidFill>
                            <a:srgbClr val="4DA583"/>
                          </a:solidFill>
                          <a:latin typeface="Avenir Next LT Pro Light" panose="020B0304020202020204" pitchFamily="34" charset="0"/>
                        </a:rPr>
                        <a:t>Sherrie Crabb</a:t>
                      </a:r>
                    </a:p>
                  </a:txBody>
                  <a:tcPr>
                    <a:noFill/>
                  </a:tcPr>
                </a:tc>
                <a:tc>
                  <a:txBody>
                    <a:bodyPr/>
                    <a:lstStyle/>
                    <a:p>
                      <a:r>
                        <a:rPr lang="en-US" sz="2400" b="0" dirty="0">
                          <a:solidFill>
                            <a:srgbClr val="4DA583"/>
                          </a:solidFill>
                          <a:latin typeface="Avenir Next LT Pro Light" panose="020B0304020202020204" pitchFamily="34" charset="0"/>
                        </a:rPr>
                        <a:t>Martin Rowe</a:t>
                      </a:r>
                    </a:p>
                  </a:txBody>
                  <a:tcPr>
                    <a:noFill/>
                  </a:tcPr>
                </a:tc>
                <a:extLst>
                  <a:ext uri="{0D108BD9-81ED-4DB2-BD59-A6C34878D82A}">
                    <a16:rowId xmlns:a16="http://schemas.microsoft.com/office/drawing/2014/main" val="1462962299"/>
                  </a:ext>
                </a:extLst>
              </a:tr>
              <a:tr h="370840">
                <a:tc>
                  <a:txBody>
                    <a:bodyPr/>
                    <a:lstStyle/>
                    <a:p>
                      <a:r>
                        <a:rPr lang="en-US" sz="2400" dirty="0">
                          <a:solidFill>
                            <a:srgbClr val="4DA583"/>
                          </a:solidFill>
                          <a:latin typeface="Avenir Next LT Pro Light" panose="020B0304020202020204" pitchFamily="34" charset="0"/>
                        </a:rPr>
                        <a:t>Nicholas Mott</a:t>
                      </a:r>
                    </a:p>
                  </a:txBody>
                  <a:tcPr>
                    <a:noFill/>
                  </a:tcPr>
                </a:tc>
                <a:tc>
                  <a:txBody>
                    <a:bodyPr/>
                    <a:lstStyle/>
                    <a:p>
                      <a:r>
                        <a:rPr lang="en-US" sz="2400" dirty="0">
                          <a:solidFill>
                            <a:srgbClr val="4DA583"/>
                          </a:solidFill>
                          <a:latin typeface="Avenir Next LT Pro Light" panose="020B0304020202020204" pitchFamily="34" charset="0"/>
                        </a:rPr>
                        <a:t>Dale Fowler</a:t>
                      </a:r>
                    </a:p>
                  </a:txBody>
                  <a:tcPr>
                    <a:noFill/>
                  </a:tcPr>
                </a:tc>
                <a:tc>
                  <a:txBody>
                    <a:bodyPr/>
                    <a:lstStyle/>
                    <a:p>
                      <a:r>
                        <a:rPr lang="en-US" sz="2400" dirty="0">
                          <a:solidFill>
                            <a:srgbClr val="4DA583"/>
                          </a:solidFill>
                          <a:latin typeface="Avenir Next LT Pro Light" panose="020B0304020202020204" pitchFamily="34" charset="0"/>
                        </a:rPr>
                        <a:t>Deborah Barnett</a:t>
                      </a:r>
                    </a:p>
                  </a:txBody>
                  <a:tcPr>
                    <a:noFill/>
                  </a:tcPr>
                </a:tc>
                <a:extLst>
                  <a:ext uri="{0D108BD9-81ED-4DB2-BD59-A6C34878D82A}">
                    <a16:rowId xmlns:a16="http://schemas.microsoft.com/office/drawing/2014/main" val="2757709405"/>
                  </a:ext>
                </a:extLst>
              </a:tr>
              <a:tr h="370840">
                <a:tc>
                  <a:txBody>
                    <a:bodyPr/>
                    <a:lstStyle/>
                    <a:p>
                      <a:r>
                        <a:rPr lang="en-US" sz="2400" dirty="0">
                          <a:solidFill>
                            <a:srgbClr val="4DA583"/>
                          </a:solidFill>
                          <a:latin typeface="Avenir Next LT Pro Light" panose="020B0304020202020204" pitchFamily="34" charset="0"/>
                        </a:rPr>
                        <a:t>Joshua Stafford</a:t>
                      </a:r>
                    </a:p>
                  </a:txBody>
                  <a:tcPr>
                    <a:noFill/>
                  </a:tcPr>
                </a:tc>
                <a:tc>
                  <a:txBody>
                    <a:bodyPr/>
                    <a:lstStyle/>
                    <a:p>
                      <a:r>
                        <a:rPr lang="en-US" sz="2400" dirty="0">
                          <a:solidFill>
                            <a:srgbClr val="4DA583"/>
                          </a:solidFill>
                          <a:latin typeface="Avenir Next LT Pro Light" panose="020B0304020202020204" pitchFamily="34" charset="0"/>
                        </a:rPr>
                        <a:t>Kristy Stephenson</a:t>
                      </a:r>
                    </a:p>
                  </a:txBody>
                  <a:tcPr>
                    <a:noFill/>
                  </a:tcPr>
                </a:tc>
                <a:tc>
                  <a:txBody>
                    <a:bodyPr/>
                    <a:lstStyle/>
                    <a:p>
                      <a:r>
                        <a:rPr lang="en-US" sz="2400" dirty="0">
                          <a:solidFill>
                            <a:srgbClr val="4DA583"/>
                          </a:solidFill>
                          <a:latin typeface="Avenir Next LT Pro Light" panose="020B0304020202020204" pitchFamily="34" charset="0"/>
                        </a:rPr>
                        <a:t>Angie Hampton</a:t>
                      </a:r>
                    </a:p>
                  </a:txBody>
                  <a:tcPr>
                    <a:noFill/>
                  </a:tcPr>
                </a:tc>
                <a:extLst>
                  <a:ext uri="{0D108BD9-81ED-4DB2-BD59-A6C34878D82A}">
                    <a16:rowId xmlns:a16="http://schemas.microsoft.com/office/drawing/2014/main" val="1730577751"/>
                  </a:ext>
                </a:extLst>
              </a:tr>
              <a:tr h="370840">
                <a:tc>
                  <a:txBody>
                    <a:bodyPr/>
                    <a:lstStyle/>
                    <a:p>
                      <a:r>
                        <a:rPr lang="en-US" sz="2400" dirty="0">
                          <a:solidFill>
                            <a:srgbClr val="4DA583"/>
                          </a:solidFill>
                          <a:latin typeface="Avenir Next LT Pro Light" panose="020B0304020202020204" pitchFamily="34" charset="0"/>
                        </a:rPr>
                        <a:t>Vernon Stubblefield</a:t>
                      </a:r>
                    </a:p>
                  </a:txBody>
                  <a:tcPr>
                    <a:noFill/>
                  </a:tcPr>
                </a:tc>
                <a:tc>
                  <a:txBody>
                    <a:bodyPr/>
                    <a:lstStyle/>
                    <a:p>
                      <a:r>
                        <a:rPr lang="en-US" sz="2400" dirty="0">
                          <a:solidFill>
                            <a:srgbClr val="4DA583"/>
                          </a:solidFill>
                          <a:latin typeface="Avenir Next LT Pro Light" panose="020B0304020202020204" pitchFamily="34" charset="0"/>
                        </a:rPr>
                        <a:t>Melissa Presser</a:t>
                      </a:r>
                    </a:p>
                  </a:txBody>
                  <a:tcPr>
                    <a:noFill/>
                  </a:tcPr>
                </a:tc>
                <a:tc>
                  <a:txBody>
                    <a:bodyPr/>
                    <a:lstStyle/>
                    <a:p>
                      <a:r>
                        <a:rPr lang="en-US" sz="2400" dirty="0">
                          <a:solidFill>
                            <a:srgbClr val="4DA583"/>
                          </a:solidFill>
                          <a:latin typeface="Avenir Next LT Pro Light" panose="020B0304020202020204" pitchFamily="34" charset="0"/>
                        </a:rPr>
                        <a:t>Jody Johnson</a:t>
                      </a:r>
                    </a:p>
                  </a:txBody>
                  <a:tcPr>
                    <a:noFill/>
                  </a:tcPr>
                </a:tc>
                <a:extLst>
                  <a:ext uri="{0D108BD9-81ED-4DB2-BD59-A6C34878D82A}">
                    <a16:rowId xmlns:a16="http://schemas.microsoft.com/office/drawing/2014/main" val="3090868951"/>
                  </a:ext>
                </a:extLst>
              </a:tr>
              <a:tr h="370840">
                <a:tc>
                  <a:txBody>
                    <a:bodyPr/>
                    <a:lstStyle/>
                    <a:p>
                      <a:r>
                        <a:rPr lang="en-US" sz="2400" dirty="0">
                          <a:solidFill>
                            <a:srgbClr val="4DA583"/>
                          </a:solidFill>
                          <a:latin typeface="Avenir Next LT Pro Light" panose="020B0304020202020204" pitchFamily="34" charset="0"/>
                        </a:rPr>
                        <a:t>Trish Steckenrider</a:t>
                      </a:r>
                    </a:p>
                  </a:txBody>
                  <a:tcPr>
                    <a:noFill/>
                  </a:tcPr>
                </a:tc>
                <a:tc>
                  <a:txBody>
                    <a:bodyPr/>
                    <a:lstStyle/>
                    <a:p>
                      <a:r>
                        <a:rPr lang="en-US" sz="2400" dirty="0">
                          <a:solidFill>
                            <a:srgbClr val="4DA583"/>
                          </a:solidFill>
                          <a:latin typeface="Avenir Next LT Pro Light" panose="020B0304020202020204" pitchFamily="34" charset="0"/>
                        </a:rPr>
                        <a:t>Larry Mizell</a:t>
                      </a:r>
                    </a:p>
                  </a:txBody>
                  <a:tcPr>
                    <a:noFill/>
                  </a:tcPr>
                </a:tc>
                <a:tc>
                  <a:txBody>
                    <a:bodyPr/>
                    <a:lstStyle/>
                    <a:p>
                      <a:r>
                        <a:rPr lang="en-US" sz="2400" dirty="0">
                          <a:solidFill>
                            <a:srgbClr val="4DA583"/>
                          </a:solidFill>
                          <a:latin typeface="Avenir Next LT Pro Light" panose="020B0304020202020204" pitchFamily="34" charset="0"/>
                        </a:rPr>
                        <a:t>Beth Montfort</a:t>
                      </a:r>
                    </a:p>
                  </a:txBody>
                  <a:tcPr>
                    <a:noFill/>
                  </a:tcPr>
                </a:tc>
                <a:extLst>
                  <a:ext uri="{0D108BD9-81ED-4DB2-BD59-A6C34878D82A}">
                    <a16:rowId xmlns:a16="http://schemas.microsoft.com/office/drawing/2014/main" val="1651833774"/>
                  </a:ext>
                </a:extLst>
              </a:tr>
              <a:tr h="282162">
                <a:tc>
                  <a:txBody>
                    <a:bodyPr/>
                    <a:lstStyle/>
                    <a:p>
                      <a:r>
                        <a:rPr lang="en-US" sz="2400" dirty="0">
                          <a:solidFill>
                            <a:srgbClr val="4DA583"/>
                          </a:solidFill>
                          <a:latin typeface="Avenir Next LT Pro Light" panose="020B0304020202020204" pitchFamily="34" charset="0"/>
                        </a:rPr>
                        <a:t>Rhonda Belford</a:t>
                      </a:r>
                    </a:p>
                  </a:txBody>
                  <a:tcPr>
                    <a:noFill/>
                  </a:tcPr>
                </a:tc>
                <a:tc>
                  <a:txBody>
                    <a:bodyPr/>
                    <a:lstStyle/>
                    <a:p>
                      <a:r>
                        <a:rPr lang="en-US" sz="2400" dirty="0">
                          <a:solidFill>
                            <a:srgbClr val="4DA583"/>
                          </a:solidFill>
                          <a:latin typeface="Avenir Next LT Pro Light" panose="020B0304020202020204" pitchFamily="34" charset="0"/>
                        </a:rPr>
                        <a:t>Deborah Johnson</a:t>
                      </a:r>
                    </a:p>
                  </a:txBody>
                  <a:tcPr>
                    <a:noFill/>
                  </a:tcPr>
                </a:tc>
                <a:tc>
                  <a:txBody>
                    <a:bodyPr/>
                    <a:lstStyle/>
                    <a:p>
                      <a:endParaRPr lang="en-US" sz="2400" dirty="0">
                        <a:solidFill>
                          <a:srgbClr val="4DA583"/>
                        </a:solidFill>
                        <a:latin typeface="Avenir Next LT Pro Light" panose="020B0304020202020204" pitchFamily="34" charset="0"/>
                      </a:endParaRPr>
                    </a:p>
                  </a:txBody>
                  <a:tcPr>
                    <a:noFill/>
                  </a:tcPr>
                </a:tc>
                <a:extLst>
                  <a:ext uri="{0D108BD9-81ED-4DB2-BD59-A6C34878D82A}">
                    <a16:rowId xmlns:a16="http://schemas.microsoft.com/office/drawing/2014/main" val="3323556236"/>
                  </a:ext>
                </a:extLst>
              </a:tr>
            </a:tbl>
          </a:graphicData>
        </a:graphic>
      </p:graphicFrame>
    </p:spTree>
    <p:extLst>
      <p:ext uri="{BB962C8B-B14F-4D97-AF65-F5344CB8AC3E}">
        <p14:creationId xmlns:p14="http://schemas.microsoft.com/office/powerpoint/2010/main" val="3253517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031" y="6208079"/>
            <a:ext cx="774985" cy="463351"/>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30" y="5870678"/>
            <a:ext cx="3113264" cy="1138151"/>
          </a:xfrm>
          <a:prstGeom prst="rect">
            <a:avLst/>
          </a:prstGeom>
        </p:spPr>
      </p:pic>
      <p:sp>
        <p:nvSpPr>
          <p:cNvPr id="2" name="Title 1">
            <a:extLst>
              <a:ext uri="{FF2B5EF4-FFF2-40B4-BE49-F238E27FC236}">
                <a16:creationId xmlns:a16="http://schemas.microsoft.com/office/drawing/2014/main" id="{1C338DE7-4110-6F4E-8A61-7B046B079C62}"/>
              </a:ext>
            </a:extLst>
          </p:cNvPr>
          <p:cNvSpPr>
            <a:spLocks noGrp="1"/>
          </p:cNvSpPr>
          <p:nvPr>
            <p:ph type="title"/>
          </p:nvPr>
        </p:nvSpPr>
        <p:spPr>
          <a:xfrm>
            <a:off x="410308" y="0"/>
            <a:ext cx="11347939" cy="1325563"/>
          </a:xfrm>
        </p:spPr>
        <p:txBody>
          <a:bodyPr>
            <a:normAutofit/>
          </a:bodyPr>
          <a:lstStyle/>
          <a:p>
            <a:pPr algn="ctr"/>
            <a:r>
              <a:rPr lang="en-US" sz="3200" dirty="0">
                <a:latin typeface="Tahoma" panose="020B0604030504040204" pitchFamily="34" charset="0"/>
                <a:ea typeface="Tahoma" panose="020B0604030504040204" pitchFamily="34" charset="0"/>
                <a:cs typeface="Tahoma" panose="020B0604030504040204" pitchFamily="34" charset="0"/>
              </a:rPr>
              <a:t>Economic Implications – Changing Consumer Behavior</a:t>
            </a:r>
          </a:p>
        </p:txBody>
      </p:sp>
      <p:sp>
        <p:nvSpPr>
          <p:cNvPr id="29" name="Rectangle 28">
            <a:extLst>
              <a:ext uri="{FF2B5EF4-FFF2-40B4-BE49-F238E27FC236}">
                <a16:creationId xmlns:a16="http://schemas.microsoft.com/office/drawing/2014/main" id="{AD326B29-4A08-171B-54AE-C9E3FD81A06F}"/>
              </a:ext>
            </a:extLst>
          </p:cNvPr>
          <p:cNvSpPr/>
          <p:nvPr/>
        </p:nvSpPr>
        <p:spPr>
          <a:xfrm>
            <a:off x="9700558" y="6132352"/>
            <a:ext cx="2287310" cy="604008"/>
          </a:xfrm>
          <a:prstGeom prst="rect">
            <a:avLst/>
          </a:prstGeom>
          <a:solidFill>
            <a:srgbClr val="F2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descr="Shape&#10;&#10;Description automatically generated with medium confidence">
            <a:extLst>
              <a:ext uri="{FF2B5EF4-FFF2-40B4-BE49-F238E27FC236}">
                <a16:creationId xmlns:a16="http://schemas.microsoft.com/office/drawing/2014/main" id="{DBBD2A6C-D2A7-3585-A0B6-72A831639B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4322" y="6245440"/>
            <a:ext cx="2159036" cy="388626"/>
          </a:xfrm>
          <a:prstGeom prst="rect">
            <a:avLst/>
          </a:prstGeom>
        </p:spPr>
      </p:pic>
      <p:sp>
        <p:nvSpPr>
          <p:cNvPr id="3" name="TextBox 2">
            <a:extLst>
              <a:ext uri="{FF2B5EF4-FFF2-40B4-BE49-F238E27FC236}">
                <a16:creationId xmlns:a16="http://schemas.microsoft.com/office/drawing/2014/main" id="{F7617BE4-48A8-6B55-71B3-9B3B24707F2F}"/>
              </a:ext>
            </a:extLst>
          </p:cNvPr>
          <p:cNvSpPr txBox="1"/>
          <p:nvPr/>
        </p:nvSpPr>
        <p:spPr>
          <a:xfrm>
            <a:off x="489251" y="1325563"/>
            <a:ext cx="11424107" cy="415498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Young diverse populations may shift consumption patterns towards technology, experiences, and education while older populations focus on healthcare and retirement services.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Regional differences in consumer behavior including urban vs. rural will shape how businesses market their products and services.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role can we play to make sure all communities are prepared to meet new consumer preferences while also providing for an aging population? (E.g. continued growth of online shopping, the convenience economy, and increasing demand for sustainability and ethical consumption).</a:t>
            </a:r>
          </a:p>
        </p:txBody>
      </p:sp>
    </p:spTree>
    <p:extLst>
      <p:ext uri="{BB962C8B-B14F-4D97-AF65-F5344CB8AC3E}">
        <p14:creationId xmlns:p14="http://schemas.microsoft.com/office/powerpoint/2010/main" val="1496653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1CE0E3-A97E-149B-04B7-3E7301F7ACE4}"/>
              </a:ext>
            </a:extLst>
          </p:cNvPr>
          <p:cNvSpPr/>
          <p:nvPr/>
        </p:nvSpPr>
        <p:spPr>
          <a:xfrm>
            <a:off x="7662378" y="1034705"/>
            <a:ext cx="3559803" cy="22467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1FBD660-F062-DE23-147B-299E9D9E2A1F}"/>
              </a:ext>
            </a:extLst>
          </p:cNvPr>
          <p:cNvSpPr/>
          <p:nvPr/>
        </p:nvSpPr>
        <p:spPr>
          <a:xfrm>
            <a:off x="7662379" y="3522528"/>
            <a:ext cx="3559803" cy="2292000"/>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287031" y="6208079"/>
            <a:ext cx="774985" cy="463351"/>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30" y="5870678"/>
            <a:ext cx="3113264" cy="1138151"/>
          </a:xfrm>
          <a:prstGeom prst="rect">
            <a:avLst/>
          </a:prstGeom>
        </p:spPr>
      </p:pic>
      <p:sp>
        <p:nvSpPr>
          <p:cNvPr id="2" name="Title 1">
            <a:extLst>
              <a:ext uri="{FF2B5EF4-FFF2-40B4-BE49-F238E27FC236}">
                <a16:creationId xmlns:a16="http://schemas.microsoft.com/office/drawing/2014/main" id="{1C338DE7-4110-6F4E-8A61-7B046B079C62}"/>
              </a:ext>
            </a:extLst>
          </p:cNvPr>
          <p:cNvSpPr>
            <a:spLocks noGrp="1"/>
          </p:cNvSpPr>
          <p:nvPr>
            <p:ph type="title"/>
          </p:nvPr>
        </p:nvSpPr>
        <p:spPr>
          <a:xfrm>
            <a:off x="410308" y="0"/>
            <a:ext cx="11347939" cy="1325563"/>
          </a:xfrm>
        </p:spPr>
        <p:txBody>
          <a:bodyPr>
            <a:normAutofit/>
          </a:bodyPr>
          <a:lstStyle/>
          <a:p>
            <a:pPr algn="ctr"/>
            <a:r>
              <a:rPr lang="en-US" sz="3200" dirty="0">
                <a:latin typeface="Tahoma" panose="020B0604030504040204" pitchFamily="34" charset="0"/>
                <a:ea typeface="Tahoma" panose="020B0604030504040204" pitchFamily="34" charset="0"/>
                <a:cs typeface="Tahoma" panose="020B0604030504040204" pitchFamily="34" charset="0"/>
              </a:rPr>
              <a:t>Economic Implications – Strain on Social Services</a:t>
            </a:r>
          </a:p>
        </p:txBody>
      </p:sp>
      <p:sp>
        <p:nvSpPr>
          <p:cNvPr id="29" name="Rectangle 28">
            <a:extLst>
              <a:ext uri="{FF2B5EF4-FFF2-40B4-BE49-F238E27FC236}">
                <a16:creationId xmlns:a16="http://schemas.microsoft.com/office/drawing/2014/main" id="{AD326B29-4A08-171B-54AE-C9E3FD81A06F}"/>
              </a:ext>
            </a:extLst>
          </p:cNvPr>
          <p:cNvSpPr/>
          <p:nvPr/>
        </p:nvSpPr>
        <p:spPr>
          <a:xfrm>
            <a:off x="9700558" y="6132352"/>
            <a:ext cx="2287310" cy="604008"/>
          </a:xfrm>
          <a:prstGeom prst="rect">
            <a:avLst/>
          </a:prstGeom>
          <a:solidFill>
            <a:srgbClr val="F2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descr="Shape&#10;&#10;Description automatically generated with medium confidence">
            <a:extLst>
              <a:ext uri="{FF2B5EF4-FFF2-40B4-BE49-F238E27FC236}">
                <a16:creationId xmlns:a16="http://schemas.microsoft.com/office/drawing/2014/main" id="{DBBD2A6C-D2A7-3585-A0B6-72A831639B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4322" y="6245440"/>
            <a:ext cx="2159036" cy="388626"/>
          </a:xfrm>
          <a:prstGeom prst="rect">
            <a:avLst/>
          </a:prstGeom>
        </p:spPr>
      </p:pic>
      <p:sp>
        <p:nvSpPr>
          <p:cNvPr id="3" name="TextBox 2">
            <a:extLst>
              <a:ext uri="{FF2B5EF4-FFF2-40B4-BE49-F238E27FC236}">
                <a16:creationId xmlns:a16="http://schemas.microsoft.com/office/drawing/2014/main" id="{B1FB890F-941D-7404-056E-5779240BA166}"/>
              </a:ext>
            </a:extLst>
          </p:cNvPr>
          <p:cNvSpPr txBox="1"/>
          <p:nvPr/>
        </p:nvSpPr>
        <p:spPr>
          <a:xfrm>
            <a:off x="433754" y="1590629"/>
            <a:ext cx="6694634" cy="415498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Illinois’ aging population will place pressure on healthcare, social security and pension system.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state will need to invest in healthcare infrastructure, eldercare and housing suitable for older residents.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Workforce policies that support childcare, education and skills training for both young and older populations will be crucial to maintaining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economic productivity.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8D19166-06D3-9267-BA7E-BF4CFFEF0BAB}"/>
              </a:ext>
            </a:extLst>
          </p:cNvPr>
          <p:cNvSpPr txBox="1"/>
          <p:nvPr/>
        </p:nvSpPr>
        <p:spPr>
          <a:xfrm>
            <a:off x="7779735" y="3549422"/>
            <a:ext cx="3476676"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Illinois has a shortage of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8,500</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home health aides and workers in long-term care facilities.</a:t>
            </a:r>
          </a:p>
        </p:txBody>
      </p:sp>
      <p:sp>
        <p:nvSpPr>
          <p:cNvPr id="8" name="TextBox 7">
            <a:extLst>
              <a:ext uri="{FF2B5EF4-FFF2-40B4-BE49-F238E27FC236}">
                <a16:creationId xmlns:a16="http://schemas.microsoft.com/office/drawing/2014/main" id="{F6FAB9A1-8623-EE00-2BBB-8B6137BE48DB}"/>
              </a:ext>
            </a:extLst>
          </p:cNvPr>
          <p:cNvSpPr txBox="1"/>
          <p:nvPr/>
        </p:nvSpPr>
        <p:spPr>
          <a:xfrm>
            <a:off x="7662379" y="1034706"/>
            <a:ext cx="3442447"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From 2010 to 2020, Illinois saw a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45% increase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in Medicaid enrollment, with over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3.3 million residents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(nearly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26%</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of the state's population) enrolled in the program by 2020.</a:t>
            </a:r>
          </a:p>
        </p:txBody>
      </p:sp>
      <p:sp>
        <p:nvSpPr>
          <p:cNvPr id="11" name="TextBox 10">
            <a:extLst>
              <a:ext uri="{FF2B5EF4-FFF2-40B4-BE49-F238E27FC236}">
                <a16:creationId xmlns:a16="http://schemas.microsoft.com/office/drawing/2014/main" id="{7CABE550-34A7-427F-BAD3-46CDB787A0DE}"/>
              </a:ext>
            </a:extLst>
          </p:cNvPr>
          <p:cNvSpPr txBox="1"/>
          <p:nvPr/>
        </p:nvSpPr>
        <p:spPr>
          <a:xfrm>
            <a:off x="7617814" y="3239032"/>
            <a:ext cx="346095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Source: Illinois Department of Health and Family Services</a:t>
            </a:r>
          </a:p>
        </p:txBody>
      </p:sp>
      <p:sp>
        <p:nvSpPr>
          <p:cNvPr id="12" name="TextBox 11">
            <a:extLst>
              <a:ext uri="{FF2B5EF4-FFF2-40B4-BE49-F238E27FC236}">
                <a16:creationId xmlns:a16="http://schemas.microsoft.com/office/drawing/2014/main" id="{B3E00F3F-3C8A-CAB5-63C9-3B0AAE382652}"/>
              </a:ext>
            </a:extLst>
          </p:cNvPr>
          <p:cNvSpPr txBox="1"/>
          <p:nvPr/>
        </p:nvSpPr>
        <p:spPr>
          <a:xfrm>
            <a:off x="7617813" y="5771336"/>
            <a:ext cx="346095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Source: Illinois Department of Public Health</a:t>
            </a:r>
          </a:p>
        </p:txBody>
      </p:sp>
    </p:spTree>
    <p:extLst>
      <p:ext uri="{BB962C8B-B14F-4D97-AF65-F5344CB8AC3E}">
        <p14:creationId xmlns:p14="http://schemas.microsoft.com/office/powerpoint/2010/main" val="2813575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031" y="6208079"/>
            <a:ext cx="774985" cy="463351"/>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30" y="5870678"/>
            <a:ext cx="3113264" cy="1138151"/>
          </a:xfrm>
          <a:prstGeom prst="rect">
            <a:avLst/>
          </a:prstGeom>
        </p:spPr>
      </p:pic>
      <p:sp>
        <p:nvSpPr>
          <p:cNvPr id="2" name="Title 1">
            <a:extLst>
              <a:ext uri="{FF2B5EF4-FFF2-40B4-BE49-F238E27FC236}">
                <a16:creationId xmlns:a16="http://schemas.microsoft.com/office/drawing/2014/main" id="{1C338DE7-4110-6F4E-8A61-7B046B079C62}"/>
              </a:ext>
            </a:extLst>
          </p:cNvPr>
          <p:cNvSpPr>
            <a:spLocks noGrp="1"/>
          </p:cNvSpPr>
          <p:nvPr>
            <p:ph type="title"/>
          </p:nvPr>
        </p:nvSpPr>
        <p:spPr>
          <a:xfrm>
            <a:off x="410308" y="0"/>
            <a:ext cx="11347939" cy="1325563"/>
          </a:xfrm>
        </p:spPr>
        <p:txBody>
          <a:bodyPr>
            <a:normAutofit/>
          </a:bodyPr>
          <a:lstStyle/>
          <a:p>
            <a:pPr algn="ctr"/>
            <a:r>
              <a:rPr lang="en-US" sz="3200" dirty="0">
                <a:latin typeface="Tahoma" panose="020B0604030504040204" pitchFamily="34" charset="0"/>
                <a:ea typeface="Tahoma" panose="020B0604030504040204" pitchFamily="34" charset="0"/>
                <a:cs typeface="Tahoma" panose="020B0604030504040204" pitchFamily="34" charset="0"/>
              </a:rPr>
              <a:t>Good News!</a:t>
            </a:r>
          </a:p>
        </p:txBody>
      </p:sp>
      <p:sp>
        <p:nvSpPr>
          <p:cNvPr id="29" name="Rectangle 28">
            <a:extLst>
              <a:ext uri="{FF2B5EF4-FFF2-40B4-BE49-F238E27FC236}">
                <a16:creationId xmlns:a16="http://schemas.microsoft.com/office/drawing/2014/main" id="{AD326B29-4A08-171B-54AE-C9E3FD81A06F}"/>
              </a:ext>
            </a:extLst>
          </p:cNvPr>
          <p:cNvSpPr/>
          <p:nvPr/>
        </p:nvSpPr>
        <p:spPr>
          <a:xfrm>
            <a:off x="9700558" y="6132352"/>
            <a:ext cx="2287310" cy="604008"/>
          </a:xfrm>
          <a:prstGeom prst="rect">
            <a:avLst/>
          </a:prstGeom>
          <a:solidFill>
            <a:srgbClr val="F2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descr="Shape&#10;&#10;Description automatically generated with medium confidence">
            <a:extLst>
              <a:ext uri="{FF2B5EF4-FFF2-40B4-BE49-F238E27FC236}">
                <a16:creationId xmlns:a16="http://schemas.microsoft.com/office/drawing/2014/main" id="{DBBD2A6C-D2A7-3585-A0B6-72A831639B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4322" y="6245440"/>
            <a:ext cx="2159036" cy="388626"/>
          </a:xfrm>
          <a:prstGeom prst="rect">
            <a:avLst/>
          </a:prstGeom>
        </p:spPr>
      </p:pic>
      <p:sp>
        <p:nvSpPr>
          <p:cNvPr id="13" name="TextBox 12">
            <a:extLst>
              <a:ext uri="{FF2B5EF4-FFF2-40B4-BE49-F238E27FC236}">
                <a16:creationId xmlns:a16="http://schemas.microsoft.com/office/drawing/2014/main" id="{C646A734-747F-5747-75B8-CC9034D61BB0}"/>
              </a:ext>
            </a:extLst>
          </p:cNvPr>
          <p:cNvSpPr txBox="1"/>
          <p:nvPr/>
        </p:nvSpPr>
        <p:spPr>
          <a:xfrm>
            <a:off x="516167" y="1182486"/>
            <a:ext cx="10727420" cy="34163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Growing renewable energy sector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Tourism and outdoor recreation growth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Agricultural innovation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Higher education as an economic driver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Affordable cost of living</a:t>
            </a:r>
          </a:p>
        </p:txBody>
      </p:sp>
    </p:spTree>
    <p:extLst>
      <p:ext uri="{BB962C8B-B14F-4D97-AF65-F5344CB8AC3E}">
        <p14:creationId xmlns:p14="http://schemas.microsoft.com/office/powerpoint/2010/main" val="3071927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031" y="6208079"/>
            <a:ext cx="774985" cy="463351"/>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30" y="5870678"/>
            <a:ext cx="3113264" cy="1138151"/>
          </a:xfrm>
          <a:prstGeom prst="rect">
            <a:avLst/>
          </a:prstGeom>
        </p:spPr>
      </p:pic>
      <p:sp>
        <p:nvSpPr>
          <p:cNvPr id="2" name="Title 1">
            <a:extLst>
              <a:ext uri="{FF2B5EF4-FFF2-40B4-BE49-F238E27FC236}">
                <a16:creationId xmlns:a16="http://schemas.microsoft.com/office/drawing/2014/main" id="{1C338DE7-4110-6F4E-8A61-7B046B079C62}"/>
              </a:ext>
            </a:extLst>
          </p:cNvPr>
          <p:cNvSpPr>
            <a:spLocks noGrp="1"/>
          </p:cNvSpPr>
          <p:nvPr>
            <p:ph type="title"/>
          </p:nvPr>
        </p:nvSpPr>
        <p:spPr>
          <a:xfrm>
            <a:off x="422030" y="1286933"/>
            <a:ext cx="11347939" cy="1325563"/>
          </a:xfrm>
        </p:spPr>
        <p:txBody>
          <a:bodyPr>
            <a:normAutofit/>
          </a:bodyPr>
          <a:lstStyle/>
          <a:p>
            <a:pPr algn="ctr"/>
            <a:r>
              <a:rPr lang="en-US" sz="5400" dirty="0">
                <a:latin typeface="Tahoma" panose="020B0604030504040204" pitchFamily="34" charset="0"/>
                <a:ea typeface="Tahoma" panose="020B0604030504040204" pitchFamily="34" charset="0"/>
                <a:cs typeface="Tahoma" panose="020B0604030504040204" pitchFamily="34" charset="0"/>
              </a:rPr>
              <a:t>Questions?</a:t>
            </a:r>
          </a:p>
        </p:txBody>
      </p:sp>
      <p:sp>
        <p:nvSpPr>
          <p:cNvPr id="29" name="Rectangle 28">
            <a:extLst>
              <a:ext uri="{FF2B5EF4-FFF2-40B4-BE49-F238E27FC236}">
                <a16:creationId xmlns:a16="http://schemas.microsoft.com/office/drawing/2014/main" id="{AD326B29-4A08-171B-54AE-C9E3FD81A06F}"/>
              </a:ext>
            </a:extLst>
          </p:cNvPr>
          <p:cNvSpPr/>
          <p:nvPr/>
        </p:nvSpPr>
        <p:spPr>
          <a:xfrm>
            <a:off x="9700558" y="6132352"/>
            <a:ext cx="2287310" cy="604008"/>
          </a:xfrm>
          <a:prstGeom prst="rect">
            <a:avLst/>
          </a:prstGeom>
          <a:solidFill>
            <a:srgbClr val="F2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descr="Shape&#10;&#10;Description automatically generated with medium confidence">
            <a:extLst>
              <a:ext uri="{FF2B5EF4-FFF2-40B4-BE49-F238E27FC236}">
                <a16:creationId xmlns:a16="http://schemas.microsoft.com/office/drawing/2014/main" id="{DBBD2A6C-D2A7-3585-A0B6-72A831639B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4322" y="6245440"/>
            <a:ext cx="2159036" cy="388626"/>
          </a:xfrm>
          <a:prstGeom prst="rect">
            <a:avLst/>
          </a:prstGeom>
        </p:spPr>
      </p:pic>
    </p:spTree>
    <p:extLst>
      <p:ext uri="{BB962C8B-B14F-4D97-AF65-F5344CB8AC3E}">
        <p14:creationId xmlns:p14="http://schemas.microsoft.com/office/powerpoint/2010/main" val="1086351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D5967-DCD9-615B-770C-917AA5D4762B}"/>
              </a:ext>
            </a:extLst>
          </p:cNvPr>
          <p:cNvSpPr>
            <a:spLocks noGrp="1"/>
          </p:cNvSpPr>
          <p:nvPr>
            <p:ph type="title"/>
          </p:nvPr>
        </p:nvSpPr>
        <p:spPr>
          <a:xfrm>
            <a:off x="507683" y="3598594"/>
            <a:ext cx="6248717" cy="1167606"/>
          </a:xfrm>
        </p:spPr>
        <p:txBody>
          <a:bodyPr/>
          <a:lstStyle/>
          <a:p>
            <a:r>
              <a:rPr lang="en-US" dirty="0"/>
              <a:t>Zach Kennedy</a:t>
            </a:r>
          </a:p>
        </p:txBody>
      </p:sp>
      <p:sp>
        <p:nvSpPr>
          <p:cNvPr id="3" name="Text Placeholder 2">
            <a:extLst>
              <a:ext uri="{FF2B5EF4-FFF2-40B4-BE49-F238E27FC236}">
                <a16:creationId xmlns:a16="http://schemas.microsoft.com/office/drawing/2014/main" id="{A3F986E8-A97C-2D48-65B5-364590AB27C0}"/>
              </a:ext>
            </a:extLst>
          </p:cNvPr>
          <p:cNvSpPr>
            <a:spLocks noGrp="1"/>
          </p:cNvSpPr>
          <p:nvPr>
            <p:ph type="body" sz="half" idx="2"/>
          </p:nvPr>
        </p:nvSpPr>
        <p:spPr>
          <a:xfrm>
            <a:off x="507683" y="4766200"/>
            <a:ext cx="6248717" cy="721519"/>
          </a:xfrm>
        </p:spPr>
        <p:txBody>
          <a:bodyPr/>
          <a:lstStyle/>
          <a:p>
            <a:r>
              <a:rPr lang="en-US" dirty="0"/>
              <a:t>Extension Specialist, Community and Economic Development</a:t>
            </a:r>
          </a:p>
          <a:p>
            <a:r>
              <a:rPr lang="en-US" dirty="0"/>
              <a:t>zkenned2@illinois.edu</a:t>
            </a:r>
          </a:p>
        </p:txBody>
      </p:sp>
    </p:spTree>
    <p:extLst>
      <p:ext uri="{BB962C8B-B14F-4D97-AF65-F5344CB8AC3E}">
        <p14:creationId xmlns:p14="http://schemas.microsoft.com/office/powerpoint/2010/main" val="95045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597124D5-884B-3C2F-F27A-83D39E53A229}"/>
              </a:ext>
            </a:extLst>
          </p:cNvPr>
          <p:cNvSpPr>
            <a:spLocks noGrp="1"/>
          </p:cNvSpPr>
          <p:nvPr>
            <p:ph idx="1"/>
          </p:nvPr>
        </p:nvSpPr>
        <p:spPr>
          <a:xfrm>
            <a:off x="3637460" y="3465075"/>
            <a:ext cx="4916773" cy="2973048"/>
          </a:xfrm>
        </p:spPr>
        <p:txBody>
          <a:bodyPr>
            <a:normAutofit fontScale="70000" lnSpcReduction="20000"/>
          </a:bodyPr>
          <a:lstStyle/>
          <a:p>
            <a:pPr marL="0" indent="0" algn="ctr">
              <a:buNone/>
            </a:pPr>
            <a:r>
              <a:rPr lang="en-US" sz="3200" dirty="0">
                <a:solidFill>
                  <a:srgbClr val="4DA583"/>
                </a:solidFill>
                <a:latin typeface="Avenir Next LT Pro Light" panose="020B0304020202020204" pitchFamily="34" charset="0"/>
              </a:rPr>
              <a:t>Website: </a:t>
            </a:r>
          </a:p>
          <a:p>
            <a:pPr marL="0" indent="0" algn="ctr">
              <a:buNone/>
            </a:pPr>
            <a:r>
              <a:rPr lang="en-US" sz="3200" dirty="0">
                <a:solidFill>
                  <a:srgbClr val="4DA583"/>
                </a:solidFill>
                <a:latin typeface="Avenir Next LT Pro Light" panose="020B0304020202020204" pitchFamily="34" charset="0"/>
              </a:rPr>
              <a:t>oneshawnee.com</a:t>
            </a:r>
          </a:p>
          <a:p>
            <a:pPr marL="0" indent="0" algn="ctr">
              <a:buNone/>
            </a:pPr>
            <a:endParaRPr lang="en-US" sz="3200" dirty="0">
              <a:solidFill>
                <a:srgbClr val="4DA583"/>
              </a:solidFill>
              <a:latin typeface="Avenir Next LT Pro Light" panose="020B0304020202020204" pitchFamily="34" charset="0"/>
            </a:endParaRPr>
          </a:p>
          <a:p>
            <a:pPr marL="0" indent="0" algn="ctr">
              <a:buNone/>
            </a:pPr>
            <a:r>
              <a:rPr lang="en-US" sz="3200" dirty="0">
                <a:solidFill>
                  <a:srgbClr val="4DA583"/>
                </a:solidFill>
                <a:latin typeface="Avenir Next LT Pro Light" panose="020B0304020202020204" pitchFamily="34" charset="0"/>
              </a:rPr>
              <a:t>Facebook: </a:t>
            </a:r>
          </a:p>
          <a:p>
            <a:pPr marL="0" indent="0" algn="ctr">
              <a:buNone/>
            </a:pPr>
            <a:r>
              <a:rPr lang="en-US" sz="3200" dirty="0">
                <a:solidFill>
                  <a:srgbClr val="4DA583"/>
                </a:solidFill>
                <a:latin typeface="Avenir Next LT Pro Light" panose="020B0304020202020204" pitchFamily="34" charset="0"/>
              </a:rPr>
              <a:t>facebook.com/oneshawnee</a:t>
            </a:r>
          </a:p>
          <a:p>
            <a:pPr marL="0" indent="0" algn="ctr">
              <a:buNone/>
            </a:pPr>
            <a:endParaRPr lang="en-US" sz="3200" dirty="0">
              <a:solidFill>
                <a:srgbClr val="4DA583"/>
              </a:solidFill>
              <a:latin typeface="Avenir Next LT Pro Light" panose="020B0304020202020204" pitchFamily="34" charset="0"/>
            </a:endParaRPr>
          </a:p>
          <a:p>
            <a:pPr marL="0" indent="0" algn="ctr">
              <a:buNone/>
            </a:pPr>
            <a:r>
              <a:rPr lang="en-US" sz="3200" dirty="0">
                <a:solidFill>
                  <a:srgbClr val="4DA583"/>
                </a:solidFill>
                <a:latin typeface="Avenir Next LT Pro Light" panose="020B0304020202020204" pitchFamily="34" charset="0"/>
              </a:rPr>
              <a:t>Email:</a:t>
            </a:r>
          </a:p>
          <a:p>
            <a:pPr marL="0" indent="0" algn="ctr">
              <a:buNone/>
            </a:pPr>
            <a:r>
              <a:rPr lang="en-US" sz="3200" dirty="0">
                <a:solidFill>
                  <a:srgbClr val="4DA583"/>
                </a:solidFill>
                <a:latin typeface="Avenir Next LT Pro Light" panose="020B0304020202020204" pitchFamily="34" charset="0"/>
              </a:rPr>
              <a:t>OneShawneeRegion@gmail.com</a:t>
            </a:r>
          </a:p>
          <a:p>
            <a:pPr marL="0" indent="0" algn="ctr">
              <a:buNone/>
            </a:pPr>
            <a:endParaRPr lang="en-US" sz="18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3F791948-9AAA-BC78-D3F5-26884BAA7C68}"/>
              </a:ext>
            </a:extLst>
          </p:cNvPr>
          <p:cNvPicPr>
            <a:picLocks noChangeAspect="1"/>
          </p:cNvPicPr>
          <p:nvPr/>
        </p:nvPicPr>
        <p:blipFill>
          <a:blip r:embed="rId2"/>
          <a:stretch>
            <a:fillRect/>
          </a:stretch>
        </p:blipFill>
        <p:spPr>
          <a:xfrm>
            <a:off x="4054123" y="669298"/>
            <a:ext cx="4083448" cy="2723628"/>
          </a:xfrm>
          <a:prstGeom prst="rect">
            <a:avLst/>
          </a:prstGeom>
        </p:spPr>
      </p:pic>
    </p:spTree>
    <p:extLst>
      <p:ext uri="{BB962C8B-B14F-4D97-AF65-F5344CB8AC3E}">
        <p14:creationId xmlns:p14="http://schemas.microsoft.com/office/powerpoint/2010/main" val="1897930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5" name="Freeform: Shape 14">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8" name="Freeform: Shape 17">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logo with a circle and a letter s&#10;&#10;Description automatically generated">
            <a:extLst>
              <a:ext uri="{FF2B5EF4-FFF2-40B4-BE49-F238E27FC236}">
                <a16:creationId xmlns:a16="http://schemas.microsoft.com/office/drawing/2014/main" id="{C51A8C6D-8352-1FEE-F644-56C57E9FDF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123" y="1346481"/>
            <a:ext cx="6239753" cy="4165038"/>
          </a:xfrm>
          <a:prstGeom prst="rect">
            <a:avLst/>
          </a:prstGeom>
        </p:spPr>
      </p:pic>
      <p:grpSp>
        <p:nvGrpSpPr>
          <p:cNvPr id="20" name="Group 19">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1" name="Freeform: Shape 20">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4A8B779C-C134-8F57-4AC0-38F6A49558AF}"/>
              </a:ext>
            </a:extLst>
          </p:cNvPr>
          <p:cNvSpPr txBox="1"/>
          <p:nvPr/>
        </p:nvSpPr>
        <p:spPr>
          <a:xfrm>
            <a:off x="2976123" y="4621975"/>
            <a:ext cx="6239753" cy="523220"/>
          </a:xfrm>
          <a:prstGeom prst="rect">
            <a:avLst/>
          </a:prstGeom>
          <a:noFill/>
        </p:spPr>
        <p:txBody>
          <a:bodyPr wrap="square" rtlCol="0">
            <a:spAutoFit/>
          </a:bodyPr>
          <a:lstStyle/>
          <a:p>
            <a:pPr algn="ctr"/>
            <a:r>
              <a:rPr lang="en-US" sz="2800" dirty="0">
                <a:solidFill>
                  <a:srgbClr val="4DA583"/>
                </a:solidFill>
                <a:latin typeface="Avenir Next LT Pro Light" panose="020B0304020202020204" pitchFamily="34" charset="0"/>
              </a:rPr>
              <a:t>Regional Summit</a:t>
            </a:r>
          </a:p>
        </p:txBody>
      </p:sp>
    </p:spTree>
    <p:extLst>
      <p:ext uri="{BB962C8B-B14F-4D97-AF65-F5344CB8AC3E}">
        <p14:creationId xmlns:p14="http://schemas.microsoft.com/office/powerpoint/2010/main" val="4127218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A70DD208-C783-791C-DDCF-3AB4D3C8588F}"/>
              </a:ext>
            </a:extLst>
          </p:cNvPr>
          <p:cNvSpPr>
            <a:spLocks noGrp="1"/>
          </p:cNvSpPr>
          <p:nvPr>
            <p:ph type="title"/>
          </p:nvPr>
        </p:nvSpPr>
        <p:spPr>
          <a:xfrm>
            <a:off x="815332" y="1119422"/>
            <a:ext cx="9833548" cy="1066802"/>
          </a:xfrm>
        </p:spPr>
        <p:txBody>
          <a:bodyPr anchor="b">
            <a:normAutofit/>
          </a:bodyPr>
          <a:lstStyle/>
          <a:p>
            <a:r>
              <a:rPr lang="en-US" dirty="0">
                <a:solidFill>
                  <a:srgbClr val="4DA583"/>
                </a:solidFill>
                <a:latin typeface="Avenir Next LT Pro Light" panose="020B0304020202020204" pitchFamily="34" charset="0"/>
              </a:rPr>
              <a:t>Mission Statement</a:t>
            </a: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8525C72-CE9E-4A71-1361-287E01F27DF2}"/>
              </a:ext>
            </a:extLst>
          </p:cNvPr>
          <p:cNvSpPr>
            <a:spLocks noGrp="1"/>
          </p:cNvSpPr>
          <p:nvPr>
            <p:ph idx="1"/>
          </p:nvPr>
        </p:nvSpPr>
        <p:spPr>
          <a:xfrm>
            <a:off x="1179073" y="2793004"/>
            <a:ext cx="9833548" cy="2945574"/>
          </a:xfrm>
        </p:spPr>
        <p:txBody>
          <a:bodyPr anchor="ctr">
            <a:normAutofit lnSpcReduction="10000"/>
          </a:bodyPr>
          <a:lstStyle/>
          <a:p>
            <a:pPr marL="0" indent="0">
              <a:buNone/>
            </a:pPr>
            <a:r>
              <a:rPr lang="en-US" dirty="0">
                <a:solidFill>
                  <a:srgbClr val="4DA583"/>
                </a:solidFill>
                <a:latin typeface="Avenir Next LT Pro Light" panose="020B0304020202020204" pitchFamily="34" charset="0"/>
              </a:rPr>
              <a:t>One Shawnee will generate planned action that culturally and economically rebuilds the Ohio River and Shawnee National Forest regions of southernmost Illinois on a shared vision of the future using a focused alliance of community groups, leaders, resource partners, and stakeholders.</a:t>
            </a:r>
          </a:p>
          <a:p>
            <a:endParaRPr lang="en-US" dirty="0">
              <a:solidFill>
                <a:srgbClr val="4DA583"/>
              </a:solidFill>
              <a:latin typeface="Avenir Next LT Pro Light" panose="020B0304020202020204" pitchFamily="34" charset="0"/>
            </a:endParaRPr>
          </a:p>
          <a:p>
            <a:pPr marL="0" indent="0">
              <a:buNone/>
            </a:pPr>
            <a:r>
              <a:rPr lang="en-US" sz="2400" i="1" dirty="0">
                <a:solidFill>
                  <a:srgbClr val="4DA583"/>
                </a:solidFill>
                <a:latin typeface="Avenir Next LT Pro Light" panose="020B0304020202020204" pitchFamily="34" charset="0"/>
              </a:rPr>
              <a:t>“Build Stronger Communities”</a:t>
            </a:r>
          </a:p>
        </p:txBody>
      </p:sp>
    </p:spTree>
    <p:extLst>
      <p:ext uri="{BB962C8B-B14F-4D97-AF65-F5344CB8AC3E}">
        <p14:creationId xmlns:p14="http://schemas.microsoft.com/office/powerpoint/2010/main" val="3321194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0EF45A07-7948-E3D4-29A0-CF92662F0B36}"/>
              </a:ext>
            </a:extLst>
          </p:cNvPr>
          <p:cNvSpPr>
            <a:spLocks noGrp="1"/>
          </p:cNvSpPr>
          <p:nvPr>
            <p:ph type="title"/>
          </p:nvPr>
        </p:nvSpPr>
        <p:spPr>
          <a:xfrm>
            <a:off x="759349" y="991262"/>
            <a:ext cx="9833548" cy="1066802"/>
          </a:xfrm>
        </p:spPr>
        <p:txBody>
          <a:bodyPr anchor="b">
            <a:normAutofit/>
          </a:bodyPr>
          <a:lstStyle/>
          <a:p>
            <a:r>
              <a:rPr lang="en-US" dirty="0">
                <a:solidFill>
                  <a:srgbClr val="4DA583"/>
                </a:solidFill>
                <a:latin typeface="Avenir Next LT Pro Light" panose="020B0304020202020204" pitchFamily="34" charset="0"/>
              </a:rPr>
              <a:t>Why a Regional Summit?</a:t>
            </a: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3E55E6E-EFEF-5703-DC62-99EA25EB0D80}"/>
              </a:ext>
            </a:extLst>
          </p:cNvPr>
          <p:cNvSpPr>
            <a:spLocks noGrp="1"/>
          </p:cNvSpPr>
          <p:nvPr>
            <p:ph idx="1"/>
          </p:nvPr>
        </p:nvSpPr>
        <p:spPr>
          <a:xfrm>
            <a:off x="839755" y="2481608"/>
            <a:ext cx="10888825" cy="3910943"/>
          </a:xfrm>
        </p:spPr>
        <p:txBody>
          <a:bodyPr anchor="ctr">
            <a:normAutofit/>
          </a:bodyPr>
          <a:lstStyle/>
          <a:p>
            <a:pPr marL="0" indent="0">
              <a:buNone/>
            </a:pPr>
            <a:r>
              <a:rPr lang="en-US" sz="3200" dirty="0">
                <a:solidFill>
                  <a:srgbClr val="4DA583"/>
                </a:solidFill>
                <a:latin typeface="Avenir Next LT Pro Light" panose="020B0304020202020204" pitchFamily="34" charset="0"/>
              </a:rPr>
              <a:t>Community Capacity Building</a:t>
            </a:r>
          </a:p>
          <a:p>
            <a:pPr marL="0" indent="0">
              <a:buNone/>
            </a:pPr>
            <a:endParaRPr lang="en-US" sz="2400" dirty="0">
              <a:solidFill>
                <a:srgbClr val="4DA583"/>
              </a:solidFill>
              <a:latin typeface="Avenir Next LT Pro Light" panose="020B0304020202020204" pitchFamily="34" charset="0"/>
            </a:endParaRPr>
          </a:p>
          <a:p>
            <a:pPr marL="0" indent="0">
              <a:buNone/>
            </a:pPr>
            <a:r>
              <a:rPr lang="en-US" sz="2400" dirty="0">
                <a:solidFill>
                  <a:srgbClr val="4DA583"/>
                </a:solidFill>
                <a:latin typeface="Avenir Next LT Pro Light" panose="020B0304020202020204" pitchFamily="34" charset="0"/>
              </a:rPr>
              <a:t>Increase the ability of community members to work together effectively to solve problems, set goals, and get things done.</a:t>
            </a:r>
          </a:p>
        </p:txBody>
      </p:sp>
    </p:spTree>
    <p:extLst>
      <p:ext uri="{BB962C8B-B14F-4D97-AF65-F5344CB8AC3E}">
        <p14:creationId xmlns:p14="http://schemas.microsoft.com/office/powerpoint/2010/main" val="1688589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1AD6F5-BACC-D182-6A82-5DEA8676DDF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AA1A530-A6C9-1A1C-452E-68342B01D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8E2E1B2-72AA-3059-D96A-0EB714C4DF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83D63165-EF53-CEA5-715A-0E877A48C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5CCD4324-2F85-C698-4BAA-F4E7BA4EE1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857060F-3C8A-3FF2-9A4A-725E0C354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AE16CFB-4478-63AB-272C-20EC236DE8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21E546-7A53-F578-4AAC-29AA7E7359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529C1F4A-13CE-5B6E-8224-66635D57F6B9}"/>
              </a:ext>
            </a:extLst>
          </p:cNvPr>
          <p:cNvSpPr>
            <a:spLocks noGrp="1"/>
          </p:cNvSpPr>
          <p:nvPr>
            <p:ph idx="1"/>
          </p:nvPr>
        </p:nvSpPr>
        <p:spPr>
          <a:xfrm>
            <a:off x="3637460" y="3465075"/>
            <a:ext cx="4916773" cy="2973048"/>
          </a:xfrm>
        </p:spPr>
        <p:txBody>
          <a:bodyPr>
            <a:normAutofit fontScale="70000" lnSpcReduction="20000"/>
          </a:bodyPr>
          <a:lstStyle/>
          <a:p>
            <a:pPr marL="0" indent="0" algn="ctr">
              <a:buNone/>
            </a:pPr>
            <a:r>
              <a:rPr lang="en-US" sz="3200" dirty="0">
                <a:solidFill>
                  <a:srgbClr val="4DA583"/>
                </a:solidFill>
                <a:latin typeface="Avenir Next LT Pro Light" panose="020B0304020202020204" pitchFamily="34" charset="0"/>
              </a:rPr>
              <a:t>Website: </a:t>
            </a:r>
          </a:p>
          <a:p>
            <a:pPr marL="0" indent="0" algn="ctr">
              <a:buNone/>
            </a:pPr>
            <a:r>
              <a:rPr lang="en-US" sz="3200" dirty="0">
                <a:solidFill>
                  <a:srgbClr val="4DA583"/>
                </a:solidFill>
                <a:latin typeface="Avenir Next LT Pro Light" panose="020B0304020202020204" pitchFamily="34" charset="0"/>
              </a:rPr>
              <a:t>oneshawnee.com</a:t>
            </a:r>
          </a:p>
          <a:p>
            <a:pPr marL="0" indent="0" algn="ctr">
              <a:buNone/>
            </a:pPr>
            <a:endParaRPr lang="en-US" sz="3200" dirty="0">
              <a:solidFill>
                <a:srgbClr val="4DA583"/>
              </a:solidFill>
              <a:latin typeface="Avenir Next LT Pro Light" panose="020B0304020202020204" pitchFamily="34" charset="0"/>
            </a:endParaRPr>
          </a:p>
          <a:p>
            <a:pPr marL="0" indent="0" algn="ctr">
              <a:buNone/>
            </a:pPr>
            <a:r>
              <a:rPr lang="en-US" sz="3200" dirty="0">
                <a:solidFill>
                  <a:srgbClr val="4DA583"/>
                </a:solidFill>
                <a:latin typeface="Avenir Next LT Pro Light" panose="020B0304020202020204" pitchFamily="34" charset="0"/>
              </a:rPr>
              <a:t>Facebook: </a:t>
            </a:r>
          </a:p>
          <a:p>
            <a:pPr marL="0" indent="0" algn="ctr">
              <a:buNone/>
            </a:pPr>
            <a:r>
              <a:rPr lang="en-US" sz="3200" dirty="0">
                <a:solidFill>
                  <a:srgbClr val="4DA583"/>
                </a:solidFill>
                <a:latin typeface="Avenir Next LT Pro Light" panose="020B0304020202020204" pitchFamily="34" charset="0"/>
              </a:rPr>
              <a:t>facebook.com/oneshawnee</a:t>
            </a:r>
          </a:p>
          <a:p>
            <a:pPr marL="0" indent="0" algn="ctr">
              <a:buNone/>
            </a:pPr>
            <a:endParaRPr lang="en-US" sz="3200" dirty="0">
              <a:solidFill>
                <a:srgbClr val="4DA583"/>
              </a:solidFill>
              <a:latin typeface="Avenir Next LT Pro Light" panose="020B0304020202020204" pitchFamily="34" charset="0"/>
            </a:endParaRPr>
          </a:p>
          <a:p>
            <a:pPr marL="0" indent="0" algn="ctr">
              <a:buNone/>
            </a:pPr>
            <a:r>
              <a:rPr lang="en-US" sz="3200" dirty="0">
                <a:solidFill>
                  <a:srgbClr val="4DA583"/>
                </a:solidFill>
                <a:latin typeface="Avenir Next LT Pro Light" panose="020B0304020202020204" pitchFamily="34" charset="0"/>
              </a:rPr>
              <a:t>Email:</a:t>
            </a:r>
          </a:p>
          <a:p>
            <a:pPr marL="0" indent="0" algn="ctr">
              <a:buNone/>
            </a:pPr>
            <a:r>
              <a:rPr lang="en-US" sz="3200" dirty="0">
                <a:solidFill>
                  <a:srgbClr val="4DA583"/>
                </a:solidFill>
                <a:latin typeface="Avenir Next LT Pro Light" panose="020B0304020202020204" pitchFamily="34" charset="0"/>
              </a:rPr>
              <a:t>OneShawneeRegion@gmail.com</a:t>
            </a:r>
          </a:p>
          <a:p>
            <a:pPr marL="0" indent="0" algn="ctr">
              <a:buNone/>
            </a:pPr>
            <a:endParaRPr lang="en-US" sz="1800" dirty="0">
              <a:solidFill>
                <a:schemeClr val="tx2"/>
              </a:solidFill>
            </a:endParaRPr>
          </a:p>
        </p:txBody>
      </p:sp>
      <p:grpSp>
        <p:nvGrpSpPr>
          <p:cNvPr id="18" name="Group 17">
            <a:extLst>
              <a:ext uri="{FF2B5EF4-FFF2-40B4-BE49-F238E27FC236}">
                <a16:creationId xmlns:a16="http://schemas.microsoft.com/office/drawing/2014/main" id="{934116EC-4FA0-E8CE-0798-153D61A4E4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C1F5BED8-D0F1-F9EA-1A53-202DBB179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F828B5D-1964-406B-9398-D9261A10FD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13E9752-EB2A-A170-6AB7-E7931C82A2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9293BFD-8793-1637-4828-0D59E4476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F12AE780-288F-48CE-9D14-85F9B1A07CAF}"/>
              </a:ext>
            </a:extLst>
          </p:cNvPr>
          <p:cNvPicPr>
            <a:picLocks noChangeAspect="1"/>
          </p:cNvPicPr>
          <p:nvPr/>
        </p:nvPicPr>
        <p:blipFill>
          <a:blip r:embed="rId2"/>
          <a:stretch>
            <a:fillRect/>
          </a:stretch>
        </p:blipFill>
        <p:spPr>
          <a:xfrm>
            <a:off x="4054123" y="669298"/>
            <a:ext cx="4083448" cy="2723628"/>
          </a:xfrm>
          <a:prstGeom prst="rect">
            <a:avLst/>
          </a:prstGeom>
        </p:spPr>
      </p:pic>
    </p:spTree>
    <p:extLst>
      <p:ext uri="{BB962C8B-B14F-4D97-AF65-F5344CB8AC3E}">
        <p14:creationId xmlns:p14="http://schemas.microsoft.com/office/powerpoint/2010/main" val="952163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5" name="Freeform: Shape 14">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8" name="Freeform: Shape 17">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logo with a circle and a letter s&#10;&#10;Description automatically generated">
            <a:extLst>
              <a:ext uri="{FF2B5EF4-FFF2-40B4-BE49-F238E27FC236}">
                <a16:creationId xmlns:a16="http://schemas.microsoft.com/office/drawing/2014/main" id="{C51A8C6D-8352-1FEE-F644-56C57E9FDF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123" y="1346481"/>
            <a:ext cx="6239753" cy="4165038"/>
          </a:xfrm>
          <a:prstGeom prst="rect">
            <a:avLst/>
          </a:prstGeom>
        </p:spPr>
      </p:pic>
      <p:grpSp>
        <p:nvGrpSpPr>
          <p:cNvPr id="20" name="Group 19">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1" name="Freeform: Shape 20">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4A8B779C-C134-8F57-4AC0-38F6A49558AF}"/>
              </a:ext>
            </a:extLst>
          </p:cNvPr>
          <p:cNvSpPr txBox="1"/>
          <p:nvPr/>
        </p:nvSpPr>
        <p:spPr>
          <a:xfrm>
            <a:off x="2976123" y="4621975"/>
            <a:ext cx="6239753" cy="523220"/>
          </a:xfrm>
          <a:prstGeom prst="rect">
            <a:avLst/>
          </a:prstGeom>
          <a:noFill/>
        </p:spPr>
        <p:txBody>
          <a:bodyPr wrap="square" rtlCol="0">
            <a:spAutoFit/>
          </a:bodyPr>
          <a:lstStyle/>
          <a:p>
            <a:pPr algn="ctr"/>
            <a:r>
              <a:rPr lang="en-US" sz="2800" dirty="0">
                <a:solidFill>
                  <a:srgbClr val="4DA583"/>
                </a:solidFill>
                <a:latin typeface="Avenir Next LT Pro Light" panose="020B0304020202020204" pitchFamily="34" charset="0"/>
              </a:rPr>
              <a:t>Regional Summit</a:t>
            </a:r>
          </a:p>
        </p:txBody>
      </p:sp>
    </p:spTree>
    <p:extLst>
      <p:ext uri="{BB962C8B-B14F-4D97-AF65-F5344CB8AC3E}">
        <p14:creationId xmlns:p14="http://schemas.microsoft.com/office/powerpoint/2010/main" val="909621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9AA841-5C6C-3D85-3275-AEFE81A8CA6C}"/>
              </a:ext>
            </a:extLst>
          </p:cNvPr>
          <p:cNvSpPr/>
          <p:nvPr/>
        </p:nvSpPr>
        <p:spPr>
          <a:xfrm>
            <a:off x="9700558" y="6132352"/>
            <a:ext cx="2287310" cy="604008"/>
          </a:xfrm>
          <a:prstGeom prst="rect">
            <a:avLst/>
          </a:prstGeom>
          <a:solidFill>
            <a:srgbClr val="F2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831731" y="613805"/>
            <a:ext cx="8395694" cy="4625460"/>
          </a:xfrm>
        </p:spPr>
        <p:txBody>
          <a:bodyPr>
            <a:normAutofit/>
          </a:bodyPr>
          <a:lstStyle/>
          <a:p>
            <a:pPr algn="ctr">
              <a:lnSpc>
                <a:spcPct val="100000"/>
              </a:lnSpc>
              <a:spcBef>
                <a:spcPts val="1200"/>
              </a:spcBef>
            </a:pPr>
            <a:r>
              <a:rPr lang="en-US"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Data for Decision Makers</a:t>
            </a:r>
            <a:br>
              <a:rPr lang="en-US"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br>
            <a:r>
              <a:rPr lang="en-US" sz="28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One Shawnee Regional Summit</a:t>
            </a:r>
            <a:br>
              <a:rPr lang="en-US" sz="32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br>
            <a:br>
              <a:rPr lang="en-US" sz="32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br>
            <a:r>
              <a:rPr lang="en-US" sz="20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Zach Kennedy</a:t>
            </a:r>
            <a:br>
              <a:rPr lang="en-US" sz="20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br>
            <a:r>
              <a:rPr lang="en-US" sz="20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Extension Specialist, Community and Economic Development</a:t>
            </a:r>
            <a:br>
              <a:rPr lang="en-US" sz="20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br>
            <a:r>
              <a:rPr lang="en-US" sz="20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State Lead, Illinois State Census Data Center </a:t>
            </a:r>
            <a:br>
              <a:rPr lang="en-US" sz="20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br>
            <a:r>
              <a:rPr lang="en-US" sz="20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University of Illinois Extension</a:t>
            </a:r>
            <a:br>
              <a:rPr lang="en-US" sz="20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br>
            <a:br>
              <a:rPr lang="en-US" sz="20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br>
            <a:r>
              <a:rPr lang="en-US" sz="20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10/11/2024</a:t>
            </a:r>
            <a:endParaRPr lang="en-US" sz="32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287031" y="6208079"/>
            <a:ext cx="774985" cy="463351"/>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30" y="5870678"/>
            <a:ext cx="3113264" cy="1138151"/>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D788D0E8-C67B-D98B-90EC-4D42817D57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4322" y="6245440"/>
            <a:ext cx="2159036" cy="388626"/>
          </a:xfrm>
          <a:prstGeom prst="rect">
            <a:avLst/>
          </a:prstGeom>
        </p:spPr>
      </p:pic>
    </p:spTree>
    <p:extLst>
      <p:ext uri="{BB962C8B-B14F-4D97-AF65-F5344CB8AC3E}">
        <p14:creationId xmlns:p14="http://schemas.microsoft.com/office/powerpoint/2010/main" val="1421996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38DE7-4110-6F4E-8A61-7B046B079C62}"/>
              </a:ext>
            </a:extLst>
          </p:cNvPr>
          <p:cNvSpPr>
            <a:spLocks noGrp="1"/>
          </p:cNvSpPr>
          <p:nvPr>
            <p:ph type="title"/>
          </p:nvPr>
        </p:nvSpPr>
        <p:spPr>
          <a:xfrm>
            <a:off x="410308" y="0"/>
            <a:ext cx="11347939" cy="1325563"/>
          </a:xfrm>
        </p:spPr>
        <p:txBody>
          <a:bodyPr>
            <a:normAutofit/>
          </a:bodyPr>
          <a:lstStyle/>
          <a:p>
            <a:pPr algn="ctr"/>
            <a:r>
              <a:rPr lang="en-US" sz="3600" dirty="0">
                <a:latin typeface="Tahoma" panose="020B0604030504040204" pitchFamily="34" charset="0"/>
                <a:ea typeface="Tahoma" panose="020B0604030504040204" pitchFamily="34" charset="0"/>
                <a:cs typeface="Tahoma" panose="020B0604030504040204" pitchFamily="34" charset="0"/>
              </a:rPr>
              <a:t>State Population Change</a:t>
            </a:r>
          </a:p>
        </p:txBody>
      </p:sp>
      <p:sp>
        <p:nvSpPr>
          <p:cNvPr id="4" name="Rectangle 3"/>
          <p:cNvSpPr/>
          <p:nvPr/>
        </p:nvSpPr>
        <p:spPr>
          <a:xfrm>
            <a:off x="287031" y="6208079"/>
            <a:ext cx="774985" cy="463351"/>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30" y="5870678"/>
            <a:ext cx="3113264" cy="1138151"/>
          </a:xfrm>
          <a:prstGeom prst="rect">
            <a:avLst/>
          </a:prstGeom>
        </p:spPr>
      </p:pic>
      <p:graphicFrame>
        <p:nvGraphicFramePr>
          <p:cNvPr id="6" name="Table 5"/>
          <p:cNvGraphicFramePr>
            <a:graphicFrameLocks noGrp="1"/>
          </p:cNvGraphicFramePr>
          <p:nvPr/>
        </p:nvGraphicFramePr>
        <p:xfrm>
          <a:off x="1612290" y="983924"/>
          <a:ext cx="8436585" cy="3671353"/>
        </p:xfrm>
        <a:graphic>
          <a:graphicData uri="http://schemas.openxmlformats.org/drawingml/2006/table">
            <a:tbl>
              <a:tblPr/>
              <a:tblGrid>
                <a:gridCol w="1588479">
                  <a:extLst>
                    <a:ext uri="{9D8B030D-6E8A-4147-A177-3AD203B41FA5}">
                      <a16:colId xmlns:a16="http://schemas.microsoft.com/office/drawing/2014/main" val="2614749851"/>
                    </a:ext>
                  </a:extLst>
                </a:gridCol>
                <a:gridCol w="1923824">
                  <a:extLst>
                    <a:ext uri="{9D8B030D-6E8A-4147-A177-3AD203B41FA5}">
                      <a16:colId xmlns:a16="http://schemas.microsoft.com/office/drawing/2014/main" val="3272458442"/>
                    </a:ext>
                  </a:extLst>
                </a:gridCol>
                <a:gridCol w="1888524">
                  <a:extLst>
                    <a:ext uri="{9D8B030D-6E8A-4147-A177-3AD203B41FA5}">
                      <a16:colId xmlns:a16="http://schemas.microsoft.com/office/drawing/2014/main" val="1097298515"/>
                    </a:ext>
                  </a:extLst>
                </a:gridCol>
                <a:gridCol w="1394330">
                  <a:extLst>
                    <a:ext uri="{9D8B030D-6E8A-4147-A177-3AD203B41FA5}">
                      <a16:colId xmlns:a16="http://schemas.microsoft.com/office/drawing/2014/main" val="1473850338"/>
                    </a:ext>
                  </a:extLst>
                </a:gridCol>
                <a:gridCol w="1641428">
                  <a:extLst>
                    <a:ext uri="{9D8B030D-6E8A-4147-A177-3AD203B41FA5}">
                      <a16:colId xmlns:a16="http://schemas.microsoft.com/office/drawing/2014/main" val="3881445177"/>
                    </a:ext>
                  </a:extLst>
                </a:gridCol>
              </a:tblGrid>
              <a:tr h="255809">
                <a:tc gridSpan="5">
                  <a:txBody>
                    <a:bodyPr/>
                    <a:lstStyle/>
                    <a:p>
                      <a:pPr algn="ctr" fontAlgn="b"/>
                      <a:r>
                        <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Top 5 and Bottom 5 States in Population Growth 2010-2020</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0650093"/>
                  </a:ext>
                </a:extLst>
              </a:tr>
              <a:tr h="255809">
                <a:tc>
                  <a:txBody>
                    <a:bodyPr/>
                    <a:lstStyle/>
                    <a:p>
                      <a:pPr algn="l" fontAlgn="b"/>
                      <a:r>
                        <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State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2010 Population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2020 Population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Change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Rank</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4599096"/>
                  </a:ext>
                </a:extLst>
              </a:tr>
              <a:tr h="322930">
                <a:tc>
                  <a:txBody>
                    <a:bodyPr/>
                    <a:lstStyle/>
                    <a:p>
                      <a:pPr algn="l"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Texas</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25,145,561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29,145,505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3,999,944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1408440"/>
                  </a:ext>
                </a:extLst>
              </a:tr>
              <a:tr h="322930">
                <a:tc>
                  <a:txBody>
                    <a:bodyPr/>
                    <a:lstStyle/>
                    <a:p>
                      <a:pPr algn="l"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Florida</a:t>
                      </a:r>
                    </a:p>
                  </a:txBody>
                  <a:tcPr marL="9525" marR="9525" marT="9525" marB="0" anchor="ctr">
                    <a:lnL>
                      <a:noFill/>
                    </a:lnL>
                    <a:lnR>
                      <a:noFill/>
                    </a:lnR>
                    <a:lnT>
                      <a:noFill/>
                    </a:lnT>
                    <a:lnB>
                      <a:noFill/>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18,801,310 </a:t>
                      </a:r>
                    </a:p>
                  </a:txBody>
                  <a:tcPr marL="9525" marR="9525" marT="9525" marB="0" anchor="ctr">
                    <a:lnL>
                      <a:noFill/>
                    </a:lnL>
                    <a:lnR>
                      <a:noFill/>
                    </a:lnR>
                    <a:lnT>
                      <a:noFill/>
                    </a:lnT>
                    <a:lnB>
                      <a:noFill/>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21,538,187 </a:t>
                      </a:r>
                    </a:p>
                  </a:txBody>
                  <a:tcPr marL="9525" marR="9525" marT="9525" marB="0" anchor="ctr">
                    <a:lnL>
                      <a:noFill/>
                    </a:lnL>
                    <a:lnR>
                      <a:noFill/>
                    </a:lnR>
                    <a:lnT>
                      <a:noFill/>
                    </a:lnT>
                    <a:lnB>
                      <a:noFill/>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2,736,877 </a:t>
                      </a:r>
                    </a:p>
                  </a:txBody>
                  <a:tcPr marL="9525" marR="9525" marT="9525" marB="0" anchor="ctr">
                    <a:lnL>
                      <a:noFill/>
                    </a:lnL>
                    <a:lnR>
                      <a:noFill/>
                    </a:lnR>
                    <a:lnT>
                      <a:noFill/>
                    </a:lnT>
                    <a:lnB>
                      <a:noFill/>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824075211"/>
                  </a:ext>
                </a:extLst>
              </a:tr>
              <a:tr h="322930">
                <a:tc>
                  <a:txBody>
                    <a:bodyPr/>
                    <a:lstStyle/>
                    <a:p>
                      <a:pPr algn="l"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California</a:t>
                      </a:r>
                    </a:p>
                  </a:txBody>
                  <a:tcPr marL="9525" marR="9525" marT="9525" marB="0" anchor="ctr">
                    <a:lnL>
                      <a:noFill/>
                    </a:lnL>
                    <a:lnR>
                      <a:noFill/>
                    </a:lnR>
                    <a:lnT>
                      <a:noFill/>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37,253,956 </a:t>
                      </a:r>
                    </a:p>
                  </a:txBody>
                  <a:tcPr marL="9525" marR="9525" marT="9525" marB="0" anchor="ctr">
                    <a:lnL>
                      <a:noFill/>
                    </a:lnL>
                    <a:lnR>
                      <a:noFill/>
                    </a:lnR>
                    <a:lnT>
                      <a:noFill/>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39,538,223 </a:t>
                      </a:r>
                    </a:p>
                  </a:txBody>
                  <a:tcPr marL="9525" marR="9525" marT="9525" marB="0" anchor="ctr">
                    <a:lnL>
                      <a:noFill/>
                    </a:lnL>
                    <a:lnR>
                      <a:noFill/>
                    </a:lnR>
                    <a:lnT>
                      <a:noFill/>
                    </a:lnT>
                    <a:lnB>
                      <a:noFill/>
                    </a:lnB>
                  </a:tcPr>
                </a:tc>
                <a:tc>
                  <a:txBody>
                    <a:bodyPr/>
                    <a:lstStyle/>
                    <a:p>
                      <a:pPr algn="r" fontAlgn="b"/>
                      <a:r>
                        <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2,284,267 </a:t>
                      </a:r>
                    </a:p>
                  </a:txBody>
                  <a:tcPr marL="9525" marR="9525" marT="9525" marB="0" anchor="ctr">
                    <a:lnL>
                      <a:noFill/>
                    </a:lnL>
                    <a:lnR>
                      <a:noFill/>
                    </a:lnR>
                    <a:lnT>
                      <a:noFill/>
                    </a:lnT>
                    <a:lnB>
                      <a:noFill/>
                    </a:lnB>
                  </a:tcPr>
                </a:tc>
                <a:tc>
                  <a:txBody>
                    <a:bodyPr/>
                    <a:lstStyle/>
                    <a:p>
                      <a:pPr algn="r" fontAlgn="b"/>
                      <a:r>
                        <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9525" marR="9525" marT="9525" marB="0" anchor="ctr">
                    <a:lnL>
                      <a:noFill/>
                    </a:lnL>
                    <a:lnR>
                      <a:noFill/>
                    </a:lnR>
                    <a:lnT>
                      <a:noFill/>
                    </a:lnT>
                    <a:lnB>
                      <a:noFill/>
                    </a:lnB>
                  </a:tcPr>
                </a:tc>
                <a:extLst>
                  <a:ext uri="{0D108BD9-81ED-4DB2-BD59-A6C34878D82A}">
                    <a16:rowId xmlns:a16="http://schemas.microsoft.com/office/drawing/2014/main" val="1556211830"/>
                  </a:ext>
                </a:extLst>
              </a:tr>
              <a:tr h="231571">
                <a:tc>
                  <a:txBody>
                    <a:bodyPr/>
                    <a:lstStyle/>
                    <a:p>
                      <a:pPr algn="l"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Georgia</a:t>
                      </a:r>
                    </a:p>
                  </a:txBody>
                  <a:tcPr marL="9525" marR="9525" marT="9525" marB="0" anchor="ctr">
                    <a:lnL>
                      <a:noFill/>
                    </a:lnL>
                    <a:lnR>
                      <a:noFill/>
                    </a:lnR>
                    <a:lnT>
                      <a:noFill/>
                    </a:lnT>
                    <a:lnB>
                      <a:noFill/>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9,687,653 </a:t>
                      </a:r>
                    </a:p>
                  </a:txBody>
                  <a:tcPr marL="9525" marR="9525" marT="9525" marB="0" anchor="ctr">
                    <a:lnL>
                      <a:noFill/>
                    </a:lnL>
                    <a:lnR>
                      <a:noFill/>
                    </a:lnR>
                    <a:lnT>
                      <a:noFill/>
                    </a:lnT>
                    <a:lnB>
                      <a:noFill/>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10,711,908 </a:t>
                      </a:r>
                    </a:p>
                  </a:txBody>
                  <a:tcPr marL="9525" marR="9525" marT="9525" marB="0" anchor="ctr">
                    <a:lnL>
                      <a:noFill/>
                    </a:lnL>
                    <a:lnR>
                      <a:noFill/>
                    </a:lnR>
                    <a:lnT>
                      <a:noFill/>
                    </a:lnT>
                    <a:lnB>
                      <a:noFill/>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1,024,255 </a:t>
                      </a:r>
                    </a:p>
                  </a:txBody>
                  <a:tcPr marL="9525" marR="9525" marT="9525" marB="0" anchor="ctr">
                    <a:lnL>
                      <a:noFill/>
                    </a:lnL>
                    <a:lnR>
                      <a:noFill/>
                    </a:lnR>
                    <a:lnT>
                      <a:noFill/>
                    </a:lnT>
                    <a:lnB>
                      <a:noFill/>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4023428708"/>
                  </a:ext>
                </a:extLst>
              </a:tr>
              <a:tr h="322930">
                <a:tc>
                  <a:txBody>
                    <a:bodyPr/>
                    <a:lstStyle/>
                    <a:p>
                      <a:pPr algn="l"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Washington</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6,724,540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7,705,281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980,741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5401756"/>
                  </a:ext>
                </a:extLst>
              </a:tr>
              <a:tr h="322930">
                <a:tc>
                  <a:txBody>
                    <a:bodyPr/>
                    <a:lstStyle/>
                    <a:p>
                      <a:pPr algn="l"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Vermont</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625,741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643,077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17,336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727737004"/>
                  </a:ext>
                </a:extLst>
              </a:tr>
              <a:tr h="322930">
                <a:tc>
                  <a:txBody>
                    <a:bodyPr/>
                    <a:lstStyle/>
                    <a:p>
                      <a:pPr algn="l"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Wyoming</a:t>
                      </a:r>
                    </a:p>
                  </a:txBody>
                  <a:tcPr marL="9525" marR="9525" marT="9525" marB="0" anchor="ctr">
                    <a:lnL>
                      <a:noFill/>
                    </a:lnL>
                    <a:lnR>
                      <a:noFill/>
                    </a:lnR>
                    <a:lnT>
                      <a:noFill/>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563,626 </a:t>
                      </a:r>
                    </a:p>
                  </a:txBody>
                  <a:tcPr marL="9525" marR="9525" marT="9525" marB="0" anchor="ctr">
                    <a:lnL>
                      <a:noFill/>
                    </a:lnL>
                    <a:lnR>
                      <a:noFill/>
                    </a:lnR>
                    <a:lnT>
                      <a:noFill/>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576,851 </a:t>
                      </a:r>
                    </a:p>
                  </a:txBody>
                  <a:tcPr marL="9525" marR="9525" marT="9525" marB="0" anchor="ctr">
                    <a:lnL>
                      <a:noFill/>
                    </a:lnL>
                    <a:lnR>
                      <a:noFill/>
                    </a:lnR>
                    <a:lnT>
                      <a:noFill/>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13,225 </a:t>
                      </a:r>
                    </a:p>
                  </a:txBody>
                  <a:tcPr marL="9525" marR="9525" marT="9525" marB="0" anchor="ctr">
                    <a:lnL>
                      <a:noFill/>
                    </a:lnL>
                    <a:lnR>
                      <a:noFill/>
                    </a:lnR>
                    <a:lnT>
                      <a:noFill/>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47</a:t>
                      </a:r>
                    </a:p>
                  </a:txBody>
                  <a:tcPr marL="9525" marR="9525" marT="9525" marB="0" anchor="ctr">
                    <a:lnL>
                      <a:noFill/>
                    </a:lnL>
                    <a:lnR>
                      <a:noFill/>
                    </a:lnR>
                    <a:lnT>
                      <a:noFill/>
                    </a:lnT>
                    <a:lnB>
                      <a:noFill/>
                    </a:lnB>
                  </a:tcPr>
                </a:tc>
                <a:extLst>
                  <a:ext uri="{0D108BD9-81ED-4DB2-BD59-A6C34878D82A}">
                    <a16:rowId xmlns:a16="http://schemas.microsoft.com/office/drawing/2014/main" val="1027931106"/>
                  </a:ext>
                </a:extLst>
              </a:tr>
              <a:tr h="322930">
                <a:tc>
                  <a:txBody>
                    <a:bodyPr/>
                    <a:lstStyle/>
                    <a:p>
                      <a:pPr algn="l"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Mississippi</a:t>
                      </a:r>
                    </a:p>
                  </a:txBody>
                  <a:tcPr marL="9525" marR="9525" marT="9525" marB="0" anchor="ctr">
                    <a:lnL>
                      <a:noFill/>
                    </a:lnL>
                    <a:lnR>
                      <a:noFill/>
                    </a:lnR>
                    <a:lnT>
                      <a:noFill/>
                    </a:lnT>
                    <a:lnB>
                      <a:noFill/>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2,967,297 </a:t>
                      </a:r>
                    </a:p>
                  </a:txBody>
                  <a:tcPr marL="9525" marR="9525" marT="9525" marB="0" anchor="ctr">
                    <a:lnL>
                      <a:noFill/>
                    </a:lnL>
                    <a:lnR>
                      <a:noFill/>
                    </a:lnR>
                    <a:lnT>
                      <a:noFill/>
                    </a:lnT>
                    <a:lnB>
                      <a:noFill/>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2,961,279 </a:t>
                      </a:r>
                    </a:p>
                  </a:txBody>
                  <a:tcPr marL="9525" marR="9525" marT="9525" marB="0" anchor="ctr">
                    <a:lnL>
                      <a:noFill/>
                    </a:lnL>
                    <a:lnR>
                      <a:noFill/>
                    </a:lnR>
                    <a:lnT>
                      <a:noFill/>
                    </a:lnT>
                    <a:lnB>
                      <a:noFill/>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(6,018)</a:t>
                      </a:r>
                    </a:p>
                  </a:txBody>
                  <a:tcPr marL="9525" marR="9525" marT="9525" marB="0" anchor="ctr">
                    <a:lnL>
                      <a:noFill/>
                    </a:lnL>
                    <a:lnR>
                      <a:noFill/>
                    </a:lnR>
                    <a:lnT>
                      <a:noFill/>
                    </a:lnT>
                    <a:lnB>
                      <a:noFill/>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48</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073241855"/>
                  </a:ext>
                </a:extLst>
              </a:tr>
              <a:tr h="322930">
                <a:tc>
                  <a:txBody>
                    <a:bodyPr/>
                    <a:lstStyle/>
                    <a:p>
                      <a:pPr algn="l"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Illinois</a:t>
                      </a:r>
                    </a:p>
                  </a:txBody>
                  <a:tcPr marL="9525" marR="9525" marT="9525" marB="0" anchor="ctr">
                    <a:lnL>
                      <a:noFill/>
                    </a:lnL>
                    <a:lnR>
                      <a:noFill/>
                    </a:lnR>
                    <a:lnT>
                      <a:noFill/>
                    </a:lnT>
                    <a:lnB>
                      <a:noFill/>
                    </a:lnB>
                  </a:tcPr>
                </a:tc>
                <a:tc>
                  <a:txBody>
                    <a:bodyPr/>
                    <a:lstStyle/>
                    <a:p>
                      <a:pPr algn="r" fontAlgn="b"/>
                      <a:r>
                        <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12,830,632 </a:t>
                      </a:r>
                    </a:p>
                  </a:txBody>
                  <a:tcPr marL="9525" marR="9525" marT="9525" marB="0" anchor="ctr">
                    <a:lnL>
                      <a:noFill/>
                    </a:lnL>
                    <a:lnR>
                      <a:noFill/>
                    </a:lnR>
                    <a:lnT>
                      <a:noFill/>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12,812,508 </a:t>
                      </a:r>
                    </a:p>
                  </a:txBody>
                  <a:tcPr marL="9525" marR="9525" marT="9525" marB="0" anchor="ctr">
                    <a:lnL>
                      <a:noFill/>
                    </a:lnL>
                    <a:lnR>
                      <a:noFill/>
                    </a:lnR>
                    <a:lnT>
                      <a:noFill/>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(18,124)</a:t>
                      </a:r>
                    </a:p>
                  </a:txBody>
                  <a:tcPr marL="9525" marR="9525" marT="9525" marB="0" anchor="ctr">
                    <a:lnL>
                      <a:noFill/>
                    </a:lnL>
                    <a:lnR>
                      <a:noFill/>
                    </a:lnR>
                    <a:lnT>
                      <a:noFill/>
                    </a:lnT>
                    <a:lnB>
                      <a:noFill/>
                    </a:lnB>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49</a:t>
                      </a:r>
                    </a:p>
                  </a:txBody>
                  <a:tcPr marL="9525" marR="9525" marT="9525" marB="0" anchor="ctr">
                    <a:lnL>
                      <a:noFill/>
                    </a:lnL>
                    <a:lnR>
                      <a:noFill/>
                    </a:lnR>
                    <a:lnT>
                      <a:noFill/>
                    </a:lnT>
                    <a:lnB>
                      <a:noFill/>
                    </a:lnB>
                  </a:tcPr>
                </a:tc>
                <a:extLst>
                  <a:ext uri="{0D108BD9-81ED-4DB2-BD59-A6C34878D82A}">
                    <a16:rowId xmlns:a16="http://schemas.microsoft.com/office/drawing/2014/main" val="1383806704"/>
                  </a:ext>
                </a:extLst>
              </a:tr>
              <a:tr h="322930">
                <a:tc>
                  <a:txBody>
                    <a:bodyPr/>
                    <a:lstStyle/>
                    <a:p>
                      <a:pPr algn="l"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West Virginia</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1,852,994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1,793,716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(59,278)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81878158"/>
                  </a:ext>
                </a:extLst>
              </a:tr>
            </a:tbl>
          </a:graphicData>
        </a:graphic>
      </p:graphicFrame>
      <p:sp>
        <p:nvSpPr>
          <p:cNvPr id="7" name="TextBox 6"/>
          <p:cNvSpPr txBox="1"/>
          <p:nvPr/>
        </p:nvSpPr>
        <p:spPr>
          <a:xfrm>
            <a:off x="1543050" y="4736130"/>
            <a:ext cx="57912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Source: U.S. Census Bureau, 2010 &amp; 2020 Decennial Census </a:t>
            </a:r>
          </a:p>
        </p:txBody>
      </p:sp>
      <p:sp>
        <p:nvSpPr>
          <p:cNvPr id="8" name="TextBox 7"/>
          <p:cNvSpPr txBox="1"/>
          <p:nvPr/>
        </p:nvSpPr>
        <p:spPr>
          <a:xfrm>
            <a:off x="2477781" y="5153101"/>
            <a:ext cx="663468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Illinois Population Change 2010-2020:  -18,124 Rank: 49</a:t>
            </a:r>
            <a:r>
              <a:rPr kumimoji="0" lang="en-US" sz="2000" b="1" i="0" u="none" strike="noStrike" kern="1200" cap="none" spc="0" normalizeH="0" baseline="3000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a:t>
            </a:r>
            <a:r>
              <a:rPr kumimoji="0" lang="en-US" sz="2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2020 Population: 12,812,508</a:t>
            </a:r>
          </a:p>
        </p:txBody>
      </p:sp>
      <p:sp>
        <p:nvSpPr>
          <p:cNvPr id="3" name="Rectangle 2">
            <a:extLst>
              <a:ext uri="{FF2B5EF4-FFF2-40B4-BE49-F238E27FC236}">
                <a16:creationId xmlns:a16="http://schemas.microsoft.com/office/drawing/2014/main" id="{825E07DB-62F3-3AB1-CFDB-41A359C5041B}"/>
              </a:ext>
            </a:extLst>
          </p:cNvPr>
          <p:cNvSpPr/>
          <p:nvPr/>
        </p:nvSpPr>
        <p:spPr>
          <a:xfrm>
            <a:off x="9700558" y="6132352"/>
            <a:ext cx="2287310" cy="604008"/>
          </a:xfrm>
          <a:prstGeom prst="rect">
            <a:avLst/>
          </a:prstGeom>
          <a:solidFill>
            <a:srgbClr val="F2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Shape&#10;&#10;Description automatically generated with medium confidence">
            <a:extLst>
              <a:ext uri="{FF2B5EF4-FFF2-40B4-BE49-F238E27FC236}">
                <a16:creationId xmlns:a16="http://schemas.microsoft.com/office/drawing/2014/main" id="{321C596D-3548-1333-E040-CF2CC5E993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4322" y="6245440"/>
            <a:ext cx="2159036" cy="388626"/>
          </a:xfrm>
          <a:prstGeom prst="rect">
            <a:avLst/>
          </a:prstGeom>
        </p:spPr>
      </p:pic>
    </p:spTree>
    <p:extLst>
      <p:ext uri="{BB962C8B-B14F-4D97-AF65-F5344CB8AC3E}">
        <p14:creationId xmlns:p14="http://schemas.microsoft.com/office/powerpoint/2010/main" val="1377422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on_2019" id="{C14FE098-71AC-8A48-9FAA-06A9A0B97D52}" vid="{68DEB614-E15B-8543-916E-C2101591DEA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1069</TotalTime>
  <Words>3897</Words>
  <Application>Microsoft Office PowerPoint</Application>
  <PresentationFormat>Widescreen</PresentationFormat>
  <Paragraphs>1062</Paragraphs>
  <Slides>36</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Aptos</vt:lpstr>
      <vt:lpstr>Arial</vt:lpstr>
      <vt:lpstr>Avenir Next LT Pro Light</vt:lpstr>
      <vt:lpstr>Calibri</vt:lpstr>
      <vt:lpstr>Calibri Light</vt:lpstr>
      <vt:lpstr>Georgia</vt:lpstr>
      <vt:lpstr>Tahoma</vt:lpstr>
      <vt:lpstr>Office Theme</vt:lpstr>
      <vt:lpstr>1_Custom Design</vt:lpstr>
      <vt:lpstr>PowerPoint Presentation</vt:lpstr>
      <vt:lpstr>One Shawnee Region</vt:lpstr>
      <vt:lpstr>One Shawnee Board of Directors</vt:lpstr>
      <vt:lpstr>Mission Statement</vt:lpstr>
      <vt:lpstr>Why a Regional Summit?</vt:lpstr>
      <vt:lpstr>PowerPoint Presentation</vt:lpstr>
      <vt:lpstr>PowerPoint Presentation</vt:lpstr>
      <vt:lpstr>Data for Decision Makers One Shawnee Regional Summit  Zach Kennedy Extension Specialist, Community and Economic Development State Lead, Illinois State Census Data Center  University of Illinois Extension  10/11/2024</vt:lpstr>
      <vt:lpstr>State Population Change</vt:lpstr>
      <vt:lpstr>State Population Change</vt:lpstr>
      <vt:lpstr>State Population Change</vt:lpstr>
      <vt:lpstr>Rural County Population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Declining Birth Rates</vt:lpstr>
      <vt:lpstr>Family Composition – Household Structures</vt:lpstr>
      <vt:lpstr>Impacts on Workforce – Labor Force Participation</vt:lpstr>
      <vt:lpstr>Economic Implications – Slowing Economic Growth?</vt:lpstr>
      <vt:lpstr>Economic Implications – Changing Consumer Behavior</vt:lpstr>
      <vt:lpstr>Economic Implications – Strain on Social Services</vt:lpstr>
      <vt:lpstr>Good News!</vt:lpstr>
      <vt:lpstr>Questions?</vt:lpstr>
      <vt:lpstr>Zach Kennedy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Mott</dc:creator>
  <cp:lastModifiedBy>Nick Mott</cp:lastModifiedBy>
  <cp:revision>9</cp:revision>
  <dcterms:created xsi:type="dcterms:W3CDTF">2023-10-04T17:55:44Z</dcterms:created>
  <dcterms:modified xsi:type="dcterms:W3CDTF">2024-10-11T13:07:07Z</dcterms:modified>
</cp:coreProperties>
</file>